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323" r:id="rId5"/>
    <p:sldId id="283" r:id="rId6"/>
    <p:sldId id="324" r:id="rId7"/>
    <p:sldId id="257" r:id="rId8"/>
    <p:sldId id="263" r:id="rId9"/>
    <p:sldId id="264" r:id="rId10"/>
    <p:sldId id="265" r:id="rId11"/>
    <p:sldId id="266" r:id="rId12"/>
    <p:sldId id="306" r:id="rId13"/>
    <p:sldId id="267" r:id="rId14"/>
    <p:sldId id="268" r:id="rId15"/>
    <p:sldId id="269" r:id="rId16"/>
    <p:sldId id="316" r:id="rId17"/>
    <p:sldId id="325" r:id="rId18"/>
    <p:sldId id="377" r:id="rId19"/>
    <p:sldId id="378" r:id="rId20"/>
    <p:sldId id="375" r:id="rId21"/>
    <p:sldId id="327" r:id="rId22"/>
    <p:sldId id="329" r:id="rId23"/>
    <p:sldId id="330" r:id="rId24"/>
    <p:sldId id="326" r:id="rId25"/>
    <p:sldId id="384" r:id="rId26"/>
    <p:sldId id="376" r:id="rId27"/>
    <p:sldId id="332" r:id="rId28"/>
    <p:sldId id="334" r:id="rId29"/>
    <p:sldId id="341" r:id="rId30"/>
    <p:sldId id="373" r:id="rId31"/>
    <p:sldId id="374" r:id="rId32"/>
    <p:sldId id="307" r:id="rId33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ain Hoffmann" initials="SH" lastIdx="6" clrIdx="0">
    <p:extLst>
      <p:ext uri="{19B8F6BF-5375-455C-9EA6-DF929625EA0E}">
        <p15:presenceInfo xmlns:p15="http://schemas.microsoft.com/office/powerpoint/2012/main" userId="S-1-5-21-3713615764-145264346-3801265916-1618" providerId="AD"/>
      </p:ext>
    </p:extLst>
  </p:cmAuthor>
  <p:cmAuthor id="2" name="Félix Martins de Brito" initials="FMdB" lastIdx="1" clrIdx="1">
    <p:extLst>
      <p:ext uri="{19B8F6BF-5375-455C-9EA6-DF929625EA0E}">
        <p15:presenceInfo xmlns:p15="http://schemas.microsoft.com/office/powerpoint/2012/main" userId="S::felix.martins@csl.lu::999dd721-6ac1-4e48-9bcf-70be312893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52"/>
    <a:srgbClr val="5B9BD5"/>
    <a:srgbClr val="00B0F0"/>
    <a:srgbClr val="CB1F5E"/>
    <a:srgbClr val="BF72CC"/>
    <a:srgbClr val="70AD47"/>
    <a:srgbClr val="E7CC6D"/>
    <a:srgbClr val="ED7D31"/>
    <a:srgbClr val="7030A0"/>
    <a:srgbClr val="0A2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2BED9-5335-46B2-A4EF-5A2CE89A8A08}" v="10" dt="2022-06-03T07:25:32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sllu-my.sharepoint.com/personal/felix_martins_csl_lu/Documents/panorama%202022/220601-graphs_encadr&#233;_universit&#23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'[220601-graphs_encadré_université.xlsx]Sheet1'!$C$1</c:f>
              <c:strCache>
                <c:ptCount val="1"/>
                <c:pt idx="0">
                  <c:v>Janvier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14-4D61-8B7B-2EB128A6D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'[220601-graphs_encadré_université.xlsx]Sheet1'!$A$2:$B$14</c:f>
              <c:multiLvlStrCache>
                <c:ptCount val="13"/>
                <c:lvl>
                  <c:pt idx="1">
                    <c:v>Femmes</c:v>
                  </c:pt>
                  <c:pt idx="2">
                    <c:v>Hommes</c:v>
                  </c:pt>
                  <c:pt idx="3">
                    <c:v>&gt; 46 ans</c:v>
                  </c:pt>
                  <c:pt idx="4">
                    <c:v>&lt; 46 ans</c:v>
                  </c:pt>
                  <c:pt idx="5">
                    <c:v>Non</c:v>
                  </c:pt>
                  <c:pt idx="6">
                    <c:v>Oui</c:v>
                  </c:pt>
                  <c:pt idx="7">
                    <c:v>Non</c:v>
                  </c:pt>
                  <c:pt idx="8">
                    <c:v>Oui</c:v>
                  </c:pt>
                  <c:pt idx="9">
                    <c:v>Primaire</c:v>
                  </c:pt>
                  <c:pt idx="10">
                    <c:v>Post-
secondaire</c:v>
                  </c:pt>
                  <c:pt idx="11">
                    <c:v>Non</c:v>
                  </c:pt>
                  <c:pt idx="12">
                    <c:v>Oui</c:v>
                  </c:pt>
                </c:lvl>
                <c:lvl>
                  <c:pt idx="0">
                    <c:v>Total</c:v>
                  </c:pt>
                  <c:pt idx="1">
                    <c:v>Genre</c:v>
                  </c:pt>
                  <c:pt idx="3">
                    <c:v>Âge</c:v>
                  </c:pt>
                  <c:pt idx="5">
                    <c:v>Emploi</c:v>
                  </c:pt>
                  <c:pt idx="7">
                    <c:v>Cohabitation</c:v>
                  </c:pt>
                  <c:pt idx="9">
                    <c:v>Niveau d'éducation</c:v>
                  </c:pt>
                  <c:pt idx="11">
                    <c:v>Aides d'Etat</c:v>
                  </c:pt>
                </c:lvl>
              </c:multiLvlStrCache>
            </c:multiLvlStrRef>
          </c:cat>
          <c:val>
            <c:numRef>
              <c:f>'[220601-graphs_encadré_université.xlsx]Sheet1'!$C$2:$C$14</c:f>
              <c:numCache>
                <c:formatCode>0.0%</c:formatCode>
                <c:ptCount val="13"/>
                <c:pt idx="0">
                  <c:v>0.16700000000000001</c:v>
                </c:pt>
                <c:pt idx="1">
                  <c:v>0.23</c:v>
                </c:pt>
                <c:pt idx="2">
                  <c:v>0.12</c:v>
                </c:pt>
                <c:pt idx="3">
                  <c:v>0.16</c:v>
                </c:pt>
                <c:pt idx="4">
                  <c:v>0.17</c:v>
                </c:pt>
                <c:pt idx="5">
                  <c:v>0.19</c:v>
                </c:pt>
                <c:pt idx="6">
                  <c:v>0.15</c:v>
                </c:pt>
                <c:pt idx="7">
                  <c:v>0.25</c:v>
                </c:pt>
                <c:pt idx="8">
                  <c:v>0.13</c:v>
                </c:pt>
                <c:pt idx="9">
                  <c:v>0.23</c:v>
                </c:pt>
                <c:pt idx="10">
                  <c:v>0.09</c:v>
                </c:pt>
                <c:pt idx="11">
                  <c:v>0.14000000000000001</c:v>
                </c:pt>
                <c:pt idx="1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14-4D61-8B7B-2EB128A6D425}"/>
            </c:ext>
          </c:extLst>
        </c:ser>
        <c:ser>
          <c:idx val="1"/>
          <c:order val="1"/>
          <c:tx>
            <c:strRef>
              <c:f>'[220601-graphs_encadré_université.xlsx]Sheet1'!$D$1</c:f>
              <c:strCache>
                <c:ptCount val="1"/>
                <c:pt idx="0">
                  <c:v>Avril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'[220601-graphs_encadré_université.xlsx]Sheet1'!$A$2:$B$14</c:f>
              <c:multiLvlStrCache>
                <c:ptCount val="13"/>
                <c:lvl>
                  <c:pt idx="1">
                    <c:v>Femmes</c:v>
                  </c:pt>
                  <c:pt idx="2">
                    <c:v>Hommes</c:v>
                  </c:pt>
                  <c:pt idx="3">
                    <c:v>&gt; 46 ans</c:v>
                  </c:pt>
                  <c:pt idx="4">
                    <c:v>&lt; 46 ans</c:v>
                  </c:pt>
                  <c:pt idx="5">
                    <c:v>Non</c:v>
                  </c:pt>
                  <c:pt idx="6">
                    <c:v>Oui</c:v>
                  </c:pt>
                  <c:pt idx="7">
                    <c:v>Non</c:v>
                  </c:pt>
                  <c:pt idx="8">
                    <c:v>Oui</c:v>
                  </c:pt>
                  <c:pt idx="9">
                    <c:v>Primaire</c:v>
                  </c:pt>
                  <c:pt idx="10">
                    <c:v>Post-
secondaire</c:v>
                  </c:pt>
                  <c:pt idx="11">
                    <c:v>Non</c:v>
                  </c:pt>
                  <c:pt idx="12">
                    <c:v>Oui</c:v>
                  </c:pt>
                </c:lvl>
                <c:lvl>
                  <c:pt idx="0">
                    <c:v>Total</c:v>
                  </c:pt>
                  <c:pt idx="1">
                    <c:v>Genre</c:v>
                  </c:pt>
                  <c:pt idx="3">
                    <c:v>Âge</c:v>
                  </c:pt>
                  <c:pt idx="5">
                    <c:v>Emploi</c:v>
                  </c:pt>
                  <c:pt idx="7">
                    <c:v>Cohabitation</c:v>
                  </c:pt>
                  <c:pt idx="9">
                    <c:v>Niveau d'éducation</c:v>
                  </c:pt>
                  <c:pt idx="11">
                    <c:v>Aides d'Etat</c:v>
                  </c:pt>
                </c:lvl>
              </c:multiLvlStrCache>
            </c:multiLvlStrRef>
          </c:cat>
          <c:val>
            <c:numRef>
              <c:f>'[220601-graphs_encadré_université.xlsx]Sheet1'!$D$2:$D$14</c:f>
              <c:numCache>
                <c:formatCode>0.0%</c:formatCode>
                <c:ptCount val="13"/>
                <c:pt idx="0">
                  <c:v>0.17899999999999999</c:v>
                </c:pt>
                <c:pt idx="1">
                  <c:v>0.23</c:v>
                </c:pt>
                <c:pt idx="2">
                  <c:v>0.14000000000000001</c:v>
                </c:pt>
                <c:pt idx="3">
                  <c:v>0.21</c:v>
                </c:pt>
                <c:pt idx="4">
                  <c:v>0.15</c:v>
                </c:pt>
                <c:pt idx="5">
                  <c:v>0.18</c:v>
                </c:pt>
                <c:pt idx="6">
                  <c:v>0.18</c:v>
                </c:pt>
                <c:pt idx="7">
                  <c:v>0.27</c:v>
                </c:pt>
                <c:pt idx="8">
                  <c:v>0.13</c:v>
                </c:pt>
                <c:pt idx="9">
                  <c:v>0.25</c:v>
                </c:pt>
                <c:pt idx="10">
                  <c:v>0.09</c:v>
                </c:pt>
                <c:pt idx="11">
                  <c:v>0.15</c:v>
                </c:pt>
                <c:pt idx="1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14-4D61-8B7B-2EB128A6D425}"/>
            </c:ext>
          </c:extLst>
        </c:ser>
        <c:ser>
          <c:idx val="2"/>
          <c:order val="2"/>
          <c:tx>
            <c:strRef>
              <c:f>'[220601-graphs_encadré_université.xlsx]Sheet1'!$E$1</c:f>
              <c:strCache>
                <c:ptCount val="1"/>
                <c:pt idx="0">
                  <c:v>Juin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'[220601-graphs_encadré_université.xlsx]Sheet1'!$A$2:$B$14</c:f>
              <c:multiLvlStrCache>
                <c:ptCount val="13"/>
                <c:lvl>
                  <c:pt idx="1">
                    <c:v>Femmes</c:v>
                  </c:pt>
                  <c:pt idx="2">
                    <c:v>Hommes</c:v>
                  </c:pt>
                  <c:pt idx="3">
                    <c:v>&gt; 46 ans</c:v>
                  </c:pt>
                  <c:pt idx="4">
                    <c:v>&lt; 46 ans</c:v>
                  </c:pt>
                  <c:pt idx="5">
                    <c:v>Non</c:v>
                  </c:pt>
                  <c:pt idx="6">
                    <c:v>Oui</c:v>
                  </c:pt>
                  <c:pt idx="7">
                    <c:v>Non</c:v>
                  </c:pt>
                  <c:pt idx="8">
                    <c:v>Oui</c:v>
                  </c:pt>
                  <c:pt idx="9">
                    <c:v>Primaire</c:v>
                  </c:pt>
                  <c:pt idx="10">
                    <c:v>Post-
secondaire</c:v>
                  </c:pt>
                  <c:pt idx="11">
                    <c:v>Non</c:v>
                  </c:pt>
                  <c:pt idx="12">
                    <c:v>Oui</c:v>
                  </c:pt>
                </c:lvl>
                <c:lvl>
                  <c:pt idx="0">
                    <c:v>Total</c:v>
                  </c:pt>
                  <c:pt idx="1">
                    <c:v>Genre</c:v>
                  </c:pt>
                  <c:pt idx="3">
                    <c:v>Âge</c:v>
                  </c:pt>
                  <c:pt idx="5">
                    <c:v>Emploi</c:v>
                  </c:pt>
                  <c:pt idx="7">
                    <c:v>Cohabitation</c:v>
                  </c:pt>
                  <c:pt idx="9">
                    <c:v>Niveau d'éducation</c:v>
                  </c:pt>
                  <c:pt idx="11">
                    <c:v>Aides d'Etat</c:v>
                  </c:pt>
                </c:lvl>
              </c:multiLvlStrCache>
            </c:multiLvlStrRef>
          </c:cat>
          <c:val>
            <c:numRef>
              <c:f>'[220601-graphs_encadré_université.xlsx]Sheet1'!$E$2:$E$14</c:f>
              <c:numCache>
                <c:formatCode>0.0%</c:formatCode>
                <c:ptCount val="13"/>
                <c:pt idx="0">
                  <c:v>0.17499999999999999</c:v>
                </c:pt>
                <c:pt idx="1">
                  <c:v>0.24</c:v>
                </c:pt>
                <c:pt idx="2">
                  <c:v>0.12</c:v>
                </c:pt>
                <c:pt idx="3">
                  <c:v>0.2</c:v>
                </c:pt>
                <c:pt idx="4">
                  <c:v>0.15</c:v>
                </c:pt>
                <c:pt idx="5">
                  <c:v>0.23</c:v>
                </c:pt>
                <c:pt idx="6">
                  <c:v>0.13</c:v>
                </c:pt>
                <c:pt idx="7">
                  <c:v>0.3</c:v>
                </c:pt>
                <c:pt idx="8">
                  <c:v>0.11</c:v>
                </c:pt>
                <c:pt idx="9">
                  <c:v>0.24</c:v>
                </c:pt>
                <c:pt idx="10">
                  <c:v>0.09</c:v>
                </c:pt>
                <c:pt idx="11">
                  <c:v>0.17</c:v>
                </c:pt>
                <c:pt idx="1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14-4D61-8B7B-2EB128A6D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742008"/>
        <c:axId val="535742336"/>
      </c:barChart>
      <c:catAx>
        <c:axId val="53574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42336"/>
        <c:crosses val="autoZero"/>
        <c:auto val="1"/>
        <c:lblAlgn val="ctr"/>
        <c:lblOffset val="100"/>
        <c:noMultiLvlLbl val="0"/>
      </c:catAx>
      <c:valAx>
        <c:axId val="535742336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4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59037602261134"/>
          <c:y val="5.2193142520904102E-2"/>
          <c:w val="0.71653822700591541"/>
          <c:h val="0.63984810460332442"/>
        </c:manualLayout>
      </c:layout>
      <c:lineChart>
        <c:grouping val="standard"/>
        <c:varyColors val="0"/>
        <c:ser>
          <c:idx val="0"/>
          <c:order val="0"/>
          <c:tx>
            <c:strRef>
              <c:f>'dimensions 2021'!$D$127</c:f>
              <c:strCache>
                <c:ptCount val="1"/>
                <c:pt idx="0">
                  <c:v>Burnout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'dimensions 2021'!$D$158:$D$165</c:f>
                <c:numCache>
                  <c:formatCode>General</c:formatCode>
                  <c:ptCount val="8"/>
                  <c:pt idx="0">
                    <c:v>0.90418719999999908</c:v>
                  </c:pt>
                  <c:pt idx="1">
                    <c:v>0.92772679999999852</c:v>
                  </c:pt>
                  <c:pt idx="2">
                    <c:v>0.92216040000000277</c:v>
                  </c:pt>
                  <c:pt idx="3">
                    <c:v>0.8707887999999997</c:v>
                  </c:pt>
                  <c:pt idx="4">
                    <c:v>0.84444640000000248</c:v>
                  </c:pt>
                  <c:pt idx="5">
                    <c:v>0.88445000000000107</c:v>
                  </c:pt>
                  <c:pt idx="6">
                    <c:v>0.74758320000000111</c:v>
                  </c:pt>
                  <c:pt idx="7">
                    <c:v>0.75763800000000003</c:v>
                  </c:pt>
                </c:numCache>
              </c:numRef>
            </c:plus>
            <c:minus>
              <c:numRef>
                <c:f>'dimensions 2021'!$D$148:$D$155</c:f>
                <c:numCache>
                  <c:formatCode>General</c:formatCode>
                  <c:ptCount val="8"/>
                  <c:pt idx="0">
                    <c:v>0.90418719999999908</c:v>
                  </c:pt>
                  <c:pt idx="1">
                    <c:v>0.92772679999999852</c:v>
                  </c:pt>
                  <c:pt idx="2">
                    <c:v>0.92216040000000277</c:v>
                  </c:pt>
                  <c:pt idx="3">
                    <c:v>0.8707887999999997</c:v>
                  </c:pt>
                  <c:pt idx="4">
                    <c:v>0.84444640000000248</c:v>
                  </c:pt>
                  <c:pt idx="5">
                    <c:v>0.88445000000000107</c:v>
                  </c:pt>
                  <c:pt idx="6">
                    <c:v>0.74758320000000111</c:v>
                  </c:pt>
                  <c:pt idx="7">
                    <c:v>0.75763800000000003</c:v>
                  </c:pt>
                </c:numCache>
              </c:numRef>
            </c:minus>
          </c:errBars>
          <c:cat>
            <c:numRef>
              <c:f>'dimensions 2021'!$A$128:$A$135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'dimensions 2021'!$D$128:$D$135</c:f>
              <c:numCache>
                <c:formatCode>###0.0</c:formatCode>
                <c:ptCount val="8"/>
                <c:pt idx="0">
                  <c:v>29.368500000000001</c:v>
                </c:pt>
                <c:pt idx="1">
                  <c:v>28.361999999999998</c:v>
                </c:pt>
                <c:pt idx="2">
                  <c:v>33.3581</c:v>
                </c:pt>
                <c:pt idx="3">
                  <c:v>32.9664</c:v>
                </c:pt>
                <c:pt idx="4">
                  <c:v>35.747700000000002</c:v>
                </c:pt>
                <c:pt idx="5">
                  <c:v>35.241799999999998</c:v>
                </c:pt>
                <c:pt idx="6">
                  <c:v>36.834899999999998</c:v>
                </c:pt>
                <c:pt idx="7">
                  <c:v>39.3491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5E-40C2-989F-0F15BD171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326224"/>
        <c:axId val="322932720"/>
      </c:lineChart>
      <c:catAx>
        <c:axId val="48232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322932720"/>
        <c:crosses val="autoZero"/>
        <c:auto val="1"/>
        <c:lblAlgn val="ctr"/>
        <c:lblOffset val="100"/>
        <c:noMultiLvlLbl val="0"/>
      </c:catAx>
      <c:valAx>
        <c:axId val="322932720"/>
        <c:scaling>
          <c:orientation val="minMax"/>
          <c:max val="45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r>
                  <a:rPr lang="fr-LU" sz="800"/>
                  <a:t>Score (0 - 100)</a:t>
                </a:r>
              </a:p>
            </c:rich>
          </c:tx>
          <c:layout>
            <c:manualLayout>
              <c:xMode val="edge"/>
              <c:yMode val="edge"/>
              <c:x val="3.7463616254573909E-2"/>
              <c:y val="0.112297771568487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482326224"/>
        <c:crosses val="autoZero"/>
        <c:crossBetween val="between"/>
        <c:majorUnit val="3"/>
        <c:minorUnit val="0.5"/>
      </c:valAx>
    </c:plotArea>
    <c:plotVisOnly val="1"/>
    <c:dispBlanksAs val="gap"/>
    <c:showDLblsOverMax val="0"/>
  </c:chart>
  <c:txPr>
    <a:bodyPr/>
    <a:lstStyle/>
    <a:p>
      <a:pPr>
        <a:defRPr>
          <a:latin typeface="DINPro-Regular" panose="02000503030000020004" pitchFamily="50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Janvier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Sheet1!$A$2:$B$14</c:f>
              <c:multiLvlStrCache>
                <c:ptCount val="13"/>
                <c:lvl>
                  <c:pt idx="1">
                    <c:v>Femmes</c:v>
                  </c:pt>
                  <c:pt idx="2">
                    <c:v>Hommes</c:v>
                  </c:pt>
                  <c:pt idx="3">
                    <c:v>&gt; 46 ans</c:v>
                  </c:pt>
                  <c:pt idx="4">
                    <c:v>&lt; 46 ans</c:v>
                  </c:pt>
                  <c:pt idx="5">
                    <c:v>Non</c:v>
                  </c:pt>
                  <c:pt idx="6">
                    <c:v>Oui</c:v>
                  </c:pt>
                  <c:pt idx="7">
                    <c:v>Non</c:v>
                  </c:pt>
                  <c:pt idx="8">
                    <c:v>Oui</c:v>
                  </c:pt>
                  <c:pt idx="9">
                    <c:v>Primaire</c:v>
                  </c:pt>
                  <c:pt idx="10">
                    <c:v>Post-
secondaire</c:v>
                  </c:pt>
                  <c:pt idx="11">
                    <c:v>Non</c:v>
                  </c:pt>
                  <c:pt idx="12">
                    <c:v>Oui</c:v>
                  </c:pt>
                </c:lvl>
                <c:lvl>
                  <c:pt idx="0">
                    <c:v>Total</c:v>
                  </c:pt>
                  <c:pt idx="1">
                    <c:v>Genre</c:v>
                  </c:pt>
                  <c:pt idx="3">
                    <c:v>Âge</c:v>
                  </c:pt>
                  <c:pt idx="5">
                    <c:v>Emploi</c:v>
                  </c:pt>
                  <c:pt idx="7">
                    <c:v>Cohabitation</c:v>
                  </c:pt>
                  <c:pt idx="9">
                    <c:v>Niveau d'éducation</c:v>
                  </c:pt>
                  <c:pt idx="11">
                    <c:v>Aides d'Etat</c:v>
                  </c:pt>
                </c:lvl>
              </c:multiLvlStrCache>
            </c:multiLvlStrRef>
          </c:cat>
          <c:val>
            <c:numRef>
              <c:f>Sheet1!$I$2:$I$14</c:f>
              <c:numCache>
                <c:formatCode>0.0%</c:formatCode>
                <c:ptCount val="13"/>
                <c:pt idx="0">
                  <c:v>7.2999999999999995E-2</c:v>
                </c:pt>
                <c:pt idx="1">
                  <c:v>0.1</c:v>
                </c:pt>
                <c:pt idx="2">
                  <c:v>0.05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0.06</c:v>
                </c:pt>
                <c:pt idx="7">
                  <c:v>0.12</c:v>
                </c:pt>
                <c:pt idx="8">
                  <c:v>0.05</c:v>
                </c:pt>
                <c:pt idx="9">
                  <c:v>0.1</c:v>
                </c:pt>
                <c:pt idx="10">
                  <c:v>0.04</c:v>
                </c:pt>
                <c:pt idx="11">
                  <c:v>0.06</c:v>
                </c:pt>
                <c:pt idx="1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B-469A-8814-8F9D67423809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Avril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Sheet1!$A$2:$B$14</c:f>
              <c:multiLvlStrCache>
                <c:ptCount val="13"/>
                <c:lvl>
                  <c:pt idx="1">
                    <c:v>Femmes</c:v>
                  </c:pt>
                  <c:pt idx="2">
                    <c:v>Hommes</c:v>
                  </c:pt>
                  <c:pt idx="3">
                    <c:v>&gt; 46 ans</c:v>
                  </c:pt>
                  <c:pt idx="4">
                    <c:v>&lt; 46 ans</c:v>
                  </c:pt>
                  <c:pt idx="5">
                    <c:v>Non</c:v>
                  </c:pt>
                  <c:pt idx="6">
                    <c:v>Oui</c:v>
                  </c:pt>
                  <c:pt idx="7">
                    <c:v>Non</c:v>
                  </c:pt>
                  <c:pt idx="8">
                    <c:v>Oui</c:v>
                  </c:pt>
                  <c:pt idx="9">
                    <c:v>Primaire</c:v>
                  </c:pt>
                  <c:pt idx="10">
                    <c:v>Post-
secondaire</c:v>
                  </c:pt>
                  <c:pt idx="11">
                    <c:v>Non</c:v>
                  </c:pt>
                  <c:pt idx="12">
                    <c:v>Oui</c:v>
                  </c:pt>
                </c:lvl>
                <c:lvl>
                  <c:pt idx="0">
                    <c:v>Total</c:v>
                  </c:pt>
                  <c:pt idx="1">
                    <c:v>Genre</c:v>
                  </c:pt>
                  <c:pt idx="3">
                    <c:v>Âge</c:v>
                  </c:pt>
                  <c:pt idx="5">
                    <c:v>Emploi</c:v>
                  </c:pt>
                  <c:pt idx="7">
                    <c:v>Cohabitation</c:v>
                  </c:pt>
                  <c:pt idx="9">
                    <c:v>Niveau d'éducation</c:v>
                  </c:pt>
                  <c:pt idx="11">
                    <c:v>Aides d'Etat</c:v>
                  </c:pt>
                </c:lvl>
              </c:multiLvlStrCache>
            </c:multiLvlStrRef>
          </c:cat>
          <c:val>
            <c:numRef>
              <c:f>Sheet1!$J$2:$J$14</c:f>
              <c:numCache>
                <c:formatCode>0.0%</c:formatCode>
                <c:ptCount val="13"/>
                <c:pt idx="0">
                  <c:v>7.6999999999999999E-2</c:v>
                </c:pt>
                <c:pt idx="1">
                  <c:v>0.11</c:v>
                </c:pt>
                <c:pt idx="2">
                  <c:v>0.05</c:v>
                </c:pt>
                <c:pt idx="3">
                  <c:v>0.1</c:v>
                </c:pt>
                <c:pt idx="4">
                  <c:v>0.06</c:v>
                </c:pt>
                <c:pt idx="5">
                  <c:v>0.09</c:v>
                </c:pt>
                <c:pt idx="6">
                  <c:v>7.0000000000000007E-2</c:v>
                </c:pt>
                <c:pt idx="7">
                  <c:v>0.13</c:v>
                </c:pt>
                <c:pt idx="8">
                  <c:v>0.05</c:v>
                </c:pt>
                <c:pt idx="9">
                  <c:v>0.1</c:v>
                </c:pt>
                <c:pt idx="10">
                  <c:v>0.05</c:v>
                </c:pt>
                <c:pt idx="11">
                  <c:v>7.0000000000000007E-2</c:v>
                </c:pt>
                <c:pt idx="1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B-469A-8814-8F9D67423809}"/>
            </c:ext>
          </c:extLst>
        </c:ser>
        <c:ser>
          <c:idx val="2"/>
          <c:order val="2"/>
          <c:tx>
            <c:strRef>
              <c:f>Sheet1!$K$1</c:f>
              <c:strCache>
                <c:ptCount val="1"/>
                <c:pt idx="0">
                  <c:v>Juin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Sheet1!$A$2:$B$14</c:f>
              <c:multiLvlStrCache>
                <c:ptCount val="13"/>
                <c:lvl>
                  <c:pt idx="1">
                    <c:v>Femmes</c:v>
                  </c:pt>
                  <c:pt idx="2">
                    <c:v>Hommes</c:v>
                  </c:pt>
                  <c:pt idx="3">
                    <c:v>&gt; 46 ans</c:v>
                  </c:pt>
                  <c:pt idx="4">
                    <c:v>&lt; 46 ans</c:v>
                  </c:pt>
                  <c:pt idx="5">
                    <c:v>Non</c:v>
                  </c:pt>
                  <c:pt idx="6">
                    <c:v>Oui</c:v>
                  </c:pt>
                  <c:pt idx="7">
                    <c:v>Non</c:v>
                  </c:pt>
                  <c:pt idx="8">
                    <c:v>Oui</c:v>
                  </c:pt>
                  <c:pt idx="9">
                    <c:v>Primaire</c:v>
                  </c:pt>
                  <c:pt idx="10">
                    <c:v>Post-
secondaire</c:v>
                  </c:pt>
                  <c:pt idx="11">
                    <c:v>Non</c:v>
                  </c:pt>
                  <c:pt idx="12">
                    <c:v>Oui</c:v>
                  </c:pt>
                </c:lvl>
                <c:lvl>
                  <c:pt idx="0">
                    <c:v>Total</c:v>
                  </c:pt>
                  <c:pt idx="1">
                    <c:v>Genre</c:v>
                  </c:pt>
                  <c:pt idx="3">
                    <c:v>Âge</c:v>
                  </c:pt>
                  <c:pt idx="5">
                    <c:v>Emploi</c:v>
                  </c:pt>
                  <c:pt idx="7">
                    <c:v>Cohabitation</c:v>
                  </c:pt>
                  <c:pt idx="9">
                    <c:v>Niveau d'éducation</c:v>
                  </c:pt>
                  <c:pt idx="11">
                    <c:v>Aides d'Etat</c:v>
                  </c:pt>
                </c:lvl>
              </c:multiLvlStrCache>
            </c:multiLvlStrRef>
          </c:cat>
          <c:val>
            <c:numRef>
              <c:f>Sheet1!$K$2:$K$14</c:f>
              <c:numCache>
                <c:formatCode>0.0%</c:formatCode>
                <c:ptCount val="13"/>
                <c:pt idx="0">
                  <c:v>7.3999999999999996E-2</c:v>
                </c:pt>
                <c:pt idx="1">
                  <c:v>0.1</c:v>
                </c:pt>
                <c:pt idx="2">
                  <c:v>0.06</c:v>
                </c:pt>
                <c:pt idx="3">
                  <c:v>0.09</c:v>
                </c:pt>
                <c:pt idx="4">
                  <c:v>0.06</c:v>
                </c:pt>
                <c:pt idx="5">
                  <c:v>0.1</c:v>
                </c:pt>
                <c:pt idx="6">
                  <c:v>0.05</c:v>
                </c:pt>
                <c:pt idx="7">
                  <c:v>0.14000000000000001</c:v>
                </c:pt>
                <c:pt idx="8">
                  <c:v>0.04</c:v>
                </c:pt>
                <c:pt idx="9">
                  <c:v>0.09</c:v>
                </c:pt>
                <c:pt idx="10">
                  <c:v>0.05</c:v>
                </c:pt>
                <c:pt idx="11">
                  <c:v>7.0000000000000007E-2</c:v>
                </c:pt>
                <c:pt idx="1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B-469A-8814-8F9D67423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742008"/>
        <c:axId val="535742336"/>
      </c:barChart>
      <c:catAx>
        <c:axId val="53574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42336"/>
        <c:crosses val="autoZero"/>
        <c:auto val="1"/>
        <c:lblAlgn val="ctr"/>
        <c:lblOffset val="100"/>
        <c:noMultiLvlLbl val="0"/>
      </c:catAx>
      <c:valAx>
        <c:axId val="535742336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4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0801974105731"/>
          <c:y val="6.0721026328780452E-2"/>
          <c:w val="0.68956752447461123"/>
          <c:h val="0.82162361808865025"/>
        </c:manualLayout>
      </c:layout>
      <c:lineChart>
        <c:grouping val="standard"/>
        <c:varyColors val="0"/>
        <c:ser>
          <c:idx val="0"/>
          <c:order val="0"/>
          <c:tx>
            <c:strRef>
              <c:f>'QoW total 2021'!$B$4</c:f>
              <c:strCache>
                <c:ptCount val="1"/>
                <c:pt idx="0">
                  <c:v>Moyenne</c:v>
                </c:pt>
              </c:strCache>
            </c:strRef>
          </c:tx>
          <c:spPr>
            <a:ln w="22225">
              <a:solidFill>
                <a:srgbClr val="0CB6DE"/>
              </a:solidFill>
            </a:ln>
            <a:effectLst/>
          </c:spPr>
          <c:marker>
            <c:symbol val="diamond"/>
            <c:size val="8"/>
            <c:spPr>
              <a:solidFill>
                <a:srgbClr val="0CB6DE"/>
              </a:solidFill>
              <a:ln w="12700">
                <a:solidFill>
                  <a:srgbClr val="0CB6DE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'QoW total 2021'!$C$8:$J$8</c:f>
                <c:numCache>
                  <c:formatCode>General</c:formatCode>
                  <c:ptCount val="8"/>
                  <c:pt idx="0">
                    <c:v>0.57588719999999682</c:v>
                  </c:pt>
                  <c:pt idx="1">
                    <c:v>0.5396271999999982</c:v>
                  </c:pt>
                  <c:pt idx="2">
                    <c:v>0.57582839999999891</c:v>
                  </c:pt>
                  <c:pt idx="3">
                    <c:v>0.51742039999999889</c:v>
                  </c:pt>
                  <c:pt idx="4">
                    <c:v>0.53564839999999947</c:v>
                  </c:pt>
                  <c:pt idx="5">
                    <c:v>0.57320200000000199</c:v>
                  </c:pt>
                  <c:pt idx="6">
                    <c:v>0.48655039999999872</c:v>
                  </c:pt>
                  <c:pt idx="7">
                    <c:v>0.49303799999999853</c:v>
                  </c:pt>
                </c:numCache>
              </c:numRef>
            </c:plus>
            <c:minus>
              <c:numRef>
                <c:f>'QoW total 2021'!$C$9:$J$9</c:f>
                <c:numCache>
                  <c:formatCode>General</c:formatCode>
                  <c:ptCount val="8"/>
                  <c:pt idx="0">
                    <c:v>0.57588719999999682</c:v>
                  </c:pt>
                  <c:pt idx="1">
                    <c:v>0.5396271999999982</c:v>
                  </c:pt>
                  <c:pt idx="2">
                    <c:v>0.57582839999999891</c:v>
                  </c:pt>
                  <c:pt idx="3">
                    <c:v>0.51742039999999889</c:v>
                  </c:pt>
                  <c:pt idx="4">
                    <c:v>0.53564839999999947</c:v>
                  </c:pt>
                  <c:pt idx="5">
                    <c:v>0.57320200000000199</c:v>
                  </c:pt>
                  <c:pt idx="6">
                    <c:v>0.48655039999999872</c:v>
                  </c:pt>
                  <c:pt idx="7">
                    <c:v>0.49303799999999853</c:v>
                  </c:pt>
                </c:numCache>
              </c:numRef>
            </c:minus>
          </c:errBars>
          <c:cat>
            <c:numRef>
              <c:f>'QoW total 2021'!$C$3:$J$3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'QoW total 2021'!$C$4:$J$4</c:f>
              <c:numCache>
                <c:formatCode>0.0</c:formatCode>
                <c:ptCount val="8"/>
                <c:pt idx="0">
                  <c:v>56.180799999999998</c:v>
                </c:pt>
                <c:pt idx="1">
                  <c:v>56.080599999999997</c:v>
                </c:pt>
                <c:pt idx="2">
                  <c:v>55.795999999999999</c:v>
                </c:pt>
                <c:pt idx="3">
                  <c:v>56.026899999999998</c:v>
                </c:pt>
                <c:pt idx="4">
                  <c:v>54.680900000000001</c:v>
                </c:pt>
                <c:pt idx="5">
                  <c:v>55.517699999999998</c:v>
                </c:pt>
                <c:pt idx="6">
                  <c:v>53.526400000000002</c:v>
                </c:pt>
                <c:pt idx="7">
                  <c:v>53.8887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3B-43F0-8143-E586E1E8211D}"/>
            </c:ext>
          </c:extLst>
        </c:ser>
        <c:ser>
          <c:idx val="1"/>
          <c:order val="1"/>
          <c:tx>
            <c:strRef>
              <c:f>'QoW total 2021'!$B$11</c:f>
              <c:strCache>
                <c:ptCount val="1"/>
                <c:pt idx="0">
                  <c:v>55 ans et +</c:v>
                </c:pt>
              </c:strCache>
            </c:strRef>
          </c:tx>
          <c:spPr>
            <a:ln w="9525">
              <a:solidFill>
                <a:srgbClr val="FF0000"/>
              </a:solidFill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Pt>
            <c:idx val="7"/>
            <c:marker>
              <c:spPr>
                <a:solidFill>
                  <a:srgbClr val="FF0000"/>
                </a:solidFill>
                <a:ln w="44450"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23B-43F0-8143-E586E1E8211D}"/>
              </c:ext>
            </c:extLst>
          </c:dPt>
          <c:dLbls>
            <c:dLbl>
              <c:idx val="7"/>
              <c:layout>
                <c:manualLayout>
                  <c:x val="6.9783715012722652E-2"/>
                  <c:y val="-7.4896344478679294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fld id="{7C4B00C5-C7A7-4A03-878A-D47FB5791A9C}" type="SERIESNAME">
                      <a:rPr lang="en-US" sz="1100" b="1"/>
                      <a:pPr>
                        <a:defRPr sz="1100"/>
                      </a:pPr>
                      <a:t>[SERIES NAME]</a:t>
                    </a:fld>
                    <a:r>
                      <a:rPr lang="en-US" sz="1100" baseline="0"/>
                      <a:t>
</a:t>
                    </a:r>
                    <a:fld id="{C84F7C96-4719-4CF7-95E4-133D6CDE8403}" type="VALUE">
                      <a:rPr lang="en-US" sz="1100" baseline="0"/>
                      <a:pPr>
                        <a:defRPr sz="1100"/>
                      </a:pPr>
                      <a:t>[VALUE]</a:t>
                    </a:fld>
                    <a:endParaRPr lang="en-US" sz="11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ysDot"/>
                </a:ln>
                <a:effectLst/>
              </c:sp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3B-43F0-8143-E586E1E8211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  <a:prstDash val="sysDot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'QoW total 2021'!$C$3:$J$3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'QoW total 2021'!$C$11:$J$11</c:f>
              <c:numCache>
                <c:formatCode>General</c:formatCode>
                <c:ptCount val="8"/>
                <c:pt idx="7" formatCode="0.0">
                  <c:v>51.75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3B-43F0-8143-E586E1E8211D}"/>
            </c:ext>
          </c:extLst>
        </c:ser>
        <c:ser>
          <c:idx val="2"/>
          <c:order val="2"/>
          <c:tx>
            <c:strRef>
              <c:f>'QoW total 2021'!$B$12</c:f>
              <c:strCache>
                <c:ptCount val="1"/>
                <c:pt idx="0">
                  <c:v>Pas en couple, avec enfants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triang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7"/>
              <c:layout>
                <c:manualLayout>
                  <c:x val="5.0573732669971769E-2"/>
                  <c:y val="6.967748080705502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fld id="{271538F3-5BAD-4868-A485-EB0E20A01833}" type="SERIESNAME">
                      <a:rPr lang="fr-LU" sz="1100" b="1"/>
                      <a:pPr>
                        <a:defRPr sz="1100"/>
                      </a:pPr>
                      <a:t>[SERIES NAME]</a:t>
                    </a:fld>
                    <a:r>
                      <a:rPr lang="fr-LU" sz="1100" baseline="0"/>
                      <a:t>
</a:t>
                    </a:r>
                    <a:fld id="{6835A2A6-ADD2-4D88-B855-BB1ACA4E6B6E}" type="VALUE">
                      <a:rPr lang="fr-LU" sz="1100" baseline="0"/>
                      <a:pPr>
                        <a:defRPr sz="1100"/>
                      </a:pPr>
                      <a:t>[VALUE]</a:t>
                    </a:fld>
                    <a:endParaRPr lang="fr-LU" sz="11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ysDot"/>
                </a:ln>
                <a:effectLst/>
              </c:sp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3B-43F0-8143-E586E1E8211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  <a:prstDash val="sysDot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'QoW total 2021'!$C$3:$J$3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'QoW total 2021'!$C$12:$J$12</c:f>
              <c:numCache>
                <c:formatCode>General</c:formatCode>
                <c:ptCount val="8"/>
                <c:pt idx="7" formatCode="0.0">
                  <c:v>49.98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3B-43F0-8143-E586E1E8211D}"/>
            </c:ext>
          </c:extLst>
        </c:ser>
        <c:ser>
          <c:idx val="3"/>
          <c:order val="3"/>
          <c:tx>
            <c:strRef>
              <c:f>'QoW total 2021'!$B$13</c:f>
              <c:strCache>
                <c:ptCount val="1"/>
                <c:pt idx="0">
                  <c:v>Dirigeants, cadres de direction, gérants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  <a:ln cap="sq">
                <a:solidFill>
                  <a:srgbClr val="00B050"/>
                </a:solidFill>
                <a:round/>
              </a:ln>
            </c:spPr>
          </c:marker>
          <c:dLbls>
            <c:dLbl>
              <c:idx val="7"/>
              <c:layout>
                <c:manualLayout>
                  <c:x val="2.0222764556834697E-2"/>
                  <c:y val="-4.2679053395257502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fld id="{867A67EF-0BB1-41F1-8F4F-05030FB3D1A5}" type="SERIESNAME">
                      <a:rPr lang="fr-LU" sz="1100" b="1"/>
                      <a:pPr>
                        <a:defRPr sz="1100"/>
                      </a:pPr>
                      <a:t>[SERIES NAME]</a:t>
                    </a:fld>
                    <a:r>
                      <a:rPr lang="fr-LU" sz="1100" baseline="0"/>
                      <a:t>
</a:t>
                    </a:r>
                    <a:fld id="{489BAF79-0077-4931-9E4E-FDAE933BE12B}" type="VALUE">
                      <a:rPr lang="fr-LU" sz="1100" baseline="0"/>
                      <a:pPr>
                        <a:defRPr sz="1100"/>
                      </a:pPr>
                      <a:t>[VALUE]</a:t>
                    </a:fld>
                    <a:endParaRPr lang="fr-LU" sz="11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ysDot"/>
                </a:ln>
                <a:effectLst/>
              </c:sp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23B-43F0-8143-E586E1E8211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  <a:prstDash val="sysDot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'QoW total 2021'!$C$3:$J$3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'QoW total 2021'!$C$13:$J$13</c:f>
              <c:numCache>
                <c:formatCode>General</c:formatCode>
                <c:ptCount val="8"/>
                <c:pt idx="7" formatCode="0.0">
                  <c:v>59.59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23B-43F0-8143-E586E1E8211D}"/>
            </c:ext>
          </c:extLst>
        </c:ser>
        <c:ser>
          <c:idx val="4"/>
          <c:order val="4"/>
          <c:tx>
            <c:strRef>
              <c:f>'QoW total 2021'!$B$14</c:f>
              <c:strCache>
                <c:ptCount val="1"/>
                <c:pt idx="0">
                  <c:v>Secteur: "Information et communication"</c:v>
                </c:pt>
              </c:strCache>
            </c:strRef>
          </c:tx>
          <c:spPr>
            <a:ln>
              <a:solidFill>
                <a:srgbClr val="0070C0">
                  <a:alpha val="95000"/>
                </a:srgbClr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 w="9525" cap="rnd">
                <a:solidFill>
                  <a:srgbClr val="0070C0"/>
                </a:solidFill>
                <a:bevel/>
              </a:ln>
            </c:spPr>
          </c:marker>
          <c:dPt>
            <c:idx val="7"/>
            <c:bubble3D val="0"/>
            <c:spPr>
              <a:ln>
                <a:solidFill>
                  <a:srgbClr val="0070C0">
                    <a:alpha val="96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23B-43F0-8143-E586E1E8211D}"/>
              </c:ext>
            </c:extLst>
          </c:dPt>
          <c:dLbls>
            <c:dLbl>
              <c:idx val="7"/>
              <c:layout>
                <c:manualLayout>
                  <c:x val="3.5414097995232624E-2"/>
                  <c:y val="1.9313667253415587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fld id="{628320C6-56D7-44E3-811A-8C5FBD77C478}" type="SERIESNAME">
                      <a:rPr lang="fr-LU" sz="1100" b="1"/>
                      <a:pPr>
                        <a:defRPr sz="1100"/>
                      </a:pPr>
                      <a:t>[SERIES NAME]</a:t>
                    </a:fld>
                    <a:r>
                      <a:rPr lang="fr-LU" sz="1100" baseline="0"/>
                      <a:t>
</a:t>
                    </a:r>
                    <a:fld id="{C783B7E7-E582-473A-A3AE-3378426E764F}" type="VALUE">
                      <a:rPr lang="fr-LU" sz="1100" baseline="0"/>
                      <a:pPr>
                        <a:defRPr sz="1100"/>
                      </a:pPr>
                      <a:t>[VALUE]</a:t>
                    </a:fld>
                    <a:endParaRPr lang="fr-LU" sz="11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ysDot"/>
                </a:ln>
                <a:effectLst/>
              </c:sp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23B-43F0-8143-E586E1E82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'QoW total 2021'!$C$3:$J$3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'QoW total 2021'!$C$14:$J$14</c:f>
              <c:numCache>
                <c:formatCode>General</c:formatCode>
                <c:ptCount val="8"/>
                <c:pt idx="7">
                  <c:v>57.3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23B-43F0-8143-E586E1E82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326224"/>
        <c:axId val="322932720"/>
      </c:lineChart>
      <c:catAx>
        <c:axId val="48232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322932720"/>
        <c:crosses val="autoZero"/>
        <c:auto val="1"/>
        <c:lblAlgn val="ctr"/>
        <c:lblOffset val="100"/>
        <c:noMultiLvlLbl val="0"/>
      </c:catAx>
      <c:valAx>
        <c:axId val="322932720"/>
        <c:scaling>
          <c:orientation val="minMax"/>
          <c:max val="61"/>
          <c:min val="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r>
                  <a:rPr lang="fr-LU" sz="1200"/>
                  <a:t>Qow Score (0 - 100)</a:t>
                </a:r>
              </a:p>
            </c:rich>
          </c:tx>
          <c:layout>
            <c:manualLayout>
              <c:xMode val="edge"/>
              <c:yMode val="edge"/>
              <c:x val="2.1139164133962732E-2"/>
              <c:y val="0.322887175397579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482326224"/>
        <c:crosses val="autoZero"/>
        <c:crossBetween val="between"/>
        <c:majorUnit val="3"/>
        <c:minorUnit val="0.5"/>
      </c:valAx>
    </c:plotArea>
    <c:plotVisOnly val="1"/>
    <c:dispBlanksAs val="gap"/>
    <c:showDLblsOverMax val="0"/>
  </c:chart>
  <c:txPr>
    <a:bodyPr/>
    <a:lstStyle/>
    <a:p>
      <a:pPr>
        <a:defRPr>
          <a:latin typeface="DINPro-Regular" panose="02000503030000020004" pitchFamily="50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83858267716538"/>
          <c:y val="0.11948344998541849"/>
          <c:w val="0.80574190726159223"/>
          <c:h val="0.73088192587762912"/>
        </c:manualLayout>
      </c:layout>
      <c:lineChart>
        <c:grouping val="standard"/>
        <c:varyColors val="0"/>
        <c:ser>
          <c:idx val="0"/>
          <c:order val="0"/>
          <c:tx>
            <c:strRef>
              <c:f>'QoW caract. travail 2021'!$B$123:$E$123</c:f>
              <c:strCache>
                <c:ptCount val="4"/>
                <c:pt idx="0">
                  <c:v>Homeoffice: non</c:v>
                </c:pt>
              </c:strCache>
            </c:strRef>
          </c:tx>
          <c:spPr>
            <a:ln w="28575" cap="rnd">
              <a:solidFill>
                <a:srgbClr val="15607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5607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'QoW caract. travail 2021'!$F$131:$J$131</c:f>
                <c:numCache>
                  <c:formatCode>General</c:formatCode>
                  <c:ptCount val="3"/>
                  <c:pt idx="0">
                    <c:v>0.59874080000000163</c:v>
                  </c:pt>
                  <c:pt idx="1">
                    <c:v>0.61079480000000075</c:v>
                  </c:pt>
                  <c:pt idx="2">
                    <c:v>0.66169599999999917</c:v>
                  </c:pt>
                </c:numCache>
              </c:numRef>
            </c:plus>
            <c:minus>
              <c:numRef>
                <c:f>'QoW caract. travail 2021'!$F$135:$J$135</c:f>
                <c:numCache>
                  <c:formatCode>General</c:formatCode>
                  <c:ptCount val="3"/>
                  <c:pt idx="0">
                    <c:v>0.59874080000000163</c:v>
                  </c:pt>
                  <c:pt idx="1">
                    <c:v>0.61079480000000075</c:v>
                  </c:pt>
                  <c:pt idx="2">
                    <c:v>0.66169599999999917</c:v>
                  </c:pt>
                </c:numCache>
              </c:numRef>
            </c:minus>
          </c:errBars>
          <c:cat>
            <c:numRef>
              <c:f>'QoW caract. travail 2021'!$F$122:$J$122</c:f>
              <c:numCache>
                <c:formatCode>General</c:formatCode>
                <c:ptCount val="3"/>
                <c:pt idx="0">
                  <c:v>2017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'QoW caract. travail 2021'!$F$123:$J$123</c:f>
              <c:numCache>
                <c:formatCode>0.0</c:formatCode>
                <c:ptCount val="3"/>
                <c:pt idx="0">
                  <c:v>55.880699999999997</c:v>
                </c:pt>
                <c:pt idx="1">
                  <c:v>52.043799999999997</c:v>
                </c:pt>
                <c:pt idx="2">
                  <c:v>52.008299999999998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A-48CC-8800-1B566995E056}"/>
            </c:ext>
          </c:extLst>
        </c:ser>
        <c:ser>
          <c:idx val="1"/>
          <c:order val="1"/>
          <c:tx>
            <c:strRef>
              <c:f>'QoW caract. travail 2021'!$B$124:$E$124</c:f>
              <c:strCache>
                <c:ptCount val="4"/>
                <c:pt idx="0">
                  <c:v>Homeoffice: oui</c:v>
                </c:pt>
              </c:strCache>
            </c:strRef>
          </c:tx>
          <c:spPr>
            <a:ln w="28575" cap="rnd">
              <a:solidFill>
                <a:srgbClr val="0CB6DE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CB6D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'QoW caract. travail 2021'!$F$132:$J$132</c:f>
                <c:numCache>
                  <c:formatCode>General</c:formatCode>
                  <c:ptCount val="3"/>
                  <c:pt idx="0">
                    <c:v>0.99589559999999722</c:v>
                  </c:pt>
                  <c:pt idx="1">
                    <c:v>0.75942160000000314</c:v>
                  </c:pt>
                  <c:pt idx="2">
                    <c:v>0.69901440000000292</c:v>
                  </c:pt>
                </c:numCache>
              </c:numRef>
            </c:plus>
            <c:minus>
              <c:numRef>
                <c:f>'QoW caract. travail 2021'!$F$136:$J$136</c:f>
                <c:numCache>
                  <c:formatCode>General</c:formatCode>
                  <c:ptCount val="3"/>
                  <c:pt idx="0">
                    <c:v>0.99589559999999722</c:v>
                  </c:pt>
                  <c:pt idx="1">
                    <c:v>0.75942160000000314</c:v>
                  </c:pt>
                  <c:pt idx="2">
                    <c:v>0.69901440000000292</c:v>
                  </c:pt>
                </c:numCache>
              </c:numRef>
            </c:minus>
          </c:errBars>
          <c:cat>
            <c:numRef>
              <c:f>'QoW caract. travail 2021'!$F$122:$J$122</c:f>
              <c:numCache>
                <c:formatCode>General</c:formatCode>
                <c:ptCount val="3"/>
                <c:pt idx="0">
                  <c:v>2017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'QoW caract. travail 2021'!$F$124:$J$124</c:f>
              <c:numCache>
                <c:formatCode>0.0</c:formatCode>
                <c:ptCount val="3"/>
                <c:pt idx="0">
                  <c:v>56.581200000000003</c:v>
                </c:pt>
                <c:pt idx="1">
                  <c:v>56.556399999999996</c:v>
                </c:pt>
                <c:pt idx="2">
                  <c:v>56.749200000000002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A-48CC-8800-1B566995E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172560"/>
        <c:axId val="492167856"/>
      </c:lineChart>
      <c:catAx>
        <c:axId val="49217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167856"/>
        <c:crosses val="autoZero"/>
        <c:auto val="1"/>
        <c:lblAlgn val="ctr"/>
        <c:lblOffset val="100"/>
        <c:noMultiLvlLbl val="0"/>
      </c:catAx>
      <c:valAx>
        <c:axId val="492167856"/>
        <c:scaling>
          <c:orientation val="minMax"/>
          <c:max val="65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LU" sz="1200"/>
                  <a:t>Score (0 - 100)</a:t>
                </a:r>
              </a:p>
            </c:rich>
          </c:tx>
          <c:layout>
            <c:manualLayout>
              <c:xMode val="edge"/>
              <c:yMode val="edge"/>
              <c:x val="1.4273967199186806E-2"/>
              <c:y val="0.258085202288145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172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988232720909887"/>
          <c:y val="2.3148148148148147E-2"/>
          <c:w val="0.8401176727909011"/>
          <c:h val="9.8338337204252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48281930374749"/>
          <c:y val="8.0586080586080591E-2"/>
          <c:w val="0.67355729530943309"/>
          <c:h val="0.63021094461595506"/>
        </c:manualLayout>
      </c:layout>
      <c:lineChart>
        <c:grouping val="standard"/>
        <c:varyColors val="0"/>
        <c:ser>
          <c:idx val="0"/>
          <c:order val="0"/>
          <c:tx>
            <c:strRef>
              <c:f>'dimensions 2016'!$B$127</c:f>
              <c:strCache>
                <c:ptCount val="1"/>
                <c:pt idx="0">
                  <c:v>Satisfaction au travail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'dimensions 2016'!$B$158:$B$165</c:f>
                <c:numCache>
                  <c:formatCode>General</c:formatCode>
                  <c:ptCount val="8"/>
                  <c:pt idx="0">
                    <c:v>0.94330879999999695</c:v>
                  </c:pt>
                  <c:pt idx="1">
                    <c:v>0.9218467999999973</c:v>
                  </c:pt>
                  <c:pt idx="2">
                    <c:v>0.94362239999999531</c:v>
                  </c:pt>
                  <c:pt idx="3">
                    <c:v>0.99234800000000689</c:v>
                  </c:pt>
                  <c:pt idx="4">
                    <c:v>0.99548399999999759</c:v>
                  </c:pt>
                  <c:pt idx="5">
                    <c:v>1.0034611999999967</c:v>
                  </c:pt>
                  <c:pt idx="6">
                    <c:v>0.85534400000000232</c:v>
                  </c:pt>
                  <c:pt idx="7">
                    <c:v>0.89123159999999757</c:v>
                  </c:pt>
                </c:numCache>
              </c:numRef>
            </c:plus>
            <c:minus>
              <c:numRef>
                <c:f>'dimensions 2016'!$B$148:$B$155</c:f>
                <c:numCache>
                  <c:formatCode>General</c:formatCode>
                  <c:ptCount val="8"/>
                  <c:pt idx="0">
                    <c:v>0.94330879999999695</c:v>
                  </c:pt>
                  <c:pt idx="1">
                    <c:v>0.9218467999999973</c:v>
                  </c:pt>
                  <c:pt idx="2">
                    <c:v>0.94362239999999531</c:v>
                  </c:pt>
                  <c:pt idx="3">
                    <c:v>0.99234800000000689</c:v>
                  </c:pt>
                  <c:pt idx="4">
                    <c:v>0.99548399999999759</c:v>
                  </c:pt>
                  <c:pt idx="5">
                    <c:v>1.0034611999999967</c:v>
                  </c:pt>
                  <c:pt idx="6">
                    <c:v>0.85534400000000232</c:v>
                  </c:pt>
                  <c:pt idx="7">
                    <c:v>0.89123159999999757</c:v>
                  </c:pt>
                </c:numCache>
              </c:numRef>
            </c:minus>
          </c:errBars>
          <c:cat>
            <c:numRef>
              <c:f>'dimensions 2016'!$A$128:$A$135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'dimensions 2016'!$B$128:$B$135</c:f>
              <c:numCache>
                <c:formatCode>###0.0</c:formatCode>
                <c:ptCount val="8"/>
                <c:pt idx="0">
                  <c:v>65.120699999999999</c:v>
                </c:pt>
                <c:pt idx="1">
                  <c:v>64.743799999999993</c:v>
                </c:pt>
                <c:pt idx="2">
                  <c:v>65.181899999999999</c:v>
                </c:pt>
                <c:pt idx="3">
                  <c:v>65.483999999999995</c:v>
                </c:pt>
                <c:pt idx="4">
                  <c:v>60.572800000000001</c:v>
                </c:pt>
                <c:pt idx="5">
                  <c:v>63.064500000000002</c:v>
                </c:pt>
                <c:pt idx="6">
                  <c:v>61.251600000000003</c:v>
                </c:pt>
                <c:pt idx="7">
                  <c:v>60.142600000000002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A4-429F-AAEB-B34C67ACF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326224"/>
        <c:axId val="322932720"/>
      </c:lineChart>
      <c:catAx>
        <c:axId val="48232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322932720"/>
        <c:crosses val="autoZero"/>
        <c:auto val="1"/>
        <c:lblAlgn val="ctr"/>
        <c:lblOffset val="100"/>
        <c:noMultiLvlLbl val="0"/>
      </c:catAx>
      <c:valAx>
        <c:axId val="322932720"/>
        <c:scaling>
          <c:orientation val="minMax"/>
          <c:max val="69"/>
          <c:min val="5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r>
                  <a:rPr lang="fr-LU" sz="800"/>
                  <a:t>Score (0 - 100)</a:t>
                </a:r>
              </a:p>
            </c:rich>
          </c:tx>
          <c:layout>
            <c:manualLayout>
              <c:xMode val="edge"/>
              <c:yMode val="edge"/>
              <c:x val="3.5633572188133913E-2"/>
              <c:y val="0.173934596690337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482326224"/>
        <c:crosses val="autoZero"/>
        <c:crossBetween val="between"/>
        <c:majorUnit val="3"/>
        <c:minorUnit val="0.5"/>
      </c:valAx>
    </c:plotArea>
    <c:plotVisOnly val="1"/>
    <c:dispBlanksAs val="gap"/>
    <c:showDLblsOverMax val="0"/>
  </c:chart>
  <c:txPr>
    <a:bodyPr/>
    <a:lstStyle/>
    <a:p>
      <a:pPr>
        <a:defRPr>
          <a:latin typeface="DINPro-Regular" panose="02000503030000020004" pitchFamily="50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'dimensions 2016'!$F$127</c:f>
              <c:strCache>
                <c:ptCount val="1"/>
                <c:pt idx="0">
                  <c:v>Motivation au travail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'dimensions 2016'!$F$158:$F$165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0.99642479999999978</c:v>
                  </c:pt>
                  <c:pt idx="3">
                    <c:v>0.92982400000000354</c:v>
                  </c:pt>
                  <c:pt idx="4">
                    <c:v>0.94221120000000269</c:v>
                  </c:pt>
                  <c:pt idx="5">
                    <c:v>0.96863199999999949</c:v>
                  </c:pt>
                  <c:pt idx="6">
                    <c:v>0.76355720000000105</c:v>
                  </c:pt>
                  <c:pt idx="7">
                    <c:v>0.7847251999999969</c:v>
                  </c:pt>
                </c:numCache>
              </c:numRef>
            </c:plus>
            <c:minus>
              <c:numRef>
                <c:f>'dimensions 2016'!$F$148:$F$155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0.99642479999999978</c:v>
                  </c:pt>
                  <c:pt idx="3">
                    <c:v>0.92982400000000354</c:v>
                  </c:pt>
                  <c:pt idx="4">
                    <c:v>0.94221120000000269</c:v>
                  </c:pt>
                  <c:pt idx="5">
                    <c:v>0.96863199999999949</c:v>
                  </c:pt>
                  <c:pt idx="6">
                    <c:v>0.76355720000000105</c:v>
                  </c:pt>
                  <c:pt idx="7">
                    <c:v>0.7847251999999969</c:v>
                  </c:pt>
                </c:numCache>
              </c:numRef>
            </c:minus>
          </c:errBars>
          <c:cat>
            <c:numRef>
              <c:f>'dimensions 2016'!$A$128:$A$135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'dimensions 2016'!$F$128:$F$135</c:f>
              <c:numCache>
                <c:formatCode>General</c:formatCode>
                <c:ptCount val="8"/>
                <c:pt idx="2" formatCode="###0.0">
                  <c:v>60.220199999999998</c:v>
                </c:pt>
                <c:pt idx="3" formatCode="###0.0">
                  <c:v>60.014000000000003</c:v>
                </c:pt>
                <c:pt idx="4" formatCode="###0.0">
                  <c:v>55.6267</c:v>
                </c:pt>
                <c:pt idx="5" formatCode="###0.0">
                  <c:v>56.234999999999999</c:v>
                </c:pt>
                <c:pt idx="6" formatCode="###0.0">
                  <c:v>54.849600000000002</c:v>
                </c:pt>
                <c:pt idx="7" formatCode="###0.0">
                  <c:v>52.010199999999998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11-44F0-AFB3-FDC327E38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326224"/>
        <c:axId val="322932720"/>
      </c:lineChart>
      <c:catAx>
        <c:axId val="48232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322932720"/>
        <c:crosses val="autoZero"/>
        <c:auto val="1"/>
        <c:lblAlgn val="ctr"/>
        <c:lblOffset val="100"/>
        <c:noMultiLvlLbl val="0"/>
      </c:catAx>
      <c:valAx>
        <c:axId val="322932720"/>
        <c:scaling>
          <c:orientation val="minMax"/>
          <c:max val="64"/>
          <c:min val="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LU" sz="800" b="0"/>
                  <a:t>Score (0 – 100)</a:t>
                </a:r>
              </a:p>
            </c:rich>
          </c:tx>
          <c:layout>
            <c:manualLayout>
              <c:xMode val="edge"/>
              <c:yMode val="edge"/>
              <c:x val="1.5466176139139589E-2"/>
              <c:y val="0.17426181588273021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482326224"/>
        <c:crosses val="autoZero"/>
        <c:crossBetween val="between"/>
        <c:majorUnit val="3"/>
        <c:minorUnit val="0.5"/>
      </c:valAx>
    </c:plotArea>
    <c:plotVisOnly val="1"/>
    <c:dispBlanksAs val="gap"/>
    <c:showDLblsOverMax val="0"/>
  </c:chart>
  <c:txPr>
    <a:bodyPr/>
    <a:lstStyle/>
    <a:p>
      <a:pPr>
        <a:defRPr>
          <a:latin typeface="DINPro-Regular" panose="02000503030000020004" pitchFamily="50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'dimensions 2016'!$G$127</c:f>
              <c:strCache>
                <c:ptCount val="1"/>
                <c:pt idx="0">
                  <c:v>Bien-être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'dimensions 2016'!$G$158:$G$165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1.0336256000000006</c:v>
                  </c:pt>
                  <c:pt idx="3">
                    <c:v>1.0071459999999988</c:v>
                  </c:pt>
                  <c:pt idx="4">
                    <c:v>0.97647200000000112</c:v>
                  </c:pt>
                  <c:pt idx="5">
                    <c:v>0.99956079999999758</c:v>
                  </c:pt>
                  <c:pt idx="6">
                    <c:v>0.83991879999999952</c:v>
                  </c:pt>
                  <c:pt idx="7">
                    <c:v>0.79956239999999923</c:v>
                  </c:pt>
                </c:numCache>
              </c:numRef>
            </c:plus>
            <c:minus>
              <c:numRef>
                <c:f>'dimensions 2016'!$G$148:$G$155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1.0336256000000006</c:v>
                  </c:pt>
                  <c:pt idx="3">
                    <c:v>1.0071459999999988</c:v>
                  </c:pt>
                  <c:pt idx="4">
                    <c:v>0.97647200000000112</c:v>
                  </c:pt>
                  <c:pt idx="5">
                    <c:v>0.99956079999999758</c:v>
                  </c:pt>
                  <c:pt idx="6">
                    <c:v>0.83991879999999952</c:v>
                  </c:pt>
                  <c:pt idx="7">
                    <c:v>0.79956239999999923</c:v>
                  </c:pt>
                </c:numCache>
              </c:numRef>
            </c:minus>
          </c:errBars>
          <c:cat>
            <c:numRef>
              <c:f>'dimensions 2016'!$A$128:$A$135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'dimensions 2016'!$G$128:$G$135</c:f>
              <c:numCache>
                <c:formatCode>General</c:formatCode>
                <c:ptCount val="8"/>
                <c:pt idx="2" formatCode="###0.0">
                  <c:v>63.473199999999999</c:v>
                </c:pt>
                <c:pt idx="3" formatCode="###0.0">
                  <c:v>62.805100000000003</c:v>
                </c:pt>
                <c:pt idx="4" formatCode="###0.0">
                  <c:v>61.037500000000001</c:v>
                </c:pt>
                <c:pt idx="5" formatCode="###0.0">
                  <c:v>61.066499999999998</c:v>
                </c:pt>
                <c:pt idx="6" formatCode="###0.0">
                  <c:v>58.347700000000003</c:v>
                </c:pt>
                <c:pt idx="7" formatCode="###0.0">
                  <c:v>54.430599999999998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EF-416D-B8B0-FAF1210F8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326224"/>
        <c:axId val="322932720"/>
      </c:lineChart>
      <c:catAx>
        <c:axId val="48232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322932720"/>
        <c:crosses val="autoZero"/>
        <c:auto val="1"/>
        <c:lblAlgn val="ctr"/>
        <c:lblOffset val="100"/>
        <c:noMultiLvlLbl val="0"/>
      </c:catAx>
      <c:valAx>
        <c:axId val="322932720"/>
        <c:scaling>
          <c:orientation val="minMax"/>
          <c:max val="67"/>
          <c:min val="5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LU" sz="800" b="0"/>
                  <a:t>Score (0 – 100)</a:t>
                </a:r>
              </a:p>
            </c:rich>
          </c:tx>
          <c:layout>
            <c:manualLayout>
              <c:xMode val="edge"/>
              <c:yMode val="edge"/>
              <c:x val="1.8260600855248513E-2"/>
              <c:y val="0.15440711716035949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482326224"/>
        <c:crosses val="autoZero"/>
        <c:crossBetween val="between"/>
        <c:majorUnit val="3"/>
        <c:minorUnit val="0.5"/>
      </c:valAx>
    </c:plotArea>
    <c:plotVisOnly val="1"/>
    <c:dispBlanksAs val="gap"/>
    <c:showDLblsOverMax val="0"/>
  </c:chart>
  <c:txPr>
    <a:bodyPr/>
    <a:lstStyle/>
    <a:p>
      <a:pPr>
        <a:defRPr>
          <a:latin typeface="DINPro-Regular" panose="02000503030000020004" pitchFamily="50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45345986871733"/>
          <c:y val="5.2336392852220158E-2"/>
          <c:w val="0.70156549825525805"/>
          <c:h val="0.65100124213188848"/>
        </c:manualLayout>
      </c:layout>
      <c:lineChart>
        <c:grouping val="standard"/>
        <c:varyColors val="0"/>
        <c:ser>
          <c:idx val="0"/>
          <c:order val="0"/>
          <c:tx>
            <c:strRef>
              <c:f>'dimensions 2016'!$C$127</c:f>
              <c:strCache>
                <c:ptCount val="1"/>
                <c:pt idx="0">
                  <c:v>Conflits travail - vie privée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'dimensions 2016'!$C$158:$C$165</c:f>
                <c:numCache>
                  <c:formatCode>General</c:formatCode>
                  <c:ptCount val="8"/>
                  <c:pt idx="0">
                    <c:v>1.3638463999999999</c:v>
                  </c:pt>
                  <c:pt idx="1">
                    <c:v>1.1485208</c:v>
                  </c:pt>
                  <c:pt idx="2">
                    <c:v>1.0315675999999989</c:v>
                  </c:pt>
                  <c:pt idx="3">
                    <c:v>1.1047932000000031</c:v>
                  </c:pt>
                  <c:pt idx="4">
                    <c:v>0.98733039999999761</c:v>
                  </c:pt>
                  <c:pt idx="5">
                    <c:v>1.0939544000000012</c:v>
                  </c:pt>
                  <c:pt idx="6">
                    <c:v>0.88762520000000222</c:v>
                  </c:pt>
                  <c:pt idx="7">
                    <c:v>0.87896200000000135</c:v>
                  </c:pt>
                </c:numCache>
              </c:numRef>
            </c:plus>
            <c:minus>
              <c:numRef>
                <c:f>'dimensions 2016'!$C$148:$C$155</c:f>
                <c:numCache>
                  <c:formatCode>General</c:formatCode>
                  <c:ptCount val="8"/>
                  <c:pt idx="0">
                    <c:v>1.3638463999999999</c:v>
                  </c:pt>
                  <c:pt idx="1">
                    <c:v>1.1485208</c:v>
                  </c:pt>
                  <c:pt idx="2">
                    <c:v>1.0315675999999989</c:v>
                  </c:pt>
                  <c:pt idx="3">
                    <c:v>1.1047932000000031</c:v>
                  </c:pt>
                  <c:pt idx="4">
                    <c:v>0.98733039999999761</c:v>
                  </c:pt>
                  <c:pt idx="5">
                    <c:v>1.0939544000000012</c:v>
                  </c:pt>
                  <c:pt idx="6">
                    <c:v>0.88762520000000222</c:v>
                  </c:pt>
                  <c:pt idx="7">
                    <c:v>0.87896200000000135</c:v>
                  </c:pt>
                </c:numCache>
              </c:numRef>
            </c:minus>
          </c:errBars>
          <c:cat>
            <c:numRef>
              <c:f>'dimensions 2016'!$A$128:$A$135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'dimensions 2016'!$C$128:$C$135</c:f>
              <c:numCache>
                <c:formatCode>###0.0</c:formatCode>
                <c:ptCount val="8"/>
                <c:pt idx="0">
                  <c:v>28.805599999999998</c:v>
                </c:pt>
                <c:pt idx="1">
                  <c:v>29.047999999999998</c:v>
                </c:pt>
                <c:pt idx="2">
                  <c:v>30.941600000000001</c:v>
                </c:pt>
                <c:pt idx="3">
                  <c:v>33.908700000000003</c:v>
                </c:pt>
                <c:pt idx="4">
                  <c:v>34.489899999999999</c:v>
                </c:pt>
                <c:pt idx="5">
                  <c:v>35.658099999999997</c:v>
                </c:pt>
                <c:pt idx="6">
                  <c:v>37.522100000000002</c:v>
                </c:pt>
                <c:pt idx="7">
                  <c:v>38.875399999999999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42-4444-B0BC-F88EB6786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326224"/>
        <c:axId val="322932720"/>
      </c:lineChart>
      <c:catAx>
        <c:axId val="48232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322932720"/>
        <c:crosses val="autoZero"/>
        <c:auto val="1"/>
        <c:lblAlgn val="ctr"/>
        <c:lblOffset val="100"/>
        <c:noMultiLvlLbl val="0"/>
      </c:catAx>
      <c:valAx>
        <c:axId val="322932720"/>
        <c:scaling>
          <c:orientation val="minMax"/>
          <c:max val="45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r>
                  <a:rPr lang="fr-LU" sz="800"/>
                  <a:t>Score (0 - 100)</a:t>
                </a:r>
              </a:p>
            </c:rich>
          </c:tx>
          <c:layout>
            <c:manualLayout>
              <c:xMode val="edge"/>
              <c:yMode val="edge"/>
              <c:x val="1.13012147471064E-2"/>
              <c:y val="0.122842894094755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482326224"/>
        <c:crosses val="autoZero"/>
        <c:crossBetween val="between"/>
        <c:majorUnit val="3"/>
        <c:minorUnit val="0.5"/>
      </c:valAx>
    </c:plotArea>
    <c:plotVisOnly val="1"/>
    <c:dispBlanksAs val="gap"/>
    <c:showDLblsOverMax val="0"/>
  </c:chart>
  <c:txPr>
    <a:bodyPr/>
    <a:lstStyle/>
    <a:p>
      <a:pPr>
        <a:defRPr>
          <a:latin typeface="DINPro-Regular" panose="02000503030000020004" pitchFamily="50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509805725307"/>
          <c:y val="7.0810416857499017E-2"/>
          <c:w val="0.70674335171257407"/>
          <c:h val="0.61466787206333906"/>
        </c:manualLayout>
      </c:layout>
      <c:lineChart>
        <c:grouping val="standard"/>
        <c:varyColors val="0"/>
        <c:ser>
          <c:idx val="0"/>
          <c:order val="0"/>
          <c:tx>
            <c:strRef>
              <c:f>'dimensions 2016'!$E$127</c:f>
              <c:strCache>
                <c:ptCount val="1"/>
                <c:pt idx="0">
                  <c:v>Problèmes de santé physique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'dimensions 2016'!$E$158:$E$165</c:f>
                <c:numCache>
                  <c:formatCode>General</c:formatCode>
                  <c:ptCount val="8"/>
                  <c:pt idx="0">
                    <c:v>0.85138479999999994</c:v>
                  </c:pt>
                  <c:pt idx="1">
                    <c:v>1.0063228000000002</c:v>
                  </c:pt>
                  <c:pt idx="2">
                    <c:v>0.86690799999999868</c:v>
                  </c:pt>
                  <c:pt idx="3">
                    <c:v>0.84975800000000135</c:v>
                  </c:pt>
                  <c:pt idx="4">
                    <c:v>0.83354880000000264</c:v>
                  </c:pt>
                  <c:pt idx="5">
                    <c:v>0.91475159999999889</c:v>
                  </c:pt>
                  <c:pt idx="6">
                    <c:v>0.70068039999999954</c:v>
                  </c:pt>
                  <c:pt idx="7">
                    <c:v>0.71810480000000254</c:v>
                  </c:pt>
                </c:numCache>
              </c:numRef>
            </c:plus>
            <c:minus>
              <c:numRef>
                <c:f>'dimensions 2016'!$E$148:$E$155</c:f>
                <c:numCache>
                  <c:formatCode>General</c:formatCode>
                  <c:ptCount val="8"/>
                  <c:pt idx="0">
                    <c:v>0.85138479999999994</c:v>
                  </c:pt>
                  <c:pt idx="1">
                    <c:v>1.0063228000000002</c:v>
                  </c:pt>
                  <c:pt idx="2">
                    <c:v>0.86690799999999868</c:v>
                  </c:pt>
                  <c:pt idx="3">
                    <c:v>0.84975800000000135</c:v>
                  </c:pt>
                  <c:pt idx="4">
                    <c:v>0.83354879999999909</c:v>
                  </c:pt>
                  <c:pt idx="5">
                    <c:v>0.91475159999999889</c:v>
                  </c:pt>
                  <c:pt idx="6">
                    <c:v>0.70068039999999954</c:v>
                  </c:pt>
                  <c:pt idx="7">
                    <c:v>0.71810479999999899</c:v>
                  </c:pt>
                </c:numCache>
              </c:numRef>
            </c:minus>
          </c:errBars>
          <c:cat>
            <c:numRef>
              <c:f>'dimensions 2016'!$A$128:$A$135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'dimensions 2016'!$E$128:$E$135</c:f>
              <c:numCache>
                <c:formatCode>General</c:formatCode>
                <c:ptCount val="8"/>
                <c:pt idx="2" formatCode="###0.0">
                  <c:v>25.502099999999999</c:v>
                </c:pt>
                <c:pt idx="3" formatCode="###0.0">
                  <c:v>27.0078</c:v>
                </c:pt>
                <c:pt idx="4" formatCode="###0.0">
                  <c:v>31.4846</c:v>
                </c:pt>
                <c:pt idx="5" formatCode="###0.0">
                  <c:v>29.7104</c:v>
                </c:pt>
                <c:pt idx="6" formatCode="###0.0">
                  <c:v>31.041499999999999</c:v>
                </c:pt>
                <c:pt idx="7" formatCode="###0.0">
                  <c:v>31.759699999999999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C9-498C-B07A-A4C5DBC3A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326224"/>
        <c:axId val="322932720"/>
      </c:lineChart>
      <c:catAx>
        <c:axId val="48232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322932720"/>
        <c:crosses val="autoZero"/>
        <c:auto val="1"/>
        <c:lblAlgn val="ctr"/>
        <c:lblOffset val="100"/>
        <c:noMultiLvlLbl val="0"/>
      </c:catAx>
      <c:valAx>
        <c:axId val="322932720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r>
                  <a:rPr lang="fr-LU" sz="800"/>
                  <a:t>Score (0 - 100)</a:t>
                </a:r>
              </a:p>
            </c:rich>
          </c:tx>
          <c:layout>
            <c:manualLayout>
              <c:xMode val="edge"/>
              <c:yMode val="edge"/>
              <c:x val="3.6789078981890169E-2"/>
              <c:y val="0.138611484016022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482326224"/>
        <c:crosses val="autoZero"/>
        <c:crossBetween val="between"/>
        <c:majorUnit val="3"/>
        <c:minorUnit val="0.5"/>
      </c:valAx>
    </c:plotArea>
    <c:plotVisOnly val="1"/>
    <c:dispBlanksAs val="gap"/>
    <c:showDLblsOverMax val="0"/>
  </c:chart>
  <c:txPr>
    <a:bodyPr/>
    <a:lstStyle/>
    <a:p>
      <a:pPr>
        <a:defRPr>
          <a:latin typeface="DINPro-Regular" panose="02000503030000020004" pitchFamily="50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2T09:15:58.847" idx="1">
    <p:pos x="10" y="10"/>
    <p:text>géif net vun enger Baisse 2020 schwätzen ; et geet jo ëmmer sou a Wellen, och di Joren virdrun an d'Tendenz ass jo awer kloer no uewen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2T09:27:50.467" idx="4">
    <p:pos x="10" y="10"/>
    <p:text>a voir op ee 23 a 24 soll lossen, well et schon vill ass</p:text>
    <p:extLst>
      <p:ext uri="{C676402C-5697-4E1C-873F-D02D1690AC5C}">
        <p15:threadingInfo xmlns:p15="http://schemas.microsoft.com/office/powerpoint/2012/main" timeZoneBias="-120"/>
      </p:ext>
    </p:extLst>
  </p:cm>
  <p:cm authorId="2" dt="2022-06-03T09:08:04.967" idx="1">
    <p:pos x="10" y="146"/>
    <p:text>ech hu mol dee mam taux d'emploi</p:text>
    <p:extLst>
      <p:ext uri="{C676402C-5697-4E1C-873F-D02D1690AC5C}">
        <p15:threadingInfo xmlns:p15="http://schemas.microsoft.com/office/powerpoint/2012/main" timeZoneBias="-120">
          <p15:parentCm authorId="1" idx="4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74E6E628-8846-41F6-A7F1-8DF64A12E5E5}" type="datetime1">
              <a:rPr lang="fr-LU" smtClean="0"/>
              <a:t>07/06/2022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F83EC74C-9097-4998-B265-F6A0BCDB4CD2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5833460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9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9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9D803C2B-D6C1-4BC4-A395-3793E0BC283C}" type="datetime1">
              <a:rPr lang="fr-LU" smtClean="0"/>
              <a:t>07/06/2022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8E163E21-1AE7-409F-A09C-53DB52CCACE1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0094676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1</a:t>
            </a:fld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169F09-33AA-4887-B395-94E52F555F9A}" type="datetime1">
              <a:rPr lang="fr-LU" smtClean="0"/>
              <a:t>07/06/2022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44389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790-C22B-4C58-B267-8EDB55A2389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422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790-C22B-4C58-B267-8EDB55A2389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2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2EB6633-8B6B-4384-BDBB-CA1A7BD64200}" type="datetime1">
              <a:rPr lang="fr-LU" smtClean="0"/>
              <a:t>07/06/2022</a:t>
            </a:fld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13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88740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26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536516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27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968014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28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951090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A89F7-C184-4EA5-9969-46EC4F0C305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484208A-0572-4935-A280-80C179757D4D}" type="datetime1">
              <a:rPr lang="fr-LU" smtClean="0"/>
              <a:t>07/06/2022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50638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effectLst/>
            </a:endParaRPr>
          </a:p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2</a:t>
            </a:fld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0BAE84-8761-451B-A061-7ED84B10D6A1}" type="datetime1">
              <a:rPr lang="fr-LU" smtClean="0"/>
              <a:t>07/06/2022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71107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790-C22B-4C58-B267-8EDB55A238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20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/>
              <a:t>SSM	01/01/2019	01/01/2017/8</a:t>
            </a:r>
          </a:p>
          <a:p>
            <a:pPr rtl="0" eaLnBrk="1" fontAlgn="t" latinLnBrk="0" hangingPunct="1"/>
            <a:r>
              <a:rPr lang="en-US"/>
              <a:t>non-</a:t>
            </a:r>
            <a:r>
              <a:rPr lang="en-US" err="1"/>
              <a:t>qualifié</a:t>
            </a:r>
            <a:r>
              <a:rPr lang="en-US"/>
              <a:t>	11,9717	11,5525</a:t>
            </a:r>
          </a:p>
          <a:p>
            <a:pPr rtl="0" eaLnBrk="1" fontAlgn="t" latinLnBrk="0" hangingPunct="1"/>
            <a:r>
              <a:rPr lang="en-US" err="1"/>
              <a:t>qualifié</a:t>
            </a:r>
            <a:r>
              <a:rPr lang="en-US"/>
              <a:t>	14,3660	13,8630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4871-6328-481C-AC2E-63F090C1C95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51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790-C22B-4C58-B267-8EDB55A2389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39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790-C22B-4C58-B267-8EDB55A238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02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790-C22B-4C58-B267-8EDB55A2389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7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3C6A-42D3-4D00-9635-587A380B214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17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790-C22B-4C58-B267-8EDB55A2389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19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4490" y="1682593"/>
            <a:ext cx="7583510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3807" y="4964801"/>
            <a:ext cx="7583510" cy="41534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145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02885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145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8447" y="286604"/>
            <a:ext cx="11519065" cy="1061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838" y="1845735"/>
            <a:ext cx="567301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44" y="1845735"/>
            <a:ext cx="5670468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F31-A977-4373-B6CD-368A45C1E9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40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47" y="279071"/>
            <a:ext cx="11519065" cy="10687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47" y="1825625"/>
            <a:ext cx="11519065" cy="2776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37F-6DF4-40DF-B4B9-67FB2F6C6E3D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8447" y="4781550"/>
            <a:ext cx="11519065" cy="1395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373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47" y="279070"/>
            <a:ext cx="11519065" cy="10687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447" y="1828799"/>
            <a:ext cx="5659129" cy="4981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447" y="2326946"/>
            <a:ext cx="5659129" cy="2274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28799"/>
            <a:ext cx="5685311" cy="4981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26946"/>
            <a:ext cx="5685310" cy="2274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37F-6DF4-40DF-B4B9-67FB2F6C6E3D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38447" y="4779818"/>
            <a:ext cx="11519065" cy="1409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70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57" y="483409"/>
            <a:ext cx="10290544" cy="11594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rgbClr val="0014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066" y="1822269"/>
            <a:ext cx="10290733" cy="4354694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>
              <a:lnSpc>
                <a:spcPct val="100000"/>
              </a:lnSpc>
              <a:spcBef>
                <a:spcPts val="1200"/>
              </a:spcBef>
              <a:defRPr/>
            </a:lvl4pPr>
            <a:lvl5pPr>
              <a:lnSpc>
                <a:spcPct val="10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3066" y="6356350"/>
            <a:ext cx="2518334" cy="365125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LU"/>
              <a:t>Conférence de presse – Panorama social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447AC3E-29F1-4111-8ECF-5F0A8B8EBECC}" type="slidenum">
              <a:rPr lang="fr-LU" smtClean="0"/>
              <a:pPr/>
              <a:t>‹#›</a:t>
            </a:fld>
            <a:endParaRPr lang="fr-L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87"/>
          <a:stretch/>
        </p:blipFill>
        <p:spPr>
          <a:xfrm>
            <a:off x="11455068" y="6117527"/>
            <a:ext cx="517127" cy="499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-6897860" y="2816710"/>
            <a:ext cx="6486157" cy="6571501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>
          <a:xfrm rot="2700000">
            <a:off x="11614485" y="-752768"/>
            <a:ext cx="3561348" cy="3561348"/>
          </a:xfrm>
          <a:prstGeom prst="roundRect">
            <a:avLst>
              <a:gd name="adj" fmla="val 37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81130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1709738"/>
            <a:ext cx="10225232" cy="2852737"/>
          </a:xfrm>
        </p:spPr>
        <p:txBody>
          <a:bodyPr anchor="b"/>
          <a:lstStyle>
            <a:lvl1pPr>
              <a:defRPr sz="6000" b="1" cap="all" baseline="0">
                <a:solidFill>
                  <a:srgbClr val="0014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218" y="4589463"/>
            <a:ext cx="102252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2218" y="6356350"/>
            <a:ext cx="2459182" cy="365125"/>
          </a:xfrm>
        </p:spPr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-6897860" y="2816710"/>
            <a:ext cx="6486157" cy="6571501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>
          <a:xfrm rot="2700000">
            <a:off x="11614485" y="-752768"/>
            <a:ext cx="3561348" cy="3561348"/>
          </a:xfrm>
          <a:prstGeom prst="roundRect">
            <a:avLst>
              <a:gd name="adj" fmla="val 37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87"/>
          <a:stretch/>
        </p:blipFill>
        <p:spPr>
          <a:xfrm>
            <a:off x="11455068" y="6117527"/>
            <a:ext cx="517127" cy="4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22" y="483409"/>
            <a:ext cx="10272665" cy="1031067"/>
          </a:xfrm>
        </p:spPr>
        <p:txBody>
          <a:bodyPr>
            <a:normAutofit/>
          </a:bodyPr>
          <a:lstStyle>
            <a:lvl1pPr>
              <a:defRPr sz="3600" b="1" cap="all" baseline="0">
                <a:solidFill>
                  <a:srgbClr val="0014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22" y="1681163"/>
            <a:ext cx="479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22" y="2505075"/>
            <a:ext cx="479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7152" y="1681163"/>
            <a:ext cx="496823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7152" y="2505075"/>
            <a:ext cx="496823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82722" y="6356350"/>
            <a:ext cx="2498677" cy="365125"/>
          </a:xfrm>
        </p:spPr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-6897860" y="2816710"/>
            <a:ext cx="6486157" cy="6571501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>
          <a:xfrm rot="2700000">
            <a:off x="11614485" y="-752768"/>
            <a:ext cx="3561348" cy="3561348"/>
          </a:xfrm>
          <a:prstGeom prst="roundRect">
            <a:avLst>
              <a:gd name="adj" fmla="val 37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13938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0" y="-802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3176336" y="3801978"/>
            <a:ext cx="7467601" cy="88707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00145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l"/>
            <a:r>
              <a:rPr lang="en-US"/>
              <a:t>MERCI</a:t>
            </a:r>
            <a:endParaRPr lang="fr-LU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76336" y="5097797"/>
            <a:ext cx="7162801" cy="5008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pour </a:t>
            </a:r>
            <a:r>
              <a:rPr lang="en-US" err="1"/>
              <a:t>votre</a:t>
            </a:r>
            <a:r>
              <a:rPr lang="en-US"/>
              <a:t> attention</a:t>
            </a:r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8069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82762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06292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29415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84773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940" y="365125"/>
            <a:ext cx="1029586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940" y="1825625"/>
            <a:ext cx="102958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7940" y="6356350"/>
            <a:ext cx="2523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LU"/>
              <a:t>Conférence de presse – Panorama social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447AC3E-29F1-4111-8ECF-5F0A8B8EBECC}" type="slidenum">
              <a:rPr lang="fr-LU" smtClean="0"/>
              <a:pPr/>
              <a:t>‹#›</a:t>
            </a:fld>
            <a:endParaRPr lang="fr-L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87"/>
          <a:stretch/>
        </p:blipFill>
        <p:spPr>
          <a:xfrm>
            <a:off x="11455068" y="6117527"/>
            <a:ext cx="517127" cy="4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00145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LU"/>
              <a:t>Panorama social 2022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/>
              <a:t>Conférence de presse du 7 juin 2022</a:t>
            </a:r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66934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/>
              <a:t>Lourdes charges financières liées au logement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37F-6DF4-40DF-B4B9-67FB2F6C6E3D}" type="slidenum">
              <a:rPr lang="fr-FR" smtClean="0"/>
              <a:t>10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1838" y="1845735"/>
            <a:ext cx="3735439" cy="402336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/>
              <a:t>LU: Proportion relativement élevée de personnes ayant de lourdes charges financières liées au logement</a:t>
            </a:r>
          </a:p>
          <a:p>
            <a:pPr marL="0" indent="0">
              <a:lnSpc>
                <a:spcPct val="120000"/>
              </a:lnSpc>
              <a:buNone/>
            </a:pPr>
            <a:endParaRPr lang="fr-FR"/>
          </a:p>
          <a:p>
            <a:pPr marL="0" indent="0">
              <a:lnSpc>
                <a:spcPct val="120000"/>
              </a:lnSpc>
              <a:buNone/>
            </a:pPr>
            <a:r>
              <a:rPr lang="fr-FR"/>
              <a:t>De plus: fortes disparités entre pauvres (65,8%) et non-pauvres (29,3%)</a:t>
            </a:r>
          </a:p>
          <a:p>
            <a:pPr marL="0" indent="0">
              <a:lnSpc>
                <a:spcPct val="120000"/>
              </a:lnSpc>
              <a:buNone/>
            </a:pPr>
            <a:endParaRPr lang="fr-FR"/>
          </a:p>
          <a:p>
            <a:pPr marL="0" indent="0">
              <a:lnSpc>
                <a:spcPct val="120000"/>
              </a:lnSpc>
              <a:buNone/>
            </a:pPr>
            <a:r>
              <a:rPr lang="fr-FR"/>
              <a:t>Causes: déconnexion entre les évolutions des</a:t>
            </a:r>
          </a:p>
          <a:p>
            <a:pPr lvl="1">
              <a:lnSpc>
                <a:spcPct val="120000"/>
              </a:lnSpc>
            </a:pPr>
            <a:r>
              <a:rPr lang="fr-FR"/>
              <a:t>salaires</a:t>
            </a:r>
          </a:p>
          <a:p>
            <a:pPr lvl="1">
              <a:lnSpc>
                <a:spcPct val="120000"/>
              </a:lnSpc>
            </a:pPr>
            <a:r>
              <a:rPr lang="fr-FR"/>
              <a:t>prix immobiliers (tant à la vente qu’à la location)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7277" y="1925591"/>
            <a:ext cx="7779761" cy="334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9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/>
              <a:t>Part du loyer dans le revenu disponible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37F-6DF4-40DF-B4B9-67FB2F6C6E3D}" type="slidenum">
              <a:rPr lang="fr-FR" smtClean="0"/>
              <a:t>11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1838" y="1845734"/>
            <a:ext cx="3790547" cy="441438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/>
              <a:t>Les locataires consacrent en moyenne un tiers de leur revenu aux loyers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Début des années 2000: seul 1/5 du revenu y était consacré</a:t>
            </a:r>
          </a:p>
          <a:p>
            <a:pPr marL="0" indent="0">
              <a:buNone/>
            </a:pPr>
            <a:r>
              <a:rPr lang="fr-FR"/>
              <a:t>Par rapport à la ZE, LU affiche:</a:t>
            </a:r>
          </a:p>
          <a:p>
            <a:pPr lvl="1"/>
            <a:r>
              <a:rPr lang="fr-FR"/>
              <a:t>une des plus importantes proportions du revenu consacrée au loyer </a:t>
            </a:r>
          </a:p>
          <a:p>
            <a:pPr lvl="1"/>
            <a:r>
              <a:rPr lang="fr-FR"/>
              <a:t>un des plus grands écarts entre ménages pauvres et non-pauvres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7998" y="2136531"/>
            <a:ext cx="7559040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0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Difficultés à joindre les deux bouts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37F-6DF4-40DF-B4B9-67FB2F6C6E3D}" type="slidenum">
              <a:rPr lang="fr-FR" smtClean="0"/>
              <a:t>12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/>
              <a:t>Hausse de 42% depuis 2003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Pics en 2013 en 2017/2018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Aggravation de la situation entre 2019 et 2020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Conséquence logique des évolutions présentées ci-avant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6488" y="1993226"/>
            <a:ext cx="5670550" cy="37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/>
              <a:t>La pauvreté cachée: offices sociaux et épiceries sociales</a:t>
            </a:r>
            <a:endParaRPr lang="fr-L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8447" y="2788920"/>
            <a:ext cx="5124538" cy="308017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26429" y="2640330"/>
            <a:ext cx="6042099" cy="322876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F31-A977-4373-B6CD-368A45C1E97E}" type="slidenum">
              <a:rPr lang="fr-FR" smtClean="0"/>
              <a:t>13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06749" y="1925591"/>
            <a:ext cx="498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Aide alimentaire distribuée par les offices sociaux du pays </a:t>
            </a:r>
            <a:endParaRPr lang="fr-LU"/>
          </a:p>
        </p:txBody>
      </p:sp>
      <p:sp>
        <p:nvSpPr>
          <p:cNvPr id="11" name="TextBox 10"/>
          <p:cNvSpPr txBox="1"/>
          <p:nvPr/>
        </p:nvSpPr>
        <p:spPr>
          <a:xfrm>
            <a:off x="5726429" y="1925591"/>
            <a:ext cx="498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/>
              <a:t>Fréquentation</a:t>
            </a:r>
            <a:r>
              <a:rPr lang="fr-CH"/>
              <a:t> des épiceries sociales</a:t>
            </a:r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88954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2BEDAA-083B-4612-84D2-A4AFBDE6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18" y="1709738"/>
            <a:ext cx="10225232" cy="3502964"/>
          </a:xfrm>
        </p:spPr>
        <p:txBody>
          <a:bodyPr>
            <a:normAutofit fontScale="90000"/>
          </a:bodyPr>
          <a:lstStyle/>
          <a:p>
            <a:r>
              <a:rPr lang="fr-FR"/>
              <a:t>Encadré 1 – Pauvreté et inégalités au Luxembourg pendant la pandémie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7183C1-1778-4531-9E9F-F2699AEAA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218" y="5212702"/>
            <a:ext cx="10225232" cy="876948"/>
          </a:xfrm>
        </p:spPr>
        <p:txBody>
          <a:bodyPr/>
          <a:lstStyle/>
          <a:p>
            <a:r>
              <a:rPr lang="fr-FR"/>
              <a:t>par Liyousew </a:t>
            </a:r>
            <a:r>
              <a:rPr lang="fr-FR" err="1"/>
              <a:t>Borga</a:t>
            </a:r>
            <a:r>
              <a:rPr lang="fr-FR"/>
              <a:t>, Conchita D’Ambrosio et Rémi Yin de l’Université du Luxembourg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7356C-7F91-4768-91D9-11583364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879672-DA76-4002-ACED-D051FD77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BD330-A893-4D3A-9D9D-BFFEF4D8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14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81307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BA742B-2CAC-DBE9-5DCD-16C1D86C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Évolution du risque de pauvreté en 2021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86B069-3CC6-FE69-977A-72950E7E7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Évolution du taux de risque de pauvreté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879A7069-7614-C3CF-2F34-8F0517C44CC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6090959"/>
              </p:ext>
            </p:extLst>
          </p:nvPr>
        </p:nvGraphicFramePr>
        <p:xfrm>
          <a:off x="1082675" y="2505075"/>
          <a:ext cx="4791075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1EA1AF-2053-2CF0-F9DC-ABE255E0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/>
              <a:t>Évolution de l’intensité de la pauvreté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FFA4D-4C0D-4439-B293-DA1AB126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65F2C-4E02-431C-9FCF-1C3B8C9E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30393-6F0D-4DA3-8F51-74DC4001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15</a:t>
            </a:fld>
            <a:endParaRPr lang="fr-LU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424989CC-BD12-4312-AF84-D7E055459EBB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86513" y="2505075"/>
          <a:ext cx="4968875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882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BA742B-2CAC-DBE9-5DCD-16C1D86C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Évolution des inégalités en 2021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D90FCB2-6769-74F4-8488-721B90122A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50553" y="2505075"/>
            <a:ext cx="4640795" cy="3684588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42503A-39F4-772E-E918-4DFAAA374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2722" y="1514476"/>
            <a:ext cx="4790365" cy="467518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r-FR"/>
              <a:t>Hausse des inégalités et de la pauvreté au cours du premier semestre 2021</a:t>
            </a:r>
          </a:p>
          <a:p>
            <a:pPr marL="0" indent="0">
              <a:lnSpc>
                <a:spcPct val="120000"/>
              </a:lnSpc>
              <a:buNone/>
            </a:pPr>
            <a:endParaRPr lang="fr-FR"/>
          </a:p>
          <a:p>
            <a:pPr>
              <a:lnSpc>
                <a:spcPct val="120000"/>
              </a:lnSpc>
            </a:pPr>
            <a:r>
              <a:rPr lang="fr-FR"/>
              <a:t>Concerne principalement:</a:t>
            </a:r>
          </a:p>
          <a:p>
            <a:pPr lvl="1">
              <a:lnSpc>
                <a:spcPct val="120000"/>
              </a:lnSpc>
            </a:pPr>
            <a:r>
              <a:rPr lang="fr-FR"/>
              <a:t>Personnes sans emploi</a:t>
            </a:r>
          </a:p>
          <a:p>
            <a:pPr lvl="1">
              <a:lnSpc>
                <a:spcPct val="120000"/>
              </a:lnSpc>
            </a:pPr>
            <a:r>
              <a:rPr lang="fr-FR"/>
              <a:t>Femmes</a:t>
            </a:r>
          </a:p>
          <a:p>
            <a:pPr lvl="1">
              <a:lnSpc>
                <a:spcPct val="120000"/>
              </a:lnSpc>
            </a:pPr>
            <a:r>
              <a:rPr lang="fr-FR"/>
              <a:t>Personnes à faible niveau d’éducation</a:t>
            </a:r>
          </a:p>
          <a:p>
            <a:pPr lvl="1">
              <a:lnSpc>
                <a:spcPct val="120000"/>
              </a:lnSpc>
            </a:pPr>
            <a:endParaRPr lang="fr-FR"/>
          </a:p>
          <a:p>
            <a:pPr>
              <a:lnSpc>
                <a:spcPct val="120000"/>
              </a:lnSpc>
            </a:pPr>
            <a:r>
              <a:rPr lang="fr-FR"/>
              <a:t>Les aides étatiques ont aidé à freiner la progression mais ont touché une faible proportion de la population (5% à 8% de l’échantillon)</a:t>
            </a:r>
          </a:p>
          <a:p>
            <a:pPr lvl="1">
              <a:lnSpc>
                <a:spcPct val="120000"/>
              </a:lnSpc>
            </a:pPr>
            <a:endParaRPr lang="fr-FR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1EA1AF-2053-2CF0-F9DC-ABE255E0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/>
              <a:t>Indices de Gini et de Theil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FFA4D-4C0D-4439-B293-DA1AB126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65F2C-4E02-431C-9FCF-1C3B8C9E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30393-6F0D-4DA3-8F51-74DC4001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270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2BEDAA-083B-4612-84D2-A4AFBDE6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II. Emploi et chômage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7183C1-1778-4531-9E9F-F2699AEAA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7356C-7F91-4768-91D9-11583364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879672-DA76-4002-ACED-D051FD77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BD330-A893-4D3A-9D9D-BFFEF4D8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17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55413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466A65-FBCC-495A-9B1D-3103D017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Taux de chômage harmonisé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663568-99EB-41D4-8603-DE3CEC447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838" y="1845735"/>
            <a:ext cx="4443522" cy="4023360"/>
          </a:xfrm>
        </p:spPr>
        <p:txBody>
          <a:bodyPr>
            <a:normAutofit fontScale="92500" lnSpcReduction="20000"/>
          </a:bodyPr>
          <a:lstStyle/>
          <a:p>
            <a:r>
              <a:rPr lang="fr-FR"/>
              <a:t>Forte baisse suite à la levée de la plupart des mesures sanitaires</a:t>
            </a:r>
          </a:p>
          <a:p>
            <a:endParaRPr lang="fr-FR"/>
          </a:p>
          <a:p>
            <a:r>
              <a:rPr lang="fr-FR"/>
              <a:t>LU: plus bas niveau depuis plus de dix ans</a:t>
            </a:r>
          </a:p>
          <a:p>
            <a:endParaRPr lang="fr-FR"/>
          </a:p>
          <a:p>
            <a:r>
              <a:rPr lang="fr-FR"/>
              <a:t>Le taux de chômage des 15-24 reste 3 fois plus élevé que celui des 15-64 ans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EEE7106-0165-4FDD-93FD-BED46579CB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8656" y="842494"/>
            <a:ext cx="6213361" cy="517301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64F37-32C0-446C-91FE-07378E39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E6D0B7-C847-4EF0-BDC8-5B17E66C1F8D}"/>
              </a:ext>
            </a:extLst>
          </p:cNvPr>
          <p:cNvSpPr txBox="1"/>
          <p:nvPr/>
        </p:nvSpPr>
        <p:spPr>
          <a:xfrm>
            <a:off x="5248656" y="6124694"/>
            <a:ext cx="6608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/>
              <a:t>* = moyenne des trois premiers trimestres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097888-404F-42AF-A835-D31A0D35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DDE03D-792F-43AE-8F9D-D101366E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F31-A977-4373-B6CD-368A45C1E97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73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466A65-FBCC-495A-9B1D-3103D017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chômage de longue durée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663568-99EB-41D4-8603-DE3CEC447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639" y="1894503"/>
            <a:ext cx="4443522" cy="40233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r-FR"/>
              <a:t>Le chômage de longue durée persiste et se renforce malgré l’explosion des offres d’emploi non satisfaites</a:t>
            </a:r>
          </a:p>
          <a:p>
            <a:pPr>
              <a:lnSpc>
                <a:spcPct val="120000"/>
              </a:lnSpc>
            </a:pPr>
            <a:endParaRPr lang="fr-FR"/>
          </a:p>
          <a:p>
            <a:pPr>
              <a:lnSpc>
                <a:spcPct val="120000"/>
              </a:lnSpc>
            </a:pPr>
            <a:r>
              <a:rPr lang="fr-FR"/>
              <a:t>86% des demandeurs d’emploi à capacité de travail réduite ou ayant un handicap ne trouvent pas d’emploi depuis plus de 12 mois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>
                <a:sym typeface="Wingdings" panose="05000000000000000000" pitchFamily="2" charset="2"/>
              </a:rPr>
              <a:t> Problème de (ré)insertion des chômeurs ayant un statut de SH ou à CTR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64F37-32C0-446C-91FE-07378E39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394309-E4B9-4570-869D-3D1908B3D0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3520" y="3558540"/>
            <a:ext cx="6553992" cy="254370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DED416-BA34-4C1D-B16B-480ABC641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237" y="874270"/>
            <a:ext cx="6462313" cy="247853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0DE54C-6EB9-4BC7-93BD-928284F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29EC4B-04F1-4AA6-9DB2-C822F9A6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F31-A977-4373-B6CD-368A45C1E97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79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Sommaire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romanUcPeriod"/>
            </a:pPr>
            <a:r>
              <a:rPr lang="fr-FR"/>
              <a:t>Inégalités et pauvreté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2000"/>
              <a:t>Encadré 1 – Pauvreté et inégalités au Luxembourg pendant la pandémie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romanUcPeriod" startAt="2"/>
            </a:pPr>
            <a:r>
              <a:rPr lang="fr-FR">
                <a:sym typeface="Wingdings" panose="05000000000000000000" pitchFamily="2" charset="2"/>
              </a:rPr>
              <a:t>Emploi et chômage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2000">
                <a:sym typeface="Wingdings" panose="05000000000000000000" pitchFamily="2" charset="2"/>
              </a:rPr>
              <a:t>Encadré 2 – Le Luxembourg et la Grande Région : un aperçu socio-économique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romanUcPeriod" startAt="3"/>
            </a:pPr>
            <a:r>
              <a:rPr lang="fr-FR">
                <a:sym typeface="Wingdings" panose="05000000000000000000" pitchFamily="2" charset="2"/>
              </a:rPr>
              <a:t>Conditions et qualité d’emploi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7E322-6617-46B2-996E-58A11D8C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C1E9-4FA6-4BFB-B520-99CCE09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pPr/>
              <a:t>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926212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76F6B-BB8F-4EA1-A182-325E2054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Création d’emplois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B5C58-0E30-441A-81B5-2CF0D7C06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838" y="1845735"/>
            <a:ext cx="4455714" cy="4023360"/>
          </a:xfrm>
        </p:spPr>
        <p:txBody>
          <a:bodyPr>
            <a:normAutofit fontScale="92500"/>
          </a:bodyPr>
          <a:lstStyle/>
          <a:p>
            <a:r>
              <a:rPr lang="fr-FR"/>
              <a:t>2020: LU et MT seuls pays à connaître une progression de l’emploi</a:t>
            </a:r>
          </a:p>
          <a:p>
            <a:endParaRPr lang="fr-FR"/>
          </a:p>
          <a:p>
            <a:r>
              <a:rPr lang="fr-FR"/>
              <a:t>2021: l’emploi poursuit son envolée: +3,1% en 2021, soit le triple de la moyenne de la zone euro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374D41-6832-4339-9934-22C423CCEA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425" y="2500008"/>
            <a:ext cx="7059613" cy="271523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BC152-7198-4CF4-B139-AE4C7862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A2B9B-7D77-4A92-82D8-BD4D8D2C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700E-BFD0-45C8-9BC4-DD1BEF48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F31-A977-4373-B6CD-368A45C1E97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60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2BEDAA-083B-4612-84D2-A4AFBDE6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18" y="1709738"/>
            <a:ext cx="10225232" cy="4379912"/>
          </a:xfrm>
        </p:spPr>
        <p:txBody>
          <a:bodyPr>
            <a:normAutofit/>
          </a:bodyPr>
          <a:lstStyle/>
          <a:p>
            <a:r>
              <a:rPr lang="fr-FR"/>
              <a:t>Encadré 2 – LE Luxembourg et la Grande-Région: un aperçu socio-économique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7356C-7F91-4768-91D9-11583364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AB347A-D3E7-436E-8F77-385110F2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9B6C8-B7CB-4CE7-9F08-B1DD0697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21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338549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63C7-C794-F9BB-890D-695DC27F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Principaux indicateurs d’inégalités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3DB79-1268-8D74-F2B0-472EF0957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911C6-935D-8667-62F6-8657059E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078C0-2440-0357-8115-B6CE2FA9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96AB-D213-3010-472D-3F1C1F96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pPr/>
              <a:t>22</a:t>
            </a:fld>
            <a:endParaRPr lang="fr-L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4BCD5-5B41-03BE-D09F-03E9BF859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33" y="1578877"/>
            <a:ext cx="7052041" cy="48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9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2BEDAA-083B-4612-84D2-A4AFBDE6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III. Conditions et qualité d’emploi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7183C1-1778-4531-9E9F-F2699AEAA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7356C-7F91-4768-91D9-11583364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AB347A-D3E7-436E-8F77-385110F2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9B6C8-B7CB-4CE7-9F08-B1DD0697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23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617101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04BF-9152-48CF-9700-05122C1C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Emploi à temps partiel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B20E-0784-4B8C-B30D-6EECEA4AA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838" y="1845735"/>
            <a:ext cx="4388658" cy="4023360"/>
          </a:xfrm>
        </p:spPr>
        <p:txBody>
          <a:bodyPr>
            <a:normAutofit fontScale="77500" lnSpcReduction="20000"/>
          </a:bodyPr>
          <a:lstStyle/>
          <a:p>
            <a:r>
              <a:rPr lang="fr-FR"/>
              <a:t>Phénomène qui s’accentue au fil des années</a:t>
            </a:r>
          </a:p>
          <a:p>
            <a:endParaRPr lang="fr-FR"/>
          </a:p>
          <a:p>
            <a:r>
              <a:rPr lang="fr-FR"/>
              <a:t>Mais LU reste encore sous moyenne ZE</a:t>
            </a:r>
          </a:p>
          <a:p>
            <a:endParaRPr lang="fr-FR"/>
          </a:p>
          <a:p>
            <a:r>
              <a:rPr lang="fr-FR"/>
              <a:t>Concerne presque exclusivement les femmes</a:t>
            </a:r>
          </a:p>
          <a:p>
            <a:endParaRPr lang="fr-FR"/>
          </a:p>
          <a:p>
            <a:r>
              <a:rPr lang="fr-FR"/>
              <a:t>Plus forte exposition au risque de pauvreté (cf. ci-après)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8C09F7-2AE0-4AEA-9E11-0817DDEEFE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4606" y="817226"/>
            <a:ext cx="6468818" cy="5454014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E7C7B-EC52-4E7B-A962-5209A245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DEF2E-45F8-4252-A53E-32BAC5C8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BEBD5-9FD5-4F41-B0B9-A9923D69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F31-A977-4373-B6CD-368A45C1E97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511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04BF-9152-48CF-9700-05122C1C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Pauvreté laborieuse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B20E-0784-4B8C-B30D-6EECEA4AA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838" y="1845735"/>
            <a:ext cx="5199426" cy="4023360"/>
          </a:xfrm>
        </p:spPr>
        <p:txBody>
          <a:bodyPr>
            <a:normAutofit fontScale="92500" lnSpcReduction="10000"/>
          </a:bodyPr>
          <a:lstStyle/>
          <a:p>
            <a:r>
              <a:rPr lang="fr-FR"/>
              <a:t>Le fait d’avoir un emploi ne prémunit pas forcément contre la pauvreté</a:t>
            </a:r>
          </a:p>
          <a:p>
            <a:endParaRPr lang="fr-FR"/>
          </a:p>
          <a:p>
            <a:r>
              <a:rPr lang="fr-FR"/>
              <a:t>LU: taux de risque de pauvreté au travail le plus élevé de la ZE</a:t>
            </a:r>
          </a:p>
          <a:p>
            <a:endParaRPr lang="fr-FR"/>
          </a:p>
          <a:p>
            <a:r>
              <a:rPr lang="fr-FR"/>
              <a:t>Phénomène en progression constante depuis 200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E7C7B-EC52-4E7B-A962-5209A245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B68D9-E3F6-4317-B027-79C866DC7B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2773F1-71AA-439F-B9FE-33CC8F72E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64" y="811130"/>
            <a:ext cx="5764287" cy="56993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0CAE7-3C29-4B80-8268-B6188DE2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40BC9-7E3B-4F92-B08E-54672E68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F31-A977-4373-B6CD-368A45C1E97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99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79737-BE4B-4A8A-97B3-09126D4C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sz="3600">
                <a:latin typeface="Verdana" panose="020B0604030504040204" pitchFamily="34" charset="0"/>
                <a:ea typeface="Verdana" panose="020B0604030504040204" pitchFamily="34" charset="0"/>
              </a:rPr>
              <a:t>Globalement, le </a:t>
            </a:r>
            <a:r>
              <a:rPr lang="fr-LU" sz="3600" i="1" err="1">
                <a:latin typeface="Verdana" panose="020B0604030504040204" pitchFamily="34" charset="0"/>
                <a:ea typeface="Verdana" panose="020B0604030504040204" pitchFamily="34" charset="0"/>
              </a:rPr>
              <a:t>QoW</a:t>
            </a:r>
            <a:r>
              <a:rPr lang="fr-LU"/>
              <a:t> </a:t>
            </a:r>
            <a:r>
              <a:rPr lang="fr-LU" sz="3600">
                <a:latin typeface="Verdana" panose="020B0604030504040204" pitchFamily="34" charset="0"/>
                <a:ea typeface="Verdana" panose="020B0604030504040204" pitchFamily="34" charset="0"/>
              </a:rPr>
              <a:t>Index poursuit sa baisse par rapport à 2019</a:t>
            </a:r>
            <a:br>
              <a:rPr lang="fr-LU" sz="36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26</a:t>
            </a:fld>
            <a:endParaRPr lang="fr-L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701280" y="1506083"/>
            <a:ext cx="4343236" cy="49541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L'indice global de qualité de travail augmente par rapport à 2020 (53,9 points contre 53,5), mais ce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score reste dans la marge d’erreur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L'évaluation de la qualité du travail se redresse quelque peu depuis l'année dernière, sans toutefois atteindre les valeurs d'avant la pandémie. La valeur reste donc la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deuxième plus basse depuis le début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 des mesures.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La reprise relative de l'évaluation de la qualité du travail ne s'applique toutefois pas aux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salariés des 55 ans et plus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, où la valeur a encore baissé de manière significative (51,8 sur 100). Il en va de même pour le groupe des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parents isolés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 (50,0 sur 100).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En chiffres absolus, ce sont les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travailleurs peu qualifiés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, les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professions à forte composante manuelle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, les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professions de la vente, de la restauration et des services directs 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qui présentent les valeurs les plus faibles.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61147" y="1778427"/>
            <a:ext cx="734" cy="383916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284F52-DD73-45C1-8AF6-2C0718413BC0}"/>
              </a:ext>
            </a:extLst>
          </p:cNvPr>
          <p:cNvGraphicFramePr>
            <a:graphicFrameLocks/>
          </p:cNvGraphicFramePr>
          <p:nvPr/>
        </p:nvGraphicFramePr>
        <p:xfrm>
          <a:off x="436411" y="1599923"/>
          <a:ext cx="6687958" cy="422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79F60-3390-423B-B653-254AF4A4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06463-9F43-412A-8807-7D6CF7FD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</p:spTree>
    <p:extLst>
      <p:ext uri="{BB962C8B-B14F-4D97-AF65-F5344CB8AC3E}">
        <p14:creationId xmlns:p14="http://schemas.microsoft.com/office/powerpoint/2010/main" val="4069283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3CB389-2C7F-4214-B272-55EF8B27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LU" sz="2800"/>
              <a:t>Raisons: une évaluation à la baisse par les salariés continuant à travailler sur le lieu de travail habituel</a:t>
            </a:r>
            <a:br>
              <a:rPr lang="fr-LU" sz="2800"/>
            </a:br>
            <a:endParaRPr lang="fr-FR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pPr/>
              <a:t>27</a:t>
            </a:fld>
            <a:endParaRPr lang="fr-L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439795" y="1778427"/>
            <a:ext cx="4114438" cy="3697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En comparant les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télétravailleurs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 en 2017 avec ceux de 2020 et même de 2021, il n'y a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pas de changement dans l'évaluation de la qualité du travail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D'autre part, l'évaluation globale de la qualité du travail (indice </a:t>
            </a:r>
            <a:r>
              <a:rPr lang="fr-LU" altLang="fr-FR" sz="1600" err="1">
                <a:latin typeface="Verdana" panose="020B0604030504040204" pitchFamily="34" charset="0"/>
                <a:ea typeface="Verdana" panose="020B0604030504040204" pitchFamily="34" charset="0"/>
              </a:rPr>
              <a:t>QoW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) de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ceux qui ne travaillent pas à domicile 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s'est très sensiblement détériorée en 2020 et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reste à un niveau plus bas en 2021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La dégradation de l’évaluation de la qualité de travail globale va donc de pair avec  la dégradation de la qualité de travail des travailleurs qui n’ont pas pu bénéficier du télétravail.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139904" y="1778427"/>
            <a:ext cx="734" cy="383916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79804" y="5649786"/>
            <a:ext cx="4390275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LU"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Pas de données sur le télétravail disponibles en 2018 et 2019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300-00000E000000}"/>
              </a:ext>
            </a:extLst>
          </p:cNvPr>
          <p:cNvGraphicFramePr>
            <a:graphicFrameLocks/>
          </p:cNvGraphicFramePr>
          <p:nvPr/>
        </p:nvGraphicFramePr>
        <p:xfrm>
          <a:off x="828265" y="1778426"/>
          <a:ext cx="6012481" cy="376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F03F1-7653-4E8A-B8E3-E29A9D04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66558-9264-4741-8BA1-93FF6195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</p:spTree>
    <p:extLst>
      <p:ext uri="{BB962C8B-B14F-4D97-AF65-F5344CB8AC3E}">
        <p14:creationId xmlns:p14="http://schemas.microsoft.com/office/powerpoint/2010/main" val="171596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5E40BF-0079-4109-B397-0B96A3C8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LU" sz="2400">
                <a:latin typeface="Verdana" panose="020B0604030504040204" pitchFamily="34" charset="0"/>
                <a:ea typeface="Verdana" panose="020B0604030504040204" pitchFamily="34" charset="0"/>
              </a:rPr>
              <a:t>Les tendances sont mauvaises pour les sous-indices mesurant le bien-être et la santé des salariés</a:t>
            </a:r>
            <a:br>
              <a:rPr lang="fr-LU" sz="24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28</a:t>
            </a:fld>
            <a:endParaRPr lang="fr-L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627601" y="1544869"/>
            <a:ext cx="3052744" cy="4457022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fr-LU" sz="1600" b="1">
                <a:latin typeface="Verdana" panose="020B0604030504040204" pitchFamily="34" charset="0"/>
                <a:ea typeface="Verdana" panose="020B0604030504040204" pitchFamily="34" charset="0"/>
              </a:rPr>
              <a:t>Les dimensions positives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fr-LU" altLang="fr-FR" sz="1100">
                <a:latin typeface="Verdana" panose="020B0604030504040204" pitchFamily="34" charset="0"/>
                <a:ea typeface="Verdana" panose="020B0604030504040204" pitchFamily="34" charset="0"/>
              </a:rPr>
              <a:t>Tendances: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1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↘ </a:t>
            </a:r>
            <a:r>
              <a:rPr lang="fr-LU" altLang="fr-FR" sz="1100" b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satisfaction au travail </a:t>
            </a:r>
            <a:r>
              <a:rPr lang="fr-LU" altLang="fr-FR" sz="11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(dans la marge d’erreur)</a:t>
            </a:r>
            <a:endParaRPr lang="fr-LU" altLang="fr-FR" sz="11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1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↘ </a:t>
            </a:r>
            <a:r>
              <a:rPr lang="fr-LU" altLang="fr-FR" sz="1100" b="1">
                <a:latin typeface="Verdana" panose="020B0604030504040204" pitchFamily="34" charset="0"/>
                <a:ea typeface="Verdana" panose="020B0604030504040204" pitchFamily="34" charset="0"/>
              </a:rPr>
              <a:t>motivation au travail </a:t>
            </a:r>
            <a:r>
              <a:rPr lang="fr-LU" altLang="fr-FR" sz="1100">
                <a:latin typeface="Verdana" panose="020B0604030504040204" pitchFamily="34" charset="0"/>
                <a:ea typeface="Verdana" panose="020B0604030504040204" pitchFamily="34" charset="0"/>
              </a:rPr>
              <a:t>(évolution significative)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100">
                <a:latin typeface="Verdana" panose="020B0604030504040204" pitchFamily="34" charset="0"/>
                <a:ea typeface="Verdana" panose="020B0604030504040204" pitchFamily="34" charset="0"/>
              </a:rPr>
              <a:t>Forte </a:t>
            </a:r>
            <a:r>
              <a:rPr lang="fr-LU" altLang="fr-FR" sz="11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↘ </a:t>
            </a:r>
            <a:r>
              <a:rPr lang="fr-LU" altLang="fr-FR" sz="1100">
                <a:latin typeface="Verdana" panose="020B0604030504040204" pitchFamily="34" charset="0"/>
                <a:ea typeface="Verdana" panose="020B0604030504040204" pitchFamily="34" charset="0"/>
              </a:rPr>
              <a:t>du niveau de </a:t>
            </a:r>
            <a:r>
              <a:rPr lang="fr-LU" altLang="fr-FR" sz="1100" b="1">
                <a:latin typeface="Verdana" panose="020B0604030504040204" pitchFamily="34" charset="0"/>
                <a:ea typeface="Verdana" panose="020B0604030504040204" pitchFamily="34" charset="0"/>
              </a:rPr>
              <a:t>bien-être</a:t>
            </a:r>
            <a:r>
              <a:rPr lang="fr-LU" altLang="fr-FR" sz="1100">
                <a:latin typeface="Verdana" panose="020B0604030504040204" pitchFamily="34" charset="0"/>
                <a:ea typeface="Verdana" panose="020B0604030504040204" pitchFamily="34" charset="0"/>
              </a:rPr>
              <a:t>. Il atteint son niveau le plus bas et a diminué de 14% depuis 2016 (9,1 points de pourcentage).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01156" y="1650825"/>
            <a:ext cx="734" cy="383916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712201" y="1544869"/>
            <a:ext cx="3168139" cy="4457022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fr-LU" sz="1800" b="1">
                <a:latin typeface="Verdana" panose="020B0604030504040204" pitchFamily="34" charset="0"/>
                <a:ea typeface="Verdana" panose="020B0604030504040204" pitchFamily="34" charset="0"/>
              </a:rPr>
              <a:t>Les dimensions négatives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</a:rPr>
              <a:t>Tendances: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Les </a:t>
            </a:r>
            <a:r>
              <a:rPr lang="fr-LU" altLang="fr-FR" sz="140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méga-tendances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des dernières années se poursuivent sans relâche : </a:t>
            </a:r>
            <a:r>
              <a:rPr lang="fr-LU" altLang="fr-FR"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↗ 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 </a:t>
            </a:r>
            <a:r>
              <a:rPr lang="fr-LU" altLang="fr-FR" sz="1400" b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conflits entre vie professionnelle et vie privée 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avec l’atteinte d’un nouveau sommet, soit 35% de plus qu'en 2014 (10,1 points de pourcentage).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↗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risque de </a:t>
            </a:r>
            <a:r>
              <a:rPr lang="fr-LU" altLang="fr-FR" sz="1400" b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burnout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. Les valeurs  sont maintenant 34% plus élevées qu'en 2014 (9,9 points de pourcentage).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↗ </a:t>
            </a:r>
            <a:r>
              <a:rPr lang="fr-LU" altLang="fr-FR" sz="1400" b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problèmes de santé physique 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(dans la marge d'erreur statistique). On constate que la tendance à la hausse se poursuit depuis 2016.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1937" y="1499453"/>
          <a:ext cx="2374515" cy="30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515">
                  <a:extLst>
                    <a:ext uri="{9D8B030D-6E8A-4147-A177-3AD203B41FA5}">
                      <a16:colId xmlns:a16="http://schemas.microsoft.com/office/drawing/2014/main" val="2314831966"/>
                    </a:ext>
                  </a:extLst>
                </a:gridCol>
              </a:tblGrid>
              <a:tr h="305301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fr-LU" sz="1100" b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Satisfaction</a:t>
                      </a:r>
                      <a:r>
                        <a:rPr lang="fr-LU" sz="1100" b="0" baseline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au travail</a:t>
                      </a:r>
                      <a:endParaRPr lang="fr-LU" sz="1100" b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18835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71936" y="3009974"/>
          <a:ext cx="2374515" cy="30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515">
                  <a:extLst>
                    <a:ext uri="{9D8B030D-6E8A-4147-A177-3AD203B41FA5}">
                      <a16:colId xmlns:a16="http://schemas.microsoft.com/office/drawing/2014/main" val="2314831966"/>
                    </a:ext>
                  </a:extLst>
                </a:gridCol>
              </a:tblGrid>
              <a:tr h="305301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 startAt="2"/>
                      </a:pPr>
                      <a:r>
                        <a:rPr lang="fr-LU" sz="1100" b="0" baseline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Motivation au travail</a:t>
                      </a:r>
                      <a:endParaRPr lang="fr-LU" sz="1100" b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1883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08966" y="4513434"/>
          <a:ext cx="2374515" cy="30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515">
                  <a:extLst>
                    <a:ext uri="{9D8B030D-6E8A-4147-A177-3AD203B41FA5}">
                      <a16:colId xmlns:a16="http://schemas.microsoft.com/office/drawing/2014/main" val="2314831966"/>
                    </a:ext>
                  </a:extLst>
                </a:gridCol>
              </a:tblGrid>
              <a:tr h="305301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 startAt="3"/>
                      </a:pPr>
                      <a:r>
                        <a:rPr lang="fr-LU" sz="1100" b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Bien-être</a:t>
                      </a:r>
                      <a:r>
                        <a:rPr lang="fr-LU" sz="1100" b="0" baseline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général (WHO-5)</a:t>
                      </a:r>
                      <a:endParaRPr lang="fr-LU" sz="1100" b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1883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080421" y="1498175"/>
          <a:ext cx="2410235" cy="30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235">
                  <a:extLst>
                    <a:ext uri="{9D8B030D-6E8A-4147-A177-3AD203B41FA5}">
                      <a16:colId xmlns:a16="http://schemas.microsoft.com/office/drawing/2014/main" val="2314831966"/>
                    </a:ext>
                  </a:extLst>
                </a:gridCol>
              </a:tblGrid>
              <a:tr h="305301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fr-LU" sz="1200" b="0"/>
                        <a:t>Conflits</a:t>
                      </a:r>
                      <a:r>
                        <a:rPr lang="fr-LU" sz="1200" b="0" baseline="0"/>
                        <a:t> vie pro – vie privée</a:t>
                      </a:r>
                      <a:endParaRPr lang="fr-LU" sz="1200" b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18835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072614" y="3009973"/>
          <a:ext cx="2466565" cy="30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565">
                  <a:extLst>
                    <a:ext uri="{9D8B030D-6E8A-4147-A177-3AD203B41FA5}">
                      <a16:colId xmlns:a16="http://schemas.microsoft.com/office/drawing/2014/main" val="2314831966"/>
                    </a:ext>
                  </a:extLst>
                </a:gridCol>
              </a:tblGrid>
              <a:tr h="305301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 startAt="2"/>
                      </a:pPr>
                      <a:r>
                        <a:rPr lang="fr-LU" sz="1100" b="0" baseline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Burnout</a:t>
                      </a:r>
                      <a:endParaRPr lang="fr-LU" sz="1100" b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1883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057099" y="4513434"/>
          <a:ext cx="2553501" cy="30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501">
                  <a:extLst>
                    <a:ext uri="{9D8B030D-6E8A-4147-A177-3AD203B41FA5}">
                      <a16:colId xmlns:a16="http://schemas.microsoft.com/office/drawing/2014/main" val="2314831966"/>
                    </a:ext>
                  </a:extLst>
                </a:gridCol>
              </a:tblGrid>
              <a:tr h="305301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 startAt="3"/>
                      </a:pPr>
                      <a:r>
                        <a:rPr lang="fr-LU" sz="1100" b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Problèmes</a:t>
                      </a:r>
                      <a:r>
                        <a:rPr lang="fr-LU" sz="1100" b="0" baseline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 santé physique</a:t>
                      </a:r>
                      <a:endParaRPr lang="fr-LU" sz="1100" b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18835"/>
                  </a:ext>
                </a:extLst>
              </a:tr>
            </a:tbl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208966" y="1769363"/>
          <a:ext cx="2229667" cy="124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/>
          <p:cNvGraphicFramePr/>
          <p:nvPr/>
        </p:nvGraphicFramePr>
        <p:xfrm>
          <a:off x="263791" y="3315274"/>
          <a:ext cx="2142999" cy="120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/>
          <p:cNvGraphicFramePr/>
          <p:nvPr/>
        </p:nvGraphicFramePr>
        <p:xfrm>
          <a:off x="248540" y="4818735"/>
          <a:ext cx="2200530" cy="126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/>
          <p:nvPr/>
        </p:nvGraphicFramePr>
        <p:xfrm>
          <a:off x="6161764" y="1777830"/>
          <a:ext cx="2253915" cy="124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0000000-0008-0000-0100-00001A000000}"/>
              </a:ext>
            </a:extLst>
          </p:cNvPr>
          <p:cNvGraphicFramePr>
            <a:graphicFrameLocks/>
          </p:cNvGraphicFramePr>
          <p:nvPr/>
        </p:nvGraphicFramePr>
        <p:xfrm>
          <a:off x="6122702" y="4825796"/>
          <a:ext cx="2293711" cy="125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100-000019000000}"/>
              </a:ext>
            </a:extLst>
          </p:cNvPr>
          <p:cNvGraphicFramePr>
            <a:graphicFrameLocks/>
          </p:cNvGraphicFramePr>
          <p:nvPr/>
        </p:nvGraphicFramePr>
        <p:xfrm>
          <a:off x="6117686" y="3276481"/>
          <a:ext cx="2297993" cy="124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B4B28-9068-4358-A4AB-C54DEBF6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9DDC0-6F6C-4CE8-A08B-D9ECE648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</p:spTree>
    <p:extLst>
      <p:ext uri="{BB962C8B-B14F-4D97-AF65-F5344CB8AC3E}">
        <p14:creationId xmlns:p14="http://schemas.microsoft.com/office/powerpoint/2010/main" val="30868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LU"/>
              <a:t>pour votre attention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B3581-8DC4-4CCC-A6EC-1E6359AF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73499-1452-4651-9F4A-3E7F8FFB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29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58398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2BEDAA-083B-4612-84D2-A4AFBDE6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I. Inégalités et pauvreté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7183C1-1778-4531-9E9F-F2699AEAA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7356C-7F91-4768-91D9-11583364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L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EA39AE-BA09-4B74-9A66-A75CC4CA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05947-E285-4540-93D2-F2BC2510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3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1615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9F32AF-7B57-4E2A-9DC3-0147B46D2A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3555" y="2030841"/>
            <a:ext cx="7023483" cy="3431175"/>
          </a:xfr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Coefficient de Gini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341838" y="1845735"/>
            <a:ext cx="4491717" cy="40233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dirty="0"/>
              <a:t>Luxembourg : nette tendance à la hausse depuis le milieu des années </a:t>
            </a:r>
            <a:r>
              <a:rPr lang="fr-FR"/>
              <a:t>2000 </a:t>
            </a:r>
          </a:p>
          <a:p>
            <a:pPr marL="0" indent="0">
              <a:buNone/>
            </a:pPr>
            <a:r>
              <a:rPr lang="fr-FR"/>
              <a:t>Depuis </a:t>
            </a:r>
            <a:r>
              <a:rPr lang="fr-FR" dirty="0"/>
              <a:t>2018, l’indice de Gini luxembourgeois dépasse la moyenne européenne. </a:t>
            </a:r>
          </a:p>
          <a:p>
            <a:endParaRPr lang="fr-FR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F31-A977-4373-B6CD-368A45C1E97E}" type="slidenum">
              <a:rPr lang="fr-FR" smtClean="0"/>
              <a:t>4</a:t>
            </a:fld>
            <a:endParaRPr lang="fr-FR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22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S95/S20 – évolution nominale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37F-6DF4-40DF-B4B9-67FB2F6C6E3D}" type="slidenum">
              <a:rPr lang="fr-FR" smtClean="0"/>
              <a:t>5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838" y="1845735"/>
            <a:ext cx="3755377" cy="402336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/>
              <a:t>Données administratives (IGSS), donc exhaustives et fiables jusqu’au plafond cotisable (5 SSM)</a:t>
            </a:r>
          </a:p>
          <a:p>
            <a:pPr marL="0" indent="0">
              <a:lnSpc>
                <a:spcPct val="120000"/>
              </a:lnSpc>
              <a:buNone/>
            </a:pPr>
            <a:endParaRPr lang="fr-FR"/>
          </a:p>
          <a:p>
            <a:pPr marL="0" indent="0">
              <a:lnSpc>
                <a:spcPct val="120000"/>
              </a:lnSpc>
              <a:buNone/>
            </a:pPr>
            <a:r>
              <a:rPr lang="fr-FR" u="sng"/>
              <a:t>S20</a:t>
            </a:r>
            <a:r>
              <a:rPr lang="fr-FR"/>
              <a:t>: plus haut salaire des 20% de salariés les moins bien rémunérés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u="sng"/>
              <a:t>SHM</a:t>
            </a:r>
            <a:r>
              <a:rPr lang="fr-FR"/>
              <a:t>: salaire horaire moyen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u="sng"/>
              <a:t>S95</a:t>
            </a:r>
            <a:r>
              <a:rPr lang="fr-FR"/>
              <a:t>: plus bas salaire des 5% de salariés les mieux rémunérés</a:t>
            </a:r>
          </a:p>
          <a:p>
            <a:pPr marL="0" indent="0">
              <a:lnSpc>
                <a:spcPct val="120000"/>
              </a:lnSpc>
              <a:buNone/>
            </a:pPr>
            <a:endParaRPr lang="fr-FR"/>
          </a:p>
          <a:p>
            <a:pPr marL="0" indent="0">
              <a:lnSpc>
                <a:spcPct val="120000"/>
              </a:lnSpc>
              <a:buNone/>
            </a:pPr>
            <a:r>
              <a:rPr lang="fr-FR">
                <a:sym typeface="Wingdings" panose="05000000000000000000" pitchFamily="2" charset="2"/>
              </a:rPr>
              <a:t> Une des principales causes de la montée des inégalités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26A87B8-4183-4EAA-B693-3A0932F593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97338" y="2440456"/>
            <a:ext cx="7759700" cy="28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1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S95/S20 – évolution du pouvoir d’achat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37F-6DF4-40DF-B4B9-67FB2F6C6E3D}" type="slidenum">
              <a:rPr lang="fr-FR" smtClean="0"/>
              <a:t>6</a:t>
            </a:fld>
            <a:endParaRPr lang="fr-F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/>
              <a:t>Rythmes de croissance différents </a:t>
            </a:r>
            <a:r>
              <a:rPr lang="fr-FR">
                <a:sym typeface="Wingdings" panose="05000000000000000000" pitchFamily="2" charset="2"/>
              </a:rPr>
              <a:t> </a:t>
            </a:r>
            <a:r>
              <a:rPr lang="fr-FR"/>
              <a:t>progression du pouvoir d’achat différentes</a:t>
            </a:r>
          </a:p>
          <a:p>
            <a:pPr marL="0" indent="0">
              <a:buNone/>
            </a:pPr>
            <a:r>
              <a:rPr lang="fr-FR"/>
              <a:t>Depuis 2010 pour les deux niveaux de salaire:</a:t>
            </a:r>
          </a:p>
          <a:p>
            <a:pPr lvl="1"/>
            <a:r>
              <a:rPr lang="fr-FR"/>
              <a:t>+ </a:t>
            </a:r>
            <a:r>
              <a:rPr lang="fr-FR">
                <a:solidFill>
                  <a:schemeClr val="tx1"/>
                </a:solidFill>
              </a:rPr>
              <a:t>6,0 </a:t>
            </a:r>
            <a:r>
              <a:rPr lang="fr-FR"/>
              <a:t>% pour les bas salaires (S20)</a:t>
            </a:r>
          </a:p>
          <a:p>
            <a:pPr lvl="1"/>
            <a:r>
              <a:rPr lang="fr-FR"/>
              <a:t>+ </a:t>
            </a:r>
            <a:r>
              <a:rPr lang="fr-FR">
                <a:solidFill>
                  <a:schemeClr val="tx1"/>
                </a:solidFill>
              </a:rPr>
              <a:t>11,4</a:t>
            </a:r>
            <a:r>
              <a:rPr lang="fr-FR"/>
              <a:t> % pour les hauts salaires (S95)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780F8D-B4A8-4CF3-9CBF-9292B153F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8183" y="1825625"/>
            <a:ext cx="8718810" cy="2776538"/>
          </a:xfrm>
        </p:spPr>
      </p:pic>
    </p:spTree>
    <p:extLst>
      <p:ext uri="{BB962C8B-B14F-4D97-AF65-F5344CB8AC3E}">
        <p14:creationId xmlns:p14="http://schemas.microsoft.com/office/powerpoint/2010/main" val="156145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/>
              <a:t>Taux de risque de pauvreté et impact des transferts sociaux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8447" y="1605022"/>
            <a:ext cx="5659129" cy="498147"/>
          </a:xfrm>
        </p:spPr>
        <p:txBody>
          <a:bodyPr>
            <a:noAutofit/>
          </a:bodyPr>
          <a:lstStyle/>
          <a:p>
            <a:r>
              <a:rPr lang="fr-FR" sz="2000"/>
              <a:t>Taux de risque de pauvreté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1" y="1631368"/>
            <a:ext cx="5685311" cy="498147"/>
          </a:xfrm>
        </p:spPr>
        <p:txBody>
          <a:bodyPr>
            <a:normAutofit fontScale="70000" lnSpcReduction="20000"/>
          </a:bodyPr>
          <a:lstStyle/>
          <a:p>
            <a:r>
              <a:rPr lang="fr-FR"/>
              <a:t>Impact des pensions et transferts sociaux sur le taux de risque de pauvreté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37F-6DF4-40DF-B4B9-67FB2F6C6E3D}" type="slidenum">
              <a:rPr lang="fr-FR" smtClean="0"/>
              <a:t>7</a:t>
            </a:fld>
            <a:endParaRPr lang="fr-FR"/>
          </a:p>
        </p:txBody>
      </p:sp>
      <p:sp>
        <p:nvSpPr>
          <p:cNvPr id="13" name="Text Placeholder 12"/>
          <p:cNvSpPr>
            <a:spLocks noGrp="1"/>
          </p:cNvSpPr>
          <p:nvPr>
            <p:ph type="body" idx="13"/>
          </p:nvPr>
        </p:nvSpPr>
        <p:spPr>
          <a:xfrm>
            <a:off x="338447" y="4923692"/>
            <a:ext cx="11519065" cy="1265972"/>
          </a:xfrm>
        </p:spPr>
        <p:txBody>
          <a:bodyPr>
            <a:normAutofit fontScale="92500"/>
          </a:bodyPr>
          <a:lstStyle/>
          <a:p>
            <a:r>
              <a:rPr lang="fr-FR"/>
              <a:t>Progression du taux de risque de pauvreté depuis le milieu des années 2000</a:t>
            </a:r>
          </a:p>
          <a:p>
            <a:r>
              <a:rPr lang="fr-FR"/>
              <a:t>Net impact des transferts sociaux, surtout entre 2010 et 2013</a:t>
            </a:r>
          </a:p>
          <a:p>
            <a:r>
              <a:rPr lang="fr-FR"/>
              <a:t>Mais: perte d’efficacité au cours des années récentes exception faite de 2020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37E420-B831-4C3A-ABC8-A802D4304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877" y="2103169"/>
            <a:ext cx="3382268" cy="27528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CBB91D-4E5A-485D-9064-DF7F61DFB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941" y="2166158"/>
            <a:ext cx="3290853" cy="26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6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Taux de risque de pauvreté par type de ménage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838" y="1845735"/>
            <a:ext cx="4590647" cy="39835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De façon générale: ménages sans enfants moins exposés au risque de pauvreté que les ménages avec enfants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Taux élevés pour </a:t>
            </a:r>
            <a:r>
              <a:rPr lang="fr-FR">
                <a:solidFill>
                  <a:schemeClr val="tx1"/>
                </a:solidFill>
              </a:rPr>
              <a:t>ménages monoparentaux</a:t>
            </a:r>
            <a:r>
              <a:rPr lang="fr-FR"/>
              <a:t> et les ménages avec trois enfants ou plus à charge</a:t>
            </a:r>
          </a:p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37F-6DF4-40DF-B4B9-67FB2F6C6E3D}" type="slidenum">
              <a:rPr lang="fr-FR" smtClean="0"/>
              <a:t>8</a:t>
            </a:fld>
            <a:endParaRPr lang="fr-FR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3B4E2C7-76AB-4661-82A1-38AC8DD7F7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7425" y="2233818"/>
            <a:ext cx="7059613" cy="3247615"/>
          </a:xfrm>
        </p:spPr>
      </p:pic>
    </p:spTree>
    <p:extLst>
      <p:ext uri="{BB962C8B-B14F-4D97-AF65-F5344CB8AC3E}">
        <p14:creationId xmlns:p14="http://schemas.microsoft.com/office/powerpoint/2010/main" val="65390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/>
              <a:t>La pertinence du taux de risque de pauvreté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b-LU"/>
              <a:t>07/06/2022</a:t>
            </a: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Conférence de presse – Panorama social 2022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9F13-1BA1-4022-A7A1-40B95504AAAB}" type="slidenum">
              <a:rPr lang="fr-FR" smtClean="0"/>
              <a:t>9</a:t>
            </a:fld>
            <a:endParaRPr lang="fr-FR"/>
          </a:p>
        </p:txBody>
      </p:sp>
      <p:sp>
        <p:nvSpPr>
          <p:cNvPr id="13" name="AutoShape 3"/>
          <p:cNvSpPr>
            <a:spLocks noChangeAspect="1" noChangeArrowheads="1" noTextEdit="1"/>
          </p:cNvSpPr>
          <p:nvPr/>
        </p:nvSpPr>
        <p:spPr bwMode="auto">
          <a:xfrm>
            <a:off x="2425700" y="1846263"/>
            <a:ext cx="73437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945502" y="6085595"/>
            <a:ext cx="10911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/>
              <a:t>Source: Statec, Analyses n°2/2019, octobre 2019; Analyses n°5/2021, octobre 2021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79" y="1991526"/>
            <a:ext cx="7511042" cy="40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0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 CSL.potx" id="{9663E3C9-D2EC-488E-9691-5D9412A0314F}" vid="{ECB56CC9-78CE-4CE6-B837-7D2ABDDD07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E87D81692E874EA445F57EEAD80413" ma:contentTypeVersion="0" ma:contentTypeDescription="Create a new document." ma:contentTypeScope="" ma:versionID="0b6b00f20dcd2927a9cbea74d47806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C26E25-21F8-498E-BC90-3A6E3AC1D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D7DE0A-669E-4C4B-8F07-1849CE090F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3FF265-5784-4433-B10F-768A37937F5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CSL</Template>
  <TotalTime>2</TotalTime>
  <Words>1669</Words>
  <Application>Microsoft Office PowerPoint</Application>
  <PresentationFormat>Widescreen</PresentationFormat>
  <Paragraphs>260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DINPro-Regular</vt:lpstr>
      <vt:lpstr>Verdana</vt:lpstr>
      <vt:lpstr>Office Theme</vt:lpstr>
      <vt:lpstr>Panorama social 2022</vt:lpstr>
      <vt:lpstr>Sommaire</vt:lpstr>
      <vt:lpstr>I. Inégalités et pauvreté</vt:lpstr>
      <vt:lpstr>Coefficient de Gini</vt:lpstr>
      <vt:lpstr>S95/S20 – évolution nominale</vt:lpstr>
      <vt:lpstr>S95/S20 – évolution du pouvoir d’achat</vt:lpstr>
      <vt:lpstr>Taux de risque de pauvreté et impact des transferts sociaux</vt:lpstr>
      <vt:lpstr>Taux de risque de pauvreté par type de ménage</vt:lpstr>
      <vt:lpstr>La pertinence du taux de risque de pauvreté</vt:lpstr>
      <vt:lpstr>Lourdes charges financières liées au logement</vt:lpstr>
      <vt:lpstr>Part du loyer dans le revenu disponible</vt:lpstr>
      <vt:lpstr>Difficultés à joindre les deux bouts</vt:lpstr>
      <vt:lpstr>La pauvreté cachée: offices sociaux et épiceries sociales</vt:lpstr>
      <vt:lpstr>Encadré 1 – Pauvreté et inégalités au Luxembourg pendant la pandémie</vt:lpstr>
      <vt:lpstr>Évolution du risque de pauvreté en 2021</vt:lpstr>
      <vt:lpstr>Évolution des inégalités en 2021</vt:lpstr>
      <vt:lpstr>II. Emploi et chômage</vt:lpstr>
      <vt:lpstr>Taux de chômage harmonisé</vt:lpstr>
      <vt:lpstr>chômage de longue durée</vt:lpstr>
      <vt:lpstr>Création d’emplois</vt:lpstr>
      <vt:lpstr>Encadré 2 – LE Luxembourg et la Grande-Région: un aperçu socio-économique</vt:lpstr>
      <vt:lpstr>Principaux indicateurs d’inégalités</vt:lpstr>
      <vt:lpstr>III. Conditions et qualité d’emploi</vt:lpstr>
      <vt:lpstr>Emploi à temps partiel</vt:lpstr>
      <vt:lpstr>Pauvreté laborieuse</vt:lpstr>
      <vt:lpstr>Globalement, le QoW Index poursuit sa baisse par rapport à 2019 </vt:lpstr>
      <vt:lpstr>Raisons: une évaluation à la baisse par les salariés continuant à travailler sur le lieu de travail habituel </vt:lpstr>
      <vt:lpstr>Les tendances sont mauvaises pour les sous-indices mesurant le bien-être et la santé des salariés </vt:lpstr>
      <vt:lpstr>PowerPoint Presentation</vt:lpstr>
    </vt:vector>
  </TitlesOfParts>
  <Company>Chambre des salariés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social 2022</dc:title>
  <dc:creator>Félix Martins de Brito</dc:creator>
  <cp:lastModifiedBy>Alain Anen</cp:lastModifiedBy>
  <cp:revision>3</cp:revision>
  <cp:lastPrinted>2020-08-20T08:46:45Z</cp:lastPrinted>
  <dcterms:created xsi:type="dcterms:W3CDTF">2022-05-11T12:44:38Z</dcterms:created>
  <dcterms:modified xsi:type="dcterms:W3CDTF">2022-06-07T15:16:56Z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0x0101007BE87D81692E874EA445F57EEAD80413</vt:lpwstr>
  </property>
</Properties>
</file>