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2" r:id="rId21"/>
    <p:sldId id="279" r:id="rId22"/>
    <p:sldId id="283" r:id="rId23"/>
    <p:sldId id="284" r:id="rId24"/>
    <p:sldId id="285" r:id="rId25"/>
    <p:sldId id="286" r:id="rId26"/>
    <p:sldId id="287" r:id="rId27"/>
    <p:sldId id="289" r:id="rId28"/>
    <p:sldId id="293" r:id="rId29"/>
    <p:sldId id="294" r:id="rId30"/>
    <p:sldId id="292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47" r:id="rId40"/>
    <p:sldId id="303" r:id="rId41"/>
    <p:sldId id="349" r:id="rId42"/>
    <p:sldId id="350" r:id="rId43"/>
    <p:sldId id="351" r:id="rId44"/>
    <p:sldId id="352" r:id="rId45"/>
    <p:sldId id="1451" r:id="rId46"/>
    <p:sldId id="1455" r:id="rId47"/>
    <p:sldId id="1454" r:id="rId48"/>
    <p:sldId id="1456" r:id="rId49"/>
    <p:sldId id="1452" r:id="rId50"/>
    <p:sldId id="1453" r:id="rId5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4011"/>
  </p:normalViewPr>
  <p:slideViewPr>
    <p:cSldViewPr snapToGrid="0">
      <p:cViewPr varScale="1">
        <p:scale>
          <a:sx n="90" d="100"/>
          <a:sy n="90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Anen" userId="30bc1209-bbc1-4e0e-8e99-d4d54db8ba8e" providerId="ADAL" clId="{929A7F0E-0831-479F-BA63-ACA1C8653195}"/>
    <pc:docChg chg="modSld">
      <pc:chgData name="Alain Anen" userId="30bc1209-bbc1-4e0e-8e99-d4d54db8ba8e" providerId="ADAL" clId="{929A7F0E-0831-479F-BA63-ACA1C8653195}" dt="2024-01-17T09:37:51.723" v="1" actId="20577"/>
      <pc:docMkLst>
        <pc:docMk/>
      </pc:docMkLst>
      <pc:sldChg chg="modSp mod">
        <pc:chgData name="Alain Anen" userId="30bc1209-bbc1-4e0e-8e99-d4d54db8ba8e" providerId="ADAL" clId="{929A7F0E-0831-479F-BA63-ACA1C8653195}" dt="2024-01-17T09:37:51.723" v="1" actId="20577"/>
        <pc:sldMkLst>
          <pc:docMk/>
          <pc:sldMk cId="2377288531" sldId="256"/>
        </pc:sldMkLst>
        <pc:spChg chg="mod">
          <ac:chgData name="Alain Anen" userId="30bc1209-bbc1-4e0e-8e99-d4d54db8ba8e" providerId="ADAL" clId="{929A7F0E-0831-479F-BA63-ACA1C8653195}" dt="2024-01-17T09:37:51.723" v="1" actId="20577"/>
          <ac:spMkLst>
            <pc:docMk/>
            <pc:sldMk cId="2377288531" sldId="256"/>
            <ac:spMk id="3" creationId="{E69C073E-A673-FC40-A808-DDAB595CB22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itc.gov\pwf\CEA_46\AHPasnau@PITC\Documents\IIA\Data\Real%20Manufacturing%20Construction%20Put%20in%20Place%20update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0564906497154"/>
          <c:y val="0.11962224700345533"/>
          <c:w val="0.91310570483622278"/>
          <c:h val="0.5704132679015288"/>
        </c:manualLayout>
      </c:layout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00870128"/>
        <c:axId val="1700888848"/>
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Barres de récession</c:v>
                </c:tx>
                <c:spPr>
                  <a:solidFill>
                    <a:srgbClr val="000000">
                      <a:alpha val="8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cat>
                  <c:numLit>
                    <c:formatCode>General</c:formatCode>
                    <c:ptCount val="672"/>
                    <c:pt idx="0">
                      <c:v>23377</c:v>
                    </c:pt>
                    <c:pt idx="1">
                      <c:v>23408</c:v>
                    </c:pt>
                    <c:pt idx="2">
                      <c:v>23437</c:v>
                    </c:pt>
                    <c:pt idx="3">
                      <c:v>23468</c:v>
                    </c:pt>
                    <c:pt idx="4">
                      <c:v>23498</c:v>
                    </c:pt>
                    <c:pt idx="5">
                      <c:v>23529</c:v>
                    </c:pt>
                    <c:pt idx="6">
                      <c:v>23559</c:v>
                    </c:pt>
                    <c:pt idx="7">
                      <c:v>23590</c:v>
                    </c:pt>
                    <c:pt idx="8">
                      <c:v>23621</c:v>
                    </c:pt>
                    <c:pt idx="9">
                      <c:v>23651</c:v>
                    </c:pt>
                    <c:pt idx="10">
                      <c:v>23682</c:v>
                    </c:pt>
                    <c:pt idx="11">
                      <c:v>23712</c:v>
                    </c:pt>
                    <c:pt idx="12">
                      <c:v>23743</c:v>
                    </c:pt>
                    <c:pt idx="13">
                      <c:v>23774</c:v>
                    </c:pt>
                    <c:pt idx="14">
                      <c:v>23802</c:v>
                    </c:pt>
                    <c:pt idx="15">
                      <c:v>23833</c:v>
                    </c:pt>
                    <c:pt idx="16">
                      <c:v>23863</c:v>
                    </c:pt>
                    <c:pt idx="17">
                      <c:v>23894</c:v>
                    </c:pt>
                    <c:pt idx="18">
                      <c:v>23924</c:v>
                    </c:pt>
                    <c:pt idx="19">
                      <c:v>23955</c:v>
                    </c:pt>
                    <c:pt idx="20">
                      <c:v>23986</c:v>
                    </c:pt>
                    <c:pt idx="21">
                      <c:v>24016</c:v>
                    </c:pt>
                    <c:pt idx="22">
                      <c:v>24047</c:v>
                    </c:pt>
                    <c:pt idx="23">
                      <c:v>24077</c:v>
                    </c:pt>
                    <c:pt idx="24">
                      <c:v>24108</c:v>
                    </c:pt>
                    <c:pt idx="25">
                      <c:v>24139</c:v>
                    </c:pt>
                    <c:pt idx="26">
                      <c:v>24167</c:v>
                    </c:pt>
                    <c:pt idx="27">
                      <c:v>24198</c:v>
                    </c:pt>
                    <c:pt idx="28">
                      <c:v>24228</c:v>
                    </c:pt>
                    <c:pt idx="29">
                      <c:v>24259</c:v>
                    </c:pt>
                    <c:pt idx="30">
                      <c:v>24289</c:v>
                    </c:pt>
                    <c:pt idx="31">
                      <c:v>24320</c:v>
                    </c:pt>
                    <c:pt idx="32">
                      <c:v>24351</c:v>
                    </c:pt>
                    <c:pt idx="33">
                      <c:v>24381</c:v>
                    </c:pt>
                    <c:pt idx="34">
                      <c:v>24412</c:v>
                    </c:pt>
                    <c:pt idx="35">
                      <c:v>24442</c:v>
                    </c:pt>
                    <c:pt idx="36">
                      <c:v>24473</c:v>
                    </c:pt>
                    <c:pt idx="37">
                      <c:v>24504</c:v>
                    </c:pt>
                    <c:pt idx="38">
                      <c:v>24532</c:v>
                    </c:pt>
                    <c:pt idx="39">
                      <c:v>24563</c:v>
                    </c:pt>
                    <c:pt idx="40">
                      <c:v>24593</c:v>
                    </c:pt>
                    <c:pt idx="41">
                      <c:v>24624</c:v>
                    </c:pt>
                    <c:pt idx="42">
                      <c:v>24654</c:v>
                    </c:pt>
                    <c:pt idx="43">
                      <c:v>24685</c:v>
                    </c:pt>
                    <c:pt idx="44">
                      <c:v>24716</c:v>
                    </c:pt>
                    <c:pt idx="45">
                      <c:v>24746</c:v>
                    </c:pt>
                    <c:pt idx="46">
                      <c:v>24777</c:v>
                    </c:pt>
                    <c:pt idx="47">
                      <c:v>24807</c:v>
                    </c:pt>
                    <c:pt idx="48">
                      <c:v>24838</c:v>
                    </c:pt>
                    <c:pt idx="49">
                      <c:v>24869</c:v>
                    </c:pt>
                    <c:pt idx="50">
                      <c:v>24898</c:v>
                    </c:pt>
                    <c:pt idx="51">
                      <c:v>24929</c:v>
                    </c:pt>
                    <c:pt idx="52">
                      <c:v>24959</c:v>
                    </c:pt>
                    <c:pt idx="53">
                      <c:v>24990</c:v>
                    </c:pt>
                    <c:pt idx="54">
                      <c:v>25020</c:v>
                    </c:pt>
                    <c:pt idx="55">
                      <c:v>25051</c:v>
                    </c:pt>
                    <c:pt idx="56">
                      <c:v>25082</c:v>
                    </c:pt>
                    <c:pt idx="57">
                      <c:v>25112</c:v>
                    </c:pt>
                    <c:pt idx="58">
                      <c:v>25143</c:v>
                    </c:pt>
                    <c:pt idx="59">
                      <c:v>25173</c:v>
                    </c:pt>
                    <c:pt idx="60">
                      <c:v>25204</c:v>
                    </c:pt>
                    <c:pt idx="61">
                      <c:v>25235</c:v>
                    </c:pt>
                    <c:pt idx="62">
                      <c:v>25263</c:v>
                    </c:pt>
                    <c:pt idx="63">
                      <c:v>25294</c:v>
                    </c:pt>
                    <c:pt idx="64">
                      <c:v>25324</c:v>
                    </c:pt>
                    <c:pt idx="65">
                      <c:v>25355</c:v>
                    </c:pt>
                    <c:pt idx="66">
                      <c:v>25385</c:v>
                    </c:pt>
                    <c:pt idx="67">
                      <c:v>25416</c:v>
                    </c:pt>
                    <c:pt idx="68">
                      <c:v>25447</c:v>
                    </c:pt>
                    <c:pt idx="69">
                      <c:v>25477</c:v>
                    </c:pt>
                    <c:pt idx="70">
                      <c:v>25508</c:v>
                    </c:pt>
                    <c:pt idx="71">
                      <c:v>25538</c:v>
                    </c:pt>
                    <c:pt idx="72">
                      <c:v>25569</c:v>
                    </c:pt>
                    <c:pt idx="73">
                      <c:v>25600</c:v>
                    </c:pt>
                    <c:pt idx="74">
                      <c:v>25628</c:v>
                    </c:pt>
                    <c:pt idx="75">
                      <c:v>25659</c:v>
                    </c:pt>
                    <c:pt idx="76">
                      <c:v>25689</c:v>
                    </c:pt>
                    <c:pt idx="77">
                      <c:v>25720</c:v>
                    </c:pt>
                    <c:pt idx="78">
                      <c:v>25750</c:v>
                    </c:pt>
                    <c:pt idx="79">
                      <c:v>25781</c:v>
                    </c:pt>
                    <c:pt idx="80">
                      <c:v>25812</c:v>
                    </c:pt>
                    <c:pt idx="81">
                      <c:v>25842</c:v>
                    </c:pt>
                    <c:pt idx="82">
                      <c:v>25873</c:v>
                    </c:pt>
                    <c:pt idx="83">
                      <c:v>25903</c:v>
                    </c:pt>
                    <c:pt idx="84">
                      <c:v>25934</c:v>
                    </c:pt>
                    <c:pt idx="85">
                      <c:v>25965</c:v>
                    </c:pt>
                    <c:pt idx="86">
                      <c:v>25993</c:v>
                    </c:pt>
                    <c:pt idx="87">
                      <c:v>26024</c:v>
                    </c:pt>
                    <c:pt idx="88">
                      <c:v>26054</c:v>
                    </c:pt>
                    <c:pt idx="89">
                      <c:v>26085</c:v>
                    </c:pt>
                    <c:pt idx="90">
                      <c:v>26115</c:v>
                    </c:pt>
                    <c:pt idx="91">
                      <c:v>26146</c:v>
                    </c:pt>
                    <c:pt idx="92">
                      <c:v>26177</c:v>
                    </c:pt>
                    <c:pt idx="93">
                      <c:v>26207</c:v>
                    </c:pt>
                    <c:pt idx="94">
                      <c:v>26238</c:v>
                    </c:pt>
                    <c:pt idx="95">
                      <c:v>26268</c:v>
                    </c:pt>
                    <c:pt idx="96">
                      <c:v>26299</c:v>
                    </c:pt>
                    <c:pt idx="97">
                      <c:v>26330</c:v>
                    </c:pt>
                    <c:pt idx="98">
                      <c:v>26359</c:v>
                    </c:pt>
                    <c:pt idx="99">
                      <c:v>26390</c:v>
                    </c:pt>
                    <c:pt idx="100">
                      <c:v>26420</c:v>
                    </c:pt>
                    <c:pt idx="101">
                      <c:v>26451</c:v>
                    </c:pt>
                    <c:pt idx="102">
                      <c:v>26481</c:v>
                    </c:pt>
                    <c:pt idx="103">
                      <c:v>26512</c:v>
                    </c:pt>
                    <c:pt idx="104">
                      <c:v>26543</c:v>
                    </c:pt>
                    <c:pt idx="105">
                      <c:v>26573</c:v>
                    </c:pt>
                    <c:pt idx="106">
                      <c:v>26604</c:v>
                    </c:pt>
                    <c:pt idx="107">
                      <c:v>26634</c:v>
                    </c:pt>
                    <c:pt idx="108">
                      <c:v>26665</c:v>
                    </c:pt>
                    <c:pt idx="109">
                      <c:v>26696</c:v>
                    </c:pt>
                    <c:pt idx="110">
                      <c:v>26724</c:v>
                    </c:pt>
                    <c:pt idx="111">
                      <c:v>26755</c:v>
                    </c:pt>
                    <c:pt idx="112">
                      <c:v>26785</c:v>
                    </c:pt>
                    <c:pt idx="113">
                      <c:v>26816</c:v>
                    </c:pt>
                    <c:pt idx="114">
                      <c:v>26846</c:v>
                    </c:pt>
                    <c:pt idx="115">
                      <c:v>26877</c:v>
                    </c:pt>
                    <c:pt idx="116">
                      <c:v>26908</c:v>
                    </c:pt>
                    <c:pt idx="117">
                      <c:v>26938</c:v>
                    </c:pt>
                    <c:pt idx="118">
                      <c:v>26969</c:v>
                    </c:pt>
                    <c:pt idx="119">
                      <c:v>26999</c:v>
                    </c:pt>
                    <c:pt idx="120">
                      <c:v>27030</c:v>
                    </c:pt>
                    <c:pt idx="121">
                      <c:v>27061</c:v>
                    </c:pt>
                    <c:pt idx="122">
                      <c:v>27089</c:v>
                    </c:pt>
                    <c:pt idx="123">
                      <c:v>27120</c:v>
                    </c:pt>
                    <c:pt idx="124">
                      <c:v>27150</c:v>
                    </c:pt>
                    <c:pt idx="125">
                      <c:v>27181</c:v>
                    </c:pt>
                    <c:pt idx="126">
                      <c:v>27211</c:v>
                    </c:pt>
                    <c:pt idx="127">
                      <c:v>27242</c:v>
                    </c:pt>
                    <c:pt idx="128">
                      <c:v>27273</c:v>
                    </c:pt>
                    <c:pt idx="129">
                      <c:v>27303</c:v>
                    </c:pt>
                    <c:pt idx="130">
                      <c:v>27334</c:v>
                    </c:pt>
                    <c:pt idx="131">
                      <c:v>27364</c:v>
                    </c:pt>
                    <c:pt idx="132">
                      <c:v>27395</c:v>
                    </c:pt>
                    <c:pt idx="133">
                      <c:v>27426</c:v>
                    </c:pt>
                    <c:pt idx="134">
                      <c:v>27454</c:v>
                    </c:pt>
                    <c:pt idx="135">
                      <c:v>27485</c:v>
                    </c:pt>
                    <c:pt idx="136">
                      <c:v>27515</c:v>
                    </c:pt>
                    <c:pt idx="137">
                      <c:v>27546</c:v>
                    </c:pt>
                    <c:pt idx="138">
                      <c:v>27576</c:v>
                    </c:pt>
                    <c:pt idx="139">
                      <c:v>27607</c:v>
                    </c:pt>
                    <c:pt idx="140">
                      <c:v>27638</c:v>
                    </c:pt>
                    <c:pt idx="141">
                      <c:v>27668</c:v>
                    </c:pt>
                    <c:pt idx="142">
                      <c:v>27699</c:v>
                    </c:pt>
                    <c:pt idx="143">
                      <c:v>27729</c:v>
                    </c:pt>
                    <c:pt idx="144">
                      <c:v>27760</c:v>
                    </c:pt>
                    <c:pt idx="145">
                      <c:v>27791</c:v>
                    </c:pt>
                    <c:pt idx="146">
                      <c:v>27820</c:v>
                    </c:pt>
                    <c:pt idx="147">
                      <c:v>27851</c:v>
                    </c:pt>
                    <c:pt idx="148">
                      <c:v>27881</c:v>
                    </c:pt>
                    <c:pt idx="149">
                      <c:v>27912</c:v>
                    </c:pt>
                    <c:pt idx="150">
                      <c:v>27942</c:v>
                    </c:pt>
                    <c:pt idx="151">
                      <c:v>27973</c:v>
                    </c:pt>
                    <c:pt idx="152">
                      <c:v>28004</c:v>
                    </c:pt>
                    <c:pt idx="153">
                      <c:v>28034</c:v>
                    </c:pt>
                    <c:pt idx="154">
                      <c:v>28065</c:v>
                    </c:pt>
                    <c:pt idx="155">
                      <c:v>28095</c:v>
                    </c:pt>
                    <c:pt idx="156">
                      <c:v>28126</c:v>
                    </c:pt>
                    <c:pt idx="157">
                      <c:v>28157</c:v>
                    </c:pt>
                    <c:pt idx="158">
                      <c:v>28185</c:v>
                    </c:pt>
                    <c:pt idx="159">
                      <c:v>28216</c:v>
                    </c:pt>
                    <c:pt idx="160">
                      <c:v>28246</c:v>
                    </c:pt>
                    <c:pt idx="161">
                      <c:v>28277</c:v>
                    </c:pt>
                    <c:pt idx="162">
                      <c:v>28307</c:v>
                    </c:pt>
                    <c:pt idx="163">
                      <c:v>28338</c:v>
                    </c:pt>
                    <c:pt idx="164">
                      <c:v>28369</c:v>
                    </c:pt>
                    <c:pt idx="165">
                      <c:v>28399</c:v>
                    </c:pt>
                    <c:pt idx="166">
                      <c:v>28430</c:v>
                    </c:pt>
                    <c:pt idx="167">
                      <c:v>28460</c:v>
                    </c:pt>
                    <c:pt idx="168">
                      <c:v>28491</c:v>
                    </c:pt>
                    <c:pt idx="169">
                      <c:v>28522</c:v>
                    </c:pt>
                    <c:pt idx="170">
                      <c:v>28550</c:v>
                    </c:pt>
                    <c:pt idx="171">
                      <c:v>28581</c:v>
                    </c:pt>
                    <c:pt idx="172">
                      <c:v>28611</c:v>
                    </c:pt>
                    <c:pt idx="173">
                      <c:v>28642</c:v>
                    </c:pt>
                    <c:pt idx="174">
                      <c:v>28672</c:v>
                    </c:pt>
                    <c:pt idx="175">
                      <c:v>28703</c:v>
                    </c:pt>
                    <c:pt idx="176">
                      <c:v>28734</c:v>
                    </c:pt>
                    <c:pt idx="177">
                      <c:v>28764</c:v>
                    </c:pt>
                    <c:pt idx="178">
                      <c:v>28795</c:v>
                    </c:pt>
                    <c:pt idx="179">
                      <c:v>28825</c:v>
                    </c:pt>
                    <c:pt idx="180">
                      <c:v>28856</c:v>
                    </c:pt>
                    <c:pt idx="181">
                      <c:v>28887</c:v>
                    </c:pt>
                    <c:pt idx="182">
                      <c:v>28915</c:v>
                    </c:pt>
                    <c:pt idx="183">
                      <c:v>28946</c:v>
                    </c:pt>
                    <c:pt idx="184">
                      <c:v>28976</c:v>
                    </c:pt>
                    <c:pt idx="185">
                      <c:v>29007</c:v>
                    </c:pt>
                    <c:pt idx="186">
                      <c:v>29037</c:v>
                    </c:pt>
                    <c:pt idx="187">
                      <c:v>29068</c:v>
                    </c:pt>
                    <c:pt idx="188">
                      <c:v>29099</c:v>
                    </c:pt>
                    <c:pt idx="189">
                      <c:v>29129</c:v>
                    </c:pt>
                    <c:pt idx="190">
                      <c:v>29160</c:v>
                    </c:pt>
                    <c:pt idx="191">
                      <c:v>29190</c:v>
                    </c:pt>
                    <c:pt idx="192">
                      <c:v>29221</c:v>
                    </c:pt>
                    <c:pt idx="193">
                      <c:v>29252</c:v>
                    </c:pt>
                    <c:pt idx="194">
                      <c:v>29281</c:v>
                    </c:pt>
                    <c:pt idx="195">
                      <c:v>29312</c:v>
                    </c:pt>
                    <c:pt idx="196">
                      <c:v>29342</c:v>
                    </c:pt>
                    <c:pt idx="197">
                      <c:v>29373</c:v>
                    </c:pt>
                    <c:pt idx="198">
                      <c:v>29403</c:v>
                    </c:pt>
                    <c:pt idx="199">
                      <c:v>29434</c:v>
                    </c:pt>
                    <c:pt idx="200">
                      <c:v>29465</c:v>
                    </c:pt>
                    <c:pt idx="201">
                      <c:v>29495</c:v>
                    </c:pt>
                    <c:pt idx="202">
                      <c:v>29526</c:v>
                    </c:pt>
                    <c:pt idx="203">
                      <c:v>29556</c:v>
                    </c:pt>
                    <c:pt idx="204">
                      <c:v>29587</c:v>
                    </c:pt>
                    <c:pt idx="205">
                      <c:v>29618</c:v>
                    </c:pt>
                    <c:pt idx="206">
                      <c:v>29646</c:v>
                    </c:pt>
                    <c:pt idx="207">
                      <c:v>29677</c:v>
                    </c:pt>
                    <c:pt idx="208">
                      <c:v>29707</c:v>
                    </c:pt>
                    <c:pt idx="209">
                      <c:v>29738</c:v>
                    </c:pt>
                    <c:pt idx="210">
                      <c:v>29768</c:v>
                    </c:pt>
                    <c:pt idx="211">
                      <c:v>29799</c:v>
                    </c:pt>
                    <c:pt idx="212">
                      <c:v>29830</c:v>
                    </c:pt>
                    <c:pt idx="213">
                      <c:v>29860</c:v>
                    </c:pt>
                    <c:pt idx="214">
                      <c:v>29891</c:v>
                    </c:pt>
                    <c:pt idx="215">
                      <c:v>29921</c:v>
                    </c:pt>
                    <c:pt idx="216">
                      <c:v>29952</c:v>
                    </c:pt>
                    <c:pt idx="217">
                      <c:v>29983</c:v>
                    </c:pt>
                    <c:pt idx="218">
                      <c:v>30011</c:v>
                    </c:pt>
                    <c:pt idx="219">
                      <c:v>30042</c:v>
                    </c:pt>
                    <c:pt idx="220">
                      <c:v>30072</c:v>
                    </c:pt>
                    <c:pt idx="221">
                      <c:v>30103</c:v>
                    </c:pt>
                    <c:pt idx="222">
                      <c:v>30133</c:v>
                    </c:pt>
                    <c:pt idx="223">
                      <c:v>30164</c:v>
                    </c:pt>
                    <c:pt idx="224">
                      <c:v>30195</c:v>
                    </c:pt>
                    <c:pt idx="225">
                      <c:v>30225</c:v>
                    </c:pt>
                    <c:pt idx="226">
                      <c:v>30256</c:v>
                    </c:pt>
                    <c:pt idx="227">
                      <c:v>30286</c:v>
                    </c:pt>
                    <c:pt idx="228">
                      <c:v>30317</c:v>
                    </c:pt>
                    <c:pt idx="229">
                      <c:v>30348</c:v>
                    </c:pt>
                    <c:pt idx="230">
                      <c:v>30376</c:v>
                    </c:pt>
                    <c:pt idx="231">
                      <c:v>30407</c:v>
                    </c:pt>
                    <c:pt idx="232">
                      <c:v>30437</c:v>
                    </c:pt>
                    <c:pt idx="233">
                      <c:v>30468</c:v>
                    </c:pt>
                    <c:pt idx="234">
                      <c:v>30498</c:v>
                    </c:pt>
                    <c:pt idx="235">
                      <c:v>30529</c:v>
                    </c:pt>
                    <c:pt idx="236">
                      <c:v>30560</c:v>
                    </c:pt>
                    <c:pt idx="237">
                      <c:v>30590</c:v>
                    </c:pt>
                    <c:pt idx="238">
                      <c:v>30621</c:v>
                    </c:pt>
                    <c:pt idx="239">
                      <c:v>30651</c:v>
                    </c:pt>
                    <c:pt idx="240">
                      <c:v>30682</c:v>
                    </c:pt>
                    <c:pt idx="241">
                      <c:v>30713</c:v>
                    </c:pt>
                    <c:pt idx="242">
                      <c:v>30742</c:v>
                    </c:pt>
                    <c:pt idx="243">
                      <c:v>30773</c:v>
                    </c:pt>
                    <c:pt idx="244">
                      <c:v>30803</c:v>
                    </c:pt>
                    <c:pt idx="245">
                      <c:v>30834</c:v>
                    </c:pt>
                    <c:pt idx="246">
                      <c:v>30864</c:v>
                    </c:pt>
                    <c:pt idx="247">
                      <c:v>30895</c:v>
                    </c:pt>
                    <c:pt idx="248">
                      <c:v>30926</c:v>
                    </c:pt>
                    <c:pt idx="249">
                      <c:v>30956</c:v>
                    </c:pt>
                    <c:pt idx="250">
                      <c:v>30987</c:v>
                    </c:pt>
                    <c:pt idx="251">
                      <c:v>31017</c:v>
                    </c:pt>
                    <c:pt idx="252">
                      <c:v>31048</c:v>
                    </c:pt>
                    <c:pt idx="253">
                      <c:v>31079</c:v>
                    </c:pt>
                    <c:pt idx="254">
                      <c:v>31107</c:v>
                    </c:pt>
                    <c:pt idx="255">
                      <c:v>31138</c:v>
                    </c:pt>
                    <c:pt idx="256">
                      <c:v>31168</c:v>
                    </c:pt>
                    <c:pt idx="257">
                      <c:v>31199</c:v>
                    </c:pt>
                    <c:pt idx="258">
                      <c:v>31229</c:v>
                    </c:pt>
                    <c:pt idx="259">
                      <c:v>31260</c:v>
                    </c:pt>
                    <c:pt idx="260">
                      <c:v>31291</c:v>
                    </c:pt>
                    <c:pt idx="261">
                      <c:v>31321</c:v>
                    </c:pt>
                    <c:pt idx="262">
                      <c:v>31352</c:v>
                    </c:pt>
                    <c:pt idx="263">
                      <c:v>31382</c:v>
                    </c:pt>
                    <c:pt idx="264">
                      <c:v>31413</c:v>
                    </c:pt>
                    <c:pt idx="265">
                      <c:v>31444</c:v>
                    </c:pt>
                    <c:pt idx="266">
                      <c:v>31472</c:v>
                    </c:pt>
                    <c:pt idx="267">
                      <c:v>31503</c:v>
                    </c:pt>
                    <c:pt idx="268">
                      <c:v>31533</c:v>
                    </c:pt>
                    <c:pt idx="269">
                      <c:v>31564</c:v>
                    </c:pt>
                    <c:pt idx="270">
                      <c:v>31594</c:v>
                    </c:pt>
                    <c:pt idx="271">
                      <c:v>31625</c:v>
                    </c:pt>
                    <c:pt idx="272">
                      <c:v>31656</c:v>
                    </c:pt>
                    <c:pt idx="273">
                      <c:v>31686</c:v>
                    </c:pt>
                    <c:pt idx="274">
                      <c:v>31717</c:v>
                    </c:pt>
                    <c:pt idx="275">
                      <c:v>31747</c:v>
                    </c:pt>
                    <c:pt idx="276">
                      <c:v>31778</c:v>
                    </c:pt>
                    <c:pt idx="277">
                      <c:v>31809</c:v>
                    </c:pt>
                    <c:pt idx="278">
                      <c:v>31837</c:v>
                    </c:pt>
                    <c:pt idx="279">
                      <c:v>31868</c:v>
                    </c:pt>
                    <c:pt idx="280">
                      <c:v>31898</c:v>
                    </c:pt>
                    <c:pt idx="281">
                      <c:v>31929</c:v>
                    </c:pt>
                    <c:pt idx="282">
                      <c:v>31959</c:v>
                    </c:pt>
                    <c:pt idx="283">
                      <c:v>31990</c:v>
                    </c:pt>
                    <c:pt idx="284">
                      <c:v>32021</c:v>
                    </c:pt>
                    <c:pt idx="285">
                      <c:v>32051</c:v>
                    </c:pt>
                    <c:pt idx="286">
                      <c:v>32082</c:v>
                    </c:pt>
                    <c:pt idx="287">
                      <c:v>32112</c:v>
                    </c:pt>
                    <c:pt idx="288">
                      <c:v>32143</c:v>
                    </c:pt>
                    <c:pt idx="289">
                      <c:v>32174</c:v>
                    </c:pt>
                    <c:pt idx="290">
                      <c:v>32203</c:v>
                    </c:pt>
                    <c:pt idx="291">
                      <c:v>32234</c:v>
                    </c:pt>
                    <c:pt idx="292">
                      <c:v>32264</c:v>
                    </c:pt>
                    <c:pt idx="293">
                      <c:v>32295</c:v>
                    </c:pt>
                    <c:pt idx="294">
                      <c:v>32325</c:v>
                    </c:pt>
                    <c:pt idx="295">
                      <c:v>32356</c:v>
                    </c:pt>
                    <c:pt idx="296">
                      <c:v>32387</c:v>
                    </c:pt>
                    <c:pt idx="297">
                      <c:v>32417</c:v>
                    </c:pt>
                    <c:pt idx="298">
                      <c:v>32448</c:v>
                    </c:pt>
                    <c:pt idx="299">
                      <c:v>32478</c:v>
                    </c:pt>
                    <c:pt idx="300">
                      <c:v>32509</c:v>
                    </c:pt>
                    <c:pt idx="301">
                      <c:v>32540</c:v>
                    </c:pt>
                    <c:pt idx="302">
                      <c:v>32568</c:v>
                    </c:pt>
                    <c:pt idx="303">
                      <c:v>32599</c:v>
                    </c:pt>
                    <c:pt idx="304">
                      <c:v>32629</c:v>
                    </c:pt>
                    <c:pt idx="305">
                      <c:v>32660</c:v>
                    </c:pt>
                    <c:pt idx="306">
                      <c:v>32690</c:v>
                    </c:pt>
                    <c:pt idx="307">
                      <c:v>32721</c:v>
                    </c:pt>
                    <c:pt idx="308">
                      <c:v>32752</c:v>
                    </c:pt>
                    <c:pt idx="309">
                      <c:v>32782</c:v>
                    </c:pt>
                    <c:pt idx="310">
                      <c:v>32813</c:v>
                    </c:pt>
                    <c:pt idx="311">
                      <c:v>32843</c:v>
                    </c:pt>
                    <c:pt idx="312">
                      <c:v>32874</c:v>
                    </c:pt>
                    <c:pt idx="313">
                      <c:v>32905</c:v>
                    </c:pt>
                    <c:pt idx="314">
                      <c:v>32933</c:v>
                    </c:pt>
                    <c:pt idx="315">
                      <c:v>32964</c:v>
                    </c:pt>
                    <c:pt idx="316">
                      <c:v>32994</c:v>
                    </c:pt>
                    <c:pt idx="317">
                      <c:v>33025</c:v>
                    </c:pt>
                    <c:pt idx="318">
                      <c:v>33055</c:v>
                    </c:pt>
                    <c:pt idx="319">
                      <c:v>33086</c:v>
                    </c:pt>
                    <c:pt idx="320">
                      <c:v>33117</c:v>
                    </c:pt>
                    <c:pt idx="321">
                      <c:v>33147</c:v>
                    </c:pt>
                    <c:pt idx="322">
                      <c:v>33178</c:v>
                    </c:pt>
                    <c:pt idx="323">
                      <c:v>33208</c:v>
                    </c:pt>
                    <c:pt idx="324">
                      <c:v>33239</c:v>
                    </c:pt>
                    <c:pt idx="325">
                      <c:v>33270</c:v>
                    </c:pt>
                    <c:pt idx="326">
                      <c:v>33298</c:v>
                    </c:pt>
                    <c:pt idx="327">
                      <c:v>33329</c:v>
                    </c:pt>
                    <c:pt idx="328">
                      <c:v>33359</c:v>
                    </c:pt>
                    <c:pt idx="329">
                      <c:v>33390</c:v>
                    </c:pt>
                    <c:pt idx="330">
                      <c:v>33420</c:v>
                    </c:pt>
                    <c:pt idx="331">
                      <c:v>33451</c:v>
                    </c:pt>
                    <c:pt idx="332">
                      <c:v>33482</c:v>
                    </c:pt>
                    <c:pt idx="333">
                      <c:v>33512</c:v>
                    </c:pt>
                    <c:pt idx="334">
                      <c:v>33543</c:v>
                    </c:pt>
                    <c:pt idx="335">
                      <c:v>33573</c:v>
                    </c:pt>
                    <c:pt idx="336">
                      <c:v>33604</c:v>
                    </c:pt>
                    <c:pt idx="337">
                      <c:v>33635</c:v>
                    </c:pt>
                    <c:pt idx="338">
                      <c:v>33664</c:v>
                    </c:pt>
                    <c:pt idx="339">
                      <c:v>33695</c:v>
                    </c:pt>
                    <c:pt idx="340">
                      <c:v>33725</c:v>
                    </c:pt>
                    <c:pt idx="341">
                      <c:v>33756</c:v>
                    </c:pt>
                    <c:pt idx="342">
                      <c:v>33786</c:v>
                    </c:pt>
                    <c:pt idx="343">
                      <c:v>33817</c:v>
                    </c:pt>
                    <c:pt idx="344">
                      <c:v>33848</c:v>
                    </c:pt>
                    <c:pt idx="345">
                      <c:v>33878</c:v>
                    </c:pt>
                    <c:pt idx="346">
                      <c:v>33909</c:v>
                    </c:pt>
                    <c:pt idx="347">
                      <c:v>33939</c:v>
                    </c:pt>
                    <c:pt idx="348">
                      <c:v>33970</c:v>
                    </c:pt>
                    <c:pt idx="349">
                      <c:v>34001</c:v>
                    </c:pt>
                    <c:pt idx="350">
                      <c:v>34029</c:v>
                    </c:pt>
                    <c:pt idx="351">
                      <c:v>34060</c:v>
                    </c:pt>
                    <c:pt idx="352">
                      <c:v>34090</c:v>
                    </c:pt>
                    <c:pt idx="353">
                      <c:v>34121</c:v>
                    </c:pt>
                    <c:pt idx="354">
                      <c:v>34151</c:v>
                    </c:pt>
                    <c:pt idx="355">
                      <c:v>34182</c:v>
                    </c:pt>
                    <c:pt idx="356">
                      <c:v>34213</c:v>
                    </c:pt>
                    <c:pt idx="357">
                      <c:v>34243</c:v>
                    </c:pt>
                    <c:pt idx="358">
                      <c:v>34274</c:v>
                    </c:pt>
                    <c:pt idx="359">
                      <c:v>34304</c:v>
                    </c:pt>
                    <c:pt idx="360">
                      <c:v>34335</c:v>
                    </c:pt>
                    <c:pt idx="361">
                      <c:v>34366</c:v>
                    </c:pt>
                    <c:pt idx="362">
                      <c:v>34394</c:v>
                    </c:pt>
                    <c:pt idx="363">
                      <c:v>34425</c:v>
                    </c:pt>
                    <c:pt idx="364">
                      <c:v>34455</c:v>
                    </c:pt>
                    <c:pt idx="365">
                      <c:v>34486</c:v>
                    </c:pt>
                    <c:pt idx="366">
                      <c:v>34516</c:v>
                    </c:pt>
                    <c:pt idx="367">
                      <c:v>34547</c:v>
                    </c:pt>
                    <c:pt idx="368">
                      <c:v>34578</c:v>
                    </c:pt>
                    <c:pt idx="369">
                      <c:v>34608</c:v>
                    </c:pt>
                    <c:pt idx="370">
                      <c:v>34639</c:v>
                    </c:pt>
                    <c:pt idx="371">
                      <c:v>34669</c:v>
                    </c:pt>
                    <c:pt idx="372">
                      <c:v>34700</c:v>
                    </c:pt>
                    <c:pt idx="373">
                      <c:v>34731</c:v>
                    </c:pt>
                    <c:pt idx="374">
                      <c:v>34759</c:v>
                    </c:pt>
                    <c:pt idx="375">
                      <c:v>34790</c:v>
                    </c:pt>
                    <c:pt idx="376">
                      <c:v>34820</c:v>
                    </c:pt>
                    <c:pt idx="377">
                      <c:v>34851</c:v>
                    </c:pt>
                    <c:pt idx="378">
                      <c:v>34881</c:v>
                    </c:pt>
                    <c:pt idx="379">
                      <c:v>34912</c:v>
                    </c:pt>
                    <c:pt idx="380">
                      <c:v>34943</c:v>
                    </c:pt>
                    <c:pt idx="381">
                      <c:v>34973</c:v>
                    </c:pt>
                    <c:pt idx="382">
                      <c:v>35004</c:v>
                    </c:pt>
                    <c:pt idx="383">
                      <c:v>35034</c:v>
                    </c:pt>
                    <c:pt idx="384">
                      <c:v>35065</c:v>
                    </c:pt>
                    <c:pt idx="385">
                      <c:v>35096</c:v>
                    </c:pt>
                    <c:pt idx="386">
                      <c:v>35125</c:v>
                    </c:pt>
                    <c:pt idx="387">
                      <c:v>35156</c:v>
                    </c:pt>
                    <c:pt idx="388">
                      <c:v>35186</c:v>
                    </c:pt>
                    <c:pt idx="389">
                      <c:v>35217</c:v>
                    </c:pt>
                    <c:pt idx="390">
                      <c:v>35247</c:v>
                    </c:pt>
                    <c:pt idx="391">
                      <c:v>35278</c:v>
                    </c:pt>
                    <c:pt idx="392">
                      <c:v>35309</c:v>
                    </c:pt>
                    <c:pt idx="393">
                      <c:v>35339</c:v>
                    </c:pt>
                    <c:pt idx="394">
                      <c:v>35370</c:v>
                    </c:pt>
                    <c:pt idx="395">
                      <c:v>35400</c:v>
                    </c:pt>
                    <c:pt idx="396">
                      <c:v>35431</c:v>
                    </c:pt>
                    <c:pt idx="397">
                      <c:v>35462</c:v>
                    </c:pt>
                    <c:pt idx="398">
                      <c:v>35490</c:v>
                    </c:pt>
                    <c:pt idx="399">
                      <c:v>35521</c:v>
                    </c:pt>
                    <c:pt idx="400">
                      <c:v>35551</c:v>
                    </c:pt>
                    <c:pt idx="401">
                      <c:v>35582</c:v>
                    </c:pt>
                    <c:pt idx="402">
                      <c:v>35612</c:v>
                    </c:pt>
                    <c:pt idx="403">
                      <c:v>35643</c:v>
                    </c:pt>
                    <c:pt idx="404">
                      <c:v>35674</c:v>
                    </c:pt>
                    <c:pt idx="405">
                      <c:v>35704</c:v>
                    </c:pt>
                    <c:pt idx="406">
                      <c:v>35735</c:v>
                    </c:pt>
                    <c:pt idx="407">
                      <c:v>35765</c:v>
                    </c:pt>
                    <c:pt idx="408">
                      <c:v>35796</c:v>
                    </c:pt>
                    <c:pt idx="409">
                      <c:v>35827</c:v>
                    </c:pt>
                    <c:pt idx="410">
                      <c:v>35855</c:v>
                    </c:pt>
                    <c:pt idx="411">
                      <c:v>35886</c:v>
                    </c:pt>
                    <c:pt idx="412">
                      <c:v>35916</c:v>
                    </c:pt>
                    <c:pt idx="413">
                      <c:v>35947</c:v>
                    </c:pt>
                    <c:pt idx="414">
                      <c:v>35977</c:v>
                    </c:pt>
                    <c:pt idx="415">
                      <c:v>36008</c:v>
                    </c:pt>
                    <c:pt idx="416">
                      <c:v>36039</c:v>
                    </c:pt>
                    <c:pt idx="417">
                      <c:v>36069</c:v>
                    </c:pt>
                    <c:pt idx="418">
                      <c:v>36100</c:v>
                    </c:pt>
                    <c:pt idx="419">
                      <c:v>36130</c:v>
                    </c:pt>
                    <c:pt idx="420">
                      <c:v>36161</c:v>
                    </c:pt>
                    <c:pt idx="421">
                      <c:v>36192</c:v>
                    </c:pt>
                    <c:pt idx="422">
                      <c:v>36220</c:v>
                    </c:pt>
                    <c:pt idx="423">
                      <c:v>36251</c:v>
                    </c:pt>
                    <c:pt idx="424">
                      <c:v>36281</c:v>
                    </c:pt>
                    <c:pt idx="425">
                      <c:v>36312</c:v>
                    </c:pt>
                    <c:pt idx="426">
                      <c:v>36342</c:v>
                    </c:pt>
                    <c:pt idx="427">
                      <c:v>36373</c:v>
                    </c:pt>
                    <c:pt idx="428">
                      <c:v>36404</c:v>
                    </c:pt>
                    <c:pt idx="429">
                      <c:v>36434</c:v>
                    </c:pt>
                    <c:pt idx="430">
                      <c:v>36465</c:v>
                    </c:pt>
                    <c:pt idx="431">
                      <c:v>36495</c:v>
                    </c:pt>
                    <c:pt idx="432">
                      <c:v>36526</c:v>
                    </c:pt>
                    <c:pt idx="433">
                      <c:v>36557</c:v>
                    </c:pt>
                    <c:pt idx="434">
                      <c:v>36586</c:v>
                    </c:pt>
                    <c:pt idx="435">
                      <c:v>36617</c:v>
                    </c:pt>
                    <c:pt idx="436">
                      <c:v>36647</c:v>
                    </c:pt>
                    <c:pt idx="437">
                      <c:v>36678</c:v>
                    </c:pt>
                    <c:pt idx="438">
                      <c:v>36708</c:v>
                    </c:pt>
                    <c:pt idx="439">
                      <c:v>36739</c:v>
                    </c:pt>
                    <c:pt idx="440">
                      <c:v>36770</c:v>
                    </c:pt>
                    <c:pt idx="441">
                      <c:v>36800</c:v>
                    </c:pt>
                    <c:pt idx="442">
                      <c:v>36831</c:v>
                    </c:pt>
                    <c:pt idx="443">
                      <c:v>36861</c:v>
                    </c:pt>
                    <c:pt idx="444">
                      <c:v>36892</c:v>
                    </c:pt>
                    <c:pt idx="445">
                      <c:v>36923</c:v>
                    </c:pt>
                    <c:pt idx="446">
                      <c:v>36951</c:v>
                    </c:pt>
                    <c:pt idx="447">
                      <c:v>36982</c:v>
                    </c:pt>
                    <c:pt idx="448">
                      <c:v>37012</c:v>
                    </c:pt>
                    <c:pt idx="449">
                      <c:v>37043</c:v>
                    </c:pt>
                    <c:pt idx="450">
                      <c:v>37073</c:v>
                    </c:pt>
                    <c:pt idx="451">
                      <c:v>37104</c:v>
                    </c:pt>
                    <c:pt idx="452">
                      <c:v>37135</c:v>
                    </c:pt>
                    <c:pt idx="453">
                      <c:v>37165</c:v>
                    </c:pt>
                    <c:pt idx="454">
                      <c:v>37196</c:v>
                    </c:pt>
                    <c:pt idx="455">
                      <c:v>37226</c:v>
                    </c:pt>
                    <c:pt idx="456">
                      <c:v>37257</c:v>
                    </c:pt>
                    <c:pt idx="457">
                      <c:v>37288</c:v>
                    </c:pt>
                    <c:pt idx="458">
                      <c:v>37316</c:v>
                    </c:pt>
                    <c:pt idx="459">
                      <c:v>37347</c:v>
                    </c:pt>
                    <c:pt idx="460">
                      <c:v>37377</c:v>
                    </c:pt>
                    <c:pt idx="461">
                      <c:v>37408</c:v>
                    </c:pt>
                    <c:pt idx="462">
                      <c:v>37438</c:v>
                    </c:pt>
                    <c:pt idx="463">
                      <c:v>37469</c:v>
                    </c:pt>
                    <c:pt idx="464">
                      <c:v>37500</c:v>
                    </c:pt>
                    <c:pt idx="465">
                      <c:v>37530</c:v>
                    </c:pt>
                    <c:pt idx="466">
                      <c:v>37561</c:v>
                    </c:pt>
                    <c:pt idx="467">
                      <c:v>37591</c:v>
                    </c:pt>
                    <c:pt idx="468">
                      <c:v>37622</c:v>
                    </c:pt>
                    <c:pt idx="469">
                      <c:v>37653</c:v>
                    </c:pt>
                    <c:pt idx="470">
                      <c:v>37681</c:v>
                    </c:pt>
                    <c:pt idx="471">
                      <c:v>37712</c:v>
                    </c:pt>
                    <c:pt idx="472">
                      <c:v>37742</c:v>
                    </c:pt>
                    <c:pt idx="473">
                      <c:v>37773</c:v>
                    </c:pt>
                    <c:pt idx="474">
                      <c:v>37803</c:v>
                    </c:pt>
                    <c:pt idx="475">
                      <c:v>37834</c:v>
                    </c:pt>
                    <c:pt idx="476">
                      <c:v>37865</c:v>
                    </c:pt>
                    <c:pt idx="477">
                      <c:v>37895</c:v>
                    </c:pt>
                    <c:pt idx="478">
                      <c:v>37926</c:v>
                    </c:pt>
                    <c:pt idx="479">
                      <c:v>37956</c:v>
                    </c:pt>
                    <c:pt idx="480">
                      <c:v>37987</c:v>
                    </c:pt>
                    <c:pt idx="481">
                      <c:v>38018</c:v>
                    </c:pt>
                    <c:pt idx="482">
                      <c:v>38047</c:v>
                    </c:pt>
                    <c:pt idx="483">
                      <c:v>38078</c:v>
                    </c:pt>
                    <c:pt idx="484">
                      <c:v>38108</c:v>
                    </c:pt>
                    <c:pt idx="485">
                      <c:v>38139</c:v>
                    </c:pt>
                    <c:pt idx="486">
                      <c:v>38169</c:v>
                    </c:pt>
                    <c:pt idx="487">
                      <c:v>38200</c:v>
                    </c:pt>
                    <c:pt idx="488">
                      <c:v>38231</c:v>
                    </c:pt>
                    <c:pt idx="489">
                      <c:v>38261</c:v>
                    </c:pt>
                    <c:pt idx="490">
                      <c:v>38292</c:v>
                    </c:pt>
                    <c:pt idx="491">
                      <c:v>38322</c:v>
                    </c:pt>
                    <c:pt idx="492">
                      <c:v>38353</c:v>
                    </c:pt>
                    <c:pt idx="493">
                      <c:v>38384</c:v>
                    </c:pt>
                    <c:pt idx="494">
                      <c:v>38412</c:v>
                    </c:pt>
                    <c:pt idx="495">
                      <c:v>38443</c:v>
                    </c:pt>
                    <c:pt idx="496">
                      <c:v>38473</c:v>
                    </c:pt>
                    <c:pt idx="497">
                      <c:v>38504</c:v>
                    </c:pt>
                    <c:pt idx="498">
                      <c:v>38534</c:v>
                    </c:pt>
                    <c:pt idx="499">
                      <c:v>38565</c:v>
                    </c:pt>
                    <c:pt idx="500">
                      <c:v>38596</c:v>
                    </c:pt>
                    <c:pt idx="501">
                      <c:v>38626</c:v>
                    </c:pt>
                    <c:pt idx="502">
                      <c:v>38657</c:v>
                    </c:pt>
                    <c:pt idx="503">
                      <c:v>38687</c:v>
                    </c:pt>
                    <c:pt idx="504">
                      <c:v>38718</c:v>
                    </c:pt>
                    <c:pt idx="505">
                      <c:v>38749</c:v>
                    </c:pt>
                    <c:pt idx="506">
                      <c:v>38777</c:v>
                    </c:pt>
                    <c:pt idx="507">
                      <c:v>38808</c:v>
                    </c:pt>
                    <c:pt idx="508">
                      <c:v>38838</c:v>
                    </c:pt>
                    <c:pt idx="509">
                      <c:v>38869</c:v>
                    </c:pt>
                    <c:pt idx="510">
                      <c:v>38899</c:v>
                    </c:pt>
                    <c:pt idx="511">
                      <c:v>38930</c:v>
                    </c:pt>
                    <c:pt idx="512">
                      <c:v>38961</c:v>
                    </c:pt>
                    <c:pt idx="513">
                      <c:v>38991</c:v>
                    </c:pt>
                    <c:pt idx="514">
                      <c:v>39022</c:v>
                    </c:pt>
                    <c:pt idx="515">
                      <c:v>39052</c:v>
                    </c:pt>
                    <c:pt idx="516">
                      <c:v>39083</c:v>
                    </c:pt>
                    <c:pt idx="517">
                      <c:v>39114</c:v>
                    </c:pt>
                    <c:pt idx="518">
                      <c:v>39142</c:v>
                    </c:pt>
                    <c:pt idx="519">
                      <c:v>39173</c:v>
                    </c:pt>
                    <c:pt idx="520">
                      <c:v>39203</c:v>
                    </c:pt>
                    <c:pt idx="521">
                      <c:v>39234</c:v>
                    </c:pt>
                    <c:pt idx="522">
                      <c:v>39264</c:v>
                    </c:pt>
                    <c:pt idx="523">
                      <c:v>39295</c:v>
                    </c:pt>
                    <c:pt idx="524">
                      <c:v>39326</c:v>
                    </c:pt>
                    <c:pt idx="525">
                      <c:v>39356</c:v>
                    </c:pt>
                    <c:pt idx="526">
                      <c:v>39387</c:v>
                    </c:pt>
                    <c:pt idx="527">
                      <c:v>39417</c:v>
                    </c:pt>
                    <c:pt idx="528">
                      <c:v>39448</c:v>
                    </c:pt>
                    <c:pt idx="529">
                      <c:v>39479</c:v>
                    </c:pt>
                    <c:pt idx="530">
                      <c:v>39508</c:v>
                    </c:pt>
                    <c:pt idx="531">
                      <c:v>39539</c:v>
                    </c:pt>
                    <c:pt idx="532">
                      <c:v>39569</c:v>
                    </c:pt>
                    <c:pt idx="533">
                      <c:v>39600</c:v>
                    </c:pt>
                    <c:pt idx="534">
                      <c:v>39630</c:v>
                    </c:pt>
                    <c:pt idx="535">
                      <c:v>39661</c:v>
                    </c:pt>
                    <c:pt idx="536">
                      <c:v>39692</c:v>
                    </c:pt>
                    <c:pt idx="537">
                      <c:v>39722</c:v>
                    </c:pt>
                    <c:pt idx="538">
                      <c:v>39753</c:v>
                    </c:pt>
                    <c:pt idx="539">
                      <c:v>39783</c:v>
                    </c:pt>
                    <c:pt idx="540">
                      <c:v>39814</c:v>
                    </c:pt>
                    <c:pt idx="541">
                      <c:v>39845</c:v>
                    </c:pt>
                    <c:pt idx="542">
                      <c:v>39873</c:v>
                    </c:pt>
                    <c:pt idx="543">
                      <c:v>39904</c:v>
                    </c:pt>
                    <c:pt idx="544">
                      <c:v>39934</c:v>
                    </c:pt>
                    <c:pt idx="545">
                      <c:v>39965</c:v>
                    </c:pt>
                    <c:pt idx="546">
                      <c:v>39995</c:v>
                    </c:pt>
                    <c:pt idx="547">
                      <c:v>40026</c:v>
                    </c:pt>
                    <c:pt idx="548">
                      <c:v>40057</c:v>
                    </c:pt>
                    <c:pt idx="549">
                      <c:v>40087</c:v>
                    </c:pt>
                    <c:pt idx="550">
                      <c:v>40118</c:v>
                    </c:pt>
                    <c:pt idx="551">
                      <c:v>40148</c:v>
                    </c:pt>
                    <c:pt idx="552">
                      <c:v>40179</c:v>
                    </c:pt>
                    <c:pt idx="553">
                      <c:v>40210</c:v>
                    </c:pt>
                    <c:pt idx="554">
                      <c:v>40238</c:v>
                    </c:pt>
                    <c:pt idx="555">
                      <c:v>40269</c:v>
                    </c:pt>
                    <c:pt idx="556">
                      <c:v>40299</c:v>
                    </c:pt>
                    <c:pt idx="557">
                      <c:v>40330</c:v>
                    </c:pt>
                    <c:pt idx="558">
                      <c:v>40360</c:v>
                    </c:pt>
                    <c:pt idx="559">
                      <c:v>40391</c:v>
                    </c:pt>
                    <c:pt idx="560">
                      <c:v>40422</c:v>
                    </c:pt>
                    <c:pt idx="561">
                      <c:v>40452</c:v>
                    </c:pt>
                    <c:pt idx="562">
                      <c:v>40483</c:v>
                    </c:pt>
                    <c:pt idx="563">
                      <c:v>40513</c:v>
                    </c:pt>
                    <c:pt idx="564">
                      <c:v>40544</c:v>
                    </c:pt>
                    <c:pt idx="565">
                      <c:v>40575</c:v>
                    </c:pt>
                    <c:pt idx="566">
                      <c:v>40603</c:v>
                    </c:pt>
                    <c:pt idx="567">
                      <c:v>40634</c:v>
                    </c:pt>
                    <c:pt idx="568">
                      <c:v>40664</c:v>
                    </c:pt>
                    <c:pt idx="569">
                      <c:v>40695</c:v>
                    </c:pt>
                    <c:pt idx="570">
                      <c:v>40725</c:v>
                    </c:pt>
                    <c:pt idx="571">
                      <c:v>40756</c:v>
                    </c:pt>
                    <c:pt idx="572">
                      <c:v>40787</c:v>
                    </c:pt>
                    <c:pt idx="573">
                      <c:v>40817</c:v>
                    </c:pt>
                    <c:pt idx="574">
                      <c:v>40848</c:v>
                    </c:pt>
                    <c:pt idx="575">
                      <c:v>40878</c:v>
                    </c:pt>
                    <c:pt idx="576">
                      <c:v>40909</c:v>
                    </c:pt>
                    <c:pt idx="577">
                      <c:v>40940</c:v>
                    </c:pt>
                    <c:pt idx="578">
                      <c:v>40969</c:v>
                    </c:pt>
                    <c:pt idx="579">
                      <c:v>41000</c:v>
                    </c:pt>
                    <c:pt idx="580">
                      <c:v>41030</c:v>
                    </c:pt>
                    <c:pt idx="581">
                      <c:v>41061</c:v>
                    </c:pt>
                    <c:pt idx="582">
                      <c:v>41091</c:v>
                    </c:pt>
                    <c:pt idx="583">
                      <c:v>41122</c:v>
                    </c:pt>
                    <c:pt idx="584">
                      <c:v>41153</c:v>
                    </c:pt>
                    <c:pt idx="585">
                      <c:v>41183</c:v>
                    </c:pt>
                    <c:pt idx="586">
                      <c:v>41214</c:v>
                    </c:pt>
                    <c:pt idx="587">
                      <c:v>41244</c:v>
                    </c:pt>
                    <c:pt idx="588">
                      <c:v>41275</c:v>
                    </c:pt>
                    <c:pt idx="589">
                      <c:v>41306</c:v>
                    </c:pt>
                    <c:pt idx="590">
                      <c:v>41334</c:v>
                    </c:pt>
                    <c:pt idx="591">
                      <c:v>41365</c:v>
                    </c:pt>
                    <c:pt idx="592">
                      <c:v>41395</c:v>
                    </c:pt>
                    <c:pt idx="593">
                      <c:v>41426</c:v>
                    </c:pt>
                    <c:pt idx="594">
                      <c:v>41456</c:v>
                    </c:pt>
                    <c:pt idx="595">
                      <c:v>41487</c:v>
                    </c:pt>
                    <c:pt idx="596">
                      <c:v>41518</c:v>
                    </c:pt>
                    <c:pt idx="597">
                      <c:v>41548</c:v>
                    </c:pt>
                    <c:pt idx="598">
                      <c:v>41579</c:v>
                    </c:pt>
                    <c:pt idx="599">
                      <c:v>41609</c:v>
                    </c:pt>
                    <c:pt idx="600">
                      <c:v>41640</c:v>
                    </c:pt>
                    <c:pt idx="601">
                      <c:v>41671</c:v>
                    </c:pt>
                    <c:pt idx="602">
                      <c:v>41699</c:v>
                    </c:pt>
                    <c:pt idx="603">
                      <c:v>41730</c:v>
                    </c:pt>
                    <c:pt idx="604">
                      <c:v>41760</c:v>
                    </c:pt>
                    <c:pt idx="605">
                      <c:v>41791</c:v>
                    </c:pt>
                    <c:pt idx="606">
                      <c:v>41821</c:v>
                    </c:pt>
                    <c:pt idx="607">
                      <c:v>41852</c:v>
                    </c:pt>
                    <c:pt idx="608">
                      <c:v>41883</c:v>
                    </c:pt>
                    <c:pt idx="609">
                      <c:v>41913</c:v>
                    </c:pt>
                    <c:pt idx="610">
                      <c:v>41944</c:v>
                    </c:pt>
                    <c:pt idx="611">
                      <c:v>41974</c:v>
                    </c:pt>
                    <c:pt idx="612">
                      <c:v>42005</c:v>
                    </c:pt>
                    <c:pt idx="613">
                      <c:v>42036</c:v>
                    </c:pt>
                    <c:pt idx="614">
                      <c:v>42064</c:v>
                    </c:pt>
                    <c:pt idx="615">
                      <c:v>42095</c:v>
                    </c:pt>
                    <c:pt idx="616">
                      <c:v>42125</c:v>
                    </c:pt>
                    <c:pt idx="617">
                      <c:v>42156</c:v>
                    </c:pt>
                    <c:pt idx="618">
                      <c:v>42186</c:v>
                    </c:pt>
                    <c:pt idx="619">
                      <c:v>42217</c:v>
                    </c:pt>
                    <c:pt idx="620">
                      <c:v>42248</c:v>
                    </c:pt>
                    <c:pt idx="621">
                      <c:v>42278</c:v>
                    </c:pt>
                    <c:pt idx="622">
                      <c:v>42309</c:v>
                    </c:pt>
                    <c:pt idx="623">
                      <c:v>42339</c:v>
                    </c:pt>
                    <c:pt idx="624">
                      <c:v>42370</c:v>
                    </c:pt>
                    <c:pt idx="625">
                      <c:v>42401</c:v>
                    </c:pt>
                    <c:pt idx="626">
                      <c:v>42430</c:v>
                    </c:pt>
                    <c:pt idx="627">
                      <c:v>42461</c:v>
                    </c:pt>
                    <c:pt idx="628">
                      <c:v>42491</c:v>
                    </c:pt>
                    <c:pt idx="629">
                      <c:v>42522</c:v>
                    </c:pt>
                    <c:pt idx="630">
                      <c:v>42552</c:v>
                    </c:pt>
                    <c:pt idx="631">
                      <c:v>42583</c:v>
                    </c:pt>
                    <c:pt idx="632">
                      <c:v>42614</c:v>
                    </c:pt>
                    <c:pt idx="633">
                      <c:v>42644</c:v>
                    </c:pt>
                    <c:pt idx="634">
                      <c:v>42675</c:v>
                    </c:pt>
                    <c:pt idx="635">
                      <c:v>42705</c:v>
                    </c:pt>
                    <c:pt idx="636">
                      <c:v>42736</c:v>
                    </c:pt>
                    <c:pt idx="637">
                      <c:v>42767</c:v>
                    </c:pt>
                    <c:pt idx="638">
                      <c:v>42795</c:v>
                    </c:pt>
                    <c:pt idx="639">
                      <c:v>42826</c:v>
                    </c:pt>
                    <c:pt idx="640">
                      <c:v>42856</c:v>
                    </c:pt>
                    <c:pt idx="641">
                      <c:v>42887</c:v>
                    </c:pt>
                    <c:pt idx="642">
                      <c:v>42917</c:v>
                    </c:pt>
                    <c:pt idx="643">
                      <c:v>42948</c:v>
                    </c:pt>
                    <c:pt idx="644">
                      <c:v>42979</c:v>
                    </c:pt>
                    <c:pt idx="645">
                      <c:v>43009</c:v>
                    </c:pt>
                    <c:pt idx="646">
                      <c:v>43040</c:v>
                    </c:pt>
                    <c:pt idx="647">
                      <c:v>43070</c:v>
                    </c:pt>
                    <c:pt idx="648">
                      <c:v>43101</c:v>
                    </c:pt>
                    <c:pt idx="649">
                      <c:v>43132</c:v>
                    </c:pt>
                    <c:pt idx="650">
                      <c:v>43160</c:v>
                    </c:pt>
                    <c:pt idx="651">
                      <c:v>43191</c:v>
                    </c:pt>
                    <c:pt idx="652">
                      <c:v>43221</c:v>
                    </c:pt>
                    <c:pt idx="653">
                      <c:v>43252</c:v>
                    </c:pt>
                    <c:pt idx="654">
                      <c:v>43282</c:v>
                    </c:pt>
                    <c:pt idx="655">
                      <c:v>43313</c:v>
                    </c:pt>
                    <c:pt idx="656">
                      <c:v>43344</c:v>
                    </c:pt>
                    <c:pt idx="657">
                      <c:v>43374</c:v>
                    </c:pt>
                    <c:pt idx="658">
                      <c:v>43405</c:v>
                    </c:pt>
                    <c:pt idx="659">
                      <c:v>43435</c:v>
                    </c:pt>
                    <c:pt idx="660">
                      <c:v>43466</c:v>
                    </c:pt>
                    <c:pt idx="661">
                      <c:v>43497</c:v>
                    </c:pt>
                    <c:pt idx="662">
                      <c:v>43525</c:v>
                    </c:pt>
                    <c:pt idx="663">
                      <c:v>43556</c:v>
                    </c:pt>
                    <c:pt idx="664">
                      <c:v>43586</c:v>
                    </c:pt>
                    <c:pt idx="665">
                      <c:v>43617</c:v>
                    </c:pt>
                    <c:pt idx="666">
                      <c:v>43647</c:v>
                    </c:pt>
                    <c:pt idx="667">
                      <c:v>43678</c:v>
                    </c:pt>
                    <c:pt idx="668">
                      <c:v>43709</c:v>
                    </c:pt>
                    <c:pt idx="669">
                      <c:v>43739</c:v>
                    </c:pt>
                    <c:pt idx="670">
                      <c:v>43770</c:v>
                    </c:pt>
                    <c:pt idx="671">
                      <c:v>43800</c:v>
                    </c:pt>
                  </c:numLit>
                </c:cat>
                <c:val>
                  <c:numLit>
                    <c:formatCode>General</c:formatCode>
                    <c:ptCount val="672"/>
                    <c:pt idx="0">
                      <c:v>0</c:v>
                    </c:pt>
                    <c:pt idx="1">
                      <c:v>0</c:v>
                    </c:pt>
                    <c:pt idx="2">
                      <c:v>0</c:v>
                    </c:pt>
                    <c:pt idx="3">
                      <c:v>0</c:v>
                    </c:pt>
                    <c:pt idx="4">
                      <c:v>0</c:v>
                    </c:pt>
                    <c:pt idx="5">
                      <c:v>0</c:v>
                    </c:pt>
                    <c:pt idx="6">
                      <c:v>0</c:v>
                    </c:pt>
                    <c:pt idx="7">
                      <c:v>0</c:v>
                    </c:pt>
                    <c:pt idx="8">
                      <c:v>0</c:v>
                    </c:pt>
                    <c:pt idx="9">
                      <c:v>0</c:v>
                    </c:pt>
                    <c:pt idx="10">
                      <c:v>0</c:v>
                    </c:pt>
                    <c:pt idx="11">
                      <c:v>0</c:v>
                    </c:pt>
                    <c:pt idx="12">
                      <c:v>0</c:v>
                    </c:pt>
                    <c:pt idx="13">
                      <c:v>0</c:v>
                    </c:pt>
                    <c:pt idx="14">
                      <c:v>0</c:v>
                    </c:pt>
                    <c:pt idx="15">
                      <c:v>0</c:v>
                    </c:pt>
                    <c:pt idx="16">
                      <c:v>0</c:v>
                    </c:pt>
                    <c:pt idx="17">
                      <c:v>0</c:v>
                    </c:pt>
                    <c:pt idx="18">
                      <c:v>0</c:v>
                    </c:pt>
                    <c:pt idx="19">
                      <c:v>0</c:v>
                    </c:pt>
                    <c:pt idx="20">
                      <c:v>0</c:v>
                    </c:pt>
                    <c:pt idx="21">
                      <c:v>0</c:v>
                    </c:pt>
                    <c:pt idx="22">
                      <c:v>0</c:v>
                    </c:pt>
                    <c:pt idx="23">
                      <c:v>0</c:v>
                    </c:pt>
                    <c:pt idx="24">
                      <c:v>0</c:v>
                    </c:pt>
                    <c:pt idx="25">
                      <c:v>0</c:v>
                    </c:pt>
                    <c:pt idx="26">
                      <c:v>0</c:v>
                    </c:pt>
                    <c:pt idx="27">
                      <c:v>0</c:v>
                    </c:pt>
                    <c:pt idx="28">
                      <c:v>0</c:v>
                    </c:pt>
                    <c:pt idx="29">
                      <c:v>0</c:v>
                    </c:pt>
                    <c:pt idx="30">
                      <c:v>0</c:v>
                    </c:pt>
                    <c:pt idx="31">
                      <c:v>0</c:v>
                    </c:pt>
                    <c:pt idx="32">
                      <c:v>0</c:v>
                    </c:pt>
                    <c:pt idx="33">
                      <c:v>0</c:v>
                    </c:pt>
                    <c:pt idx="34">
                      <c:v>0</c:v>
                    </c:pt>
                    <c:pt idx="35">
                      <c:v>0</c:v>
                    </c:pt>
                    <c:pt idx="36">
                      <c:v>0</c:v>
                    </c:pt>
                    <c:pt idx="37">
                      <c:v>0</c:v>
                    </c:pt>
                    <c:pt idx="38">
                      <c:v>0</c:v>
                    </c:pt>
                    <c:pt idx="39">
                      <c:v>0</c:v>
                    </c:pt>
                    <c:pt idx="40">
                      <c:v>0</c:v>
                    </c:pt>
                    <c:pt idx="41">
                      <c:v>0</c:v>
                    </c:pt>
                    <c:pt idx="42">
                      <c:v>0</c:v>
                    </c:pt>
                    <c:pt idx="43">
                      <c:v>0</c:v>
                    </c:pt>
                    <c:pt idx="44">
                      <c:v>0</c:v>
                    </c:pt>
                    <c:pt idx="45">
                      <c:v>0</c:v>
                    </c:pt>
                    <c:pt idx="46">
                      <c:v>0</c:v>
                    </c:pt>
                    <c:pt idx="47">
                      <c:v>0</c:v>
                    </c:pt>
                    <c:pt idx="48">
                      <c:v>0</c:v>
                    </c:pt>
                    <c:pt idx="49">
                      <c:v>0</c:v>
                    </c:pt>
                    <c:pt idx="50">
                      <c:v>0</c:v>
                    </c:pt>
                    <c:pt idx="51">
                      <c:v>0</c:v>
                    </c:pt>
                    <c:pt idx="52">
                      <c:v>0</c:v>
                    </c:pt>
                    <c:pt idx="53">
                      <c:v>0</c:v>
                    </c:pt>
                    <c:pt idx="54">
                      <c:v>0</c:v>
                    </c:pt>
                    <c:pt idx="55">
                      <c:v>0</c:v>
                    </c:pt>
                    <c:pt idx="56">
                      <c:v>0</c:v>
                    </c:pt>
                    <c:pt idx="57">
                      <c:v>0</c:v>
                    </c:pt>
                    <c:pt idx="58">
                      <c:v>0</c:v>
                    </c:pt>
                    <c:pt idx="59">
                      <c:v>0</c:v>
                    </c:pt>
                    <c:pt idx="60">
                      <c:v>0</c:v>
                    </c:pt>
                    <c:pt idx="61">
                      <c:v>0</c:v>
                    </c:pt>
                    <c:pt idx="62">
                      <c:v>0</c:v>
                    </c:pt>
                    <c:pt idx="63">
                      <c:v>0</c:v>
                    </c:pt>
                    <c:pt idx="64">
                      <c:v>0</c:v>
                    </c:pt>
                    <c:pt idx="65">
                      <c:v>0</c:v>
                    </c:pt>
                    <c:pt idx="66">
                      <c:v>0</c:v>
                    </c:pt>
                    <c:pt idx="67">
                      <c:v>0</c:v>
                    </c:pt>
                    <c:pt idx="68">
                      <c:v>0</c:v>
                    </c:pt>
                    <c:pt idx="69">
                      <c:v>0</c:v>
                    </c:pt>
                    <c:pt idx="70">
                      <c:v>0</c:v>
                    </c:pt>
                    <c:pt idx="71">
                      <c:v>1</c:v>
                    </c:pt>
                    <c:pt idx="72">
                      <c:v>1</c:v>
                    </c:pt>
                    <c:pt idx="73">
                      <c:v>1</c:v>
                    </c:pt>
                    <c:pt idx="74">
                      <c:v>1</c:v>
                    </c:pt>
                    <c:pt idx="75">
                      <c:v>1</c:v>
                    </c:pt>
                    <c:pt idx="76">
                      <c:v>1</c:v>
                    </c:pt>
                    <c:pt idx="77">
                      <c:v>1</c:v>
                    </c:pt>
                    <c:pt idx="78">
                      <c:v>1</c:v>
                    </c:pt>
                    <c:pt idx="79">
                      <c:v>1</c:v>
                    </c:pt>
                    <c:pt idx="80">
                      <c:v>1</c:v>
                    </c:pt>
                    <c:pt idx="81">
                      <c:v>1</c:v>
                    </c:pt>
                    <c:pt idx="82">
                      <c:v>1</c:v>
                    </c:pt>
                    <c:pt idx="83">
                      <c:v>0</c:v>
                    </c:pt>
                    <c:pt idx="84">
                      <c:v>0</c:v>
                    </c:pt>
                    <c:pt idx="85">
                      <c:v>0</c:v>
                    </c:pt>
                    <c:pt idx="86">
                      <c:v>0</c:v>
                    </c:pt>
                    <c:pt idx="87">
                      <c:v>0</c:v>
                    </c:pt>
                    <c:pt idx="88">
                      <c:v>0</c:v>
                    </c:pt>
                    <c:pt idx="89">
                      <c:v>0</c:v>
                    </c:pt>
                    <c:pt idx="90">
                      <c:v>0</c:v>
                    </c:pt>
                    <c:pt idx="91">
                      <c:v>0</c:v>
                    </c:pt>
                    <c:pt idx="92">
                      <c:v>0</c:v>
                    </c:pt>
                    <c:pt idx="93">
                      <c:v>0</c:v>
                    </c:pt>
                    <c:pt idx="94">
                      <c:v>0</c:v>
                    </c:pt>
                    <c:pt idx="95">
                      <c:v>0</c:v>
                    </c:pt>
                    <c:pt idx="96">
                      <c:v>0</c:v>
                    </c:pt>
                    <c:pt idx="97">
                      <c:v>0</c:v>
                    </c:pt>
                    <c:pt idx="98">
                      <c:v>0</c:v>
                    </c:pt>
                    <c:pt idx="99">
                      <c:v>0</c:v>
                    </c:pt>
                    <c:pt idx="100">
                      <c:v>0</c:v>
                    </c:pt>
                    <c:pt idx="101">
                      <c:v>0</c:v>
                    </c:pt>
                    <c:pt idx="102">
                      <c:v>0</c:v>
                    </c:pt>
                    <c:pt idx="103">
                      <c:v>0</c:v>
                    </c:pt>
                    <c:pt idx="104">
                      <c:v>0</c:v>
                    </c:pt>
                    <c:pt idx="105">
                      <c:v>0</c:v>
                    </c:pt>
                    <c:pt idx="106">
                      <c:v>0</c:v>
                    </c:pt>
                    <c:pt idx="107">
                      <c:v>0</c:v>
                    </c:pt>
                    <c:pt idx="108">
                      <c:v>0</c:v>
                    </c:pt>
                    <c:pt idx="109">
                      <c:v>0</c:v>
                    </c:pt>
                    <c:pt idx="110">
                      <c:v>0</c:v>
                    </c:pt>
                    <c:pt idx="111">
                      <c:v>0</c:v>
                    </c:pt>
                    <c:pt idx="112">
                      <c:v>0</c:v>
                    </c:pt>
                    <c:pt idx="113">
                      <c:v>0</c:v>
                    </c:pt>
                    <c:pt idx="114">
                      <c:v>0</c:v>
                    </c:pt>
                    <c:pt idx="115">
                      <c:v>0</c:v>
                    </c:pt>
                    <c:pt idx="116">
                      <c:v>0</c:v>
                    </c:pt>
                    <c:pt idx="117">
                      <c:v>0</c:v>
                    </c:pt>
                    <c:pt idx="118">
                      <c:v>1</c:v>
                    </c:pt>
                    <c:pt idx="119">
                      <c:v>1</c:v>
                    </c:pt>
                    <c:pt idx="120">
                      <c:v>1</c:v>
                    </c:pt>
                    <c:pt idx="121">
                      <c:v>1</c:v>
                    </c:pt>
                    <c:pt idx="122">
                      <c:v>1</c:v>
                    </c:pt>
                    <c:pt idx="123">
                      <c:v>1</c:v>
                    </c:pt>
                    <c:pt idx="124">
                      <c:v>1</c:v>
                    </c:pt>
                    <c:pt idx="125">
                      <c:v>1</c:v>
                    </c:pt>
                    <c:pt idx="126">
                      <c:v>1</c:v>
                    </c:pt>
                    <c:pt idx="127">
                      <c:v>1</c:v>
                    </c:pt>
                    <c:pt idx="128">
                      <c:v>1</c:v>
                    </c:pt>
                    <c:pt idx="129">
                      <c:v>1</c:v>
                    </c:pt>
                    <c:pt idx="130">
                      <c:v>1</c:v>
                    </c:pt>
                    <c:pt idx="131">
                      <c:v>1</c:v>
                    </c:pt>
                    <c:pt idx="132">
                      <c:v>1</c:v>
                    </c:pt>
                    <c:pt idx="133">
                      <c:v>1</c:v>
                    </c:pt>
                    <c:pt idx="134">
                      <c:v>1</c:v>
                    </c:pt>
                    <c:pt idx="135">
                      <c:v>0</c:v>
                    </c:pt>
                    <c:pt idx="136">
                      <c:v>0</c:v>
                    </c:pt>
                    <c:pt idx="137">
                      <c:v>0</c:v>
                    </c:pt>
                    <c:pt idx="138">
                      <c:v>0</c:v>
                    </c:pt>
                    <c:pt idx="139">
                      <c:v>0</c:v>
                    </c:pt>
                    <c:pt idx="140">
                      <c:v>0</c:v>
                    </c:pt>
                    <c:pt idx="141">
                      <c:v>0</c:v>
                    </c:pt>
                    <c:pt idx="142">
                      <c:v>0</c:v>
                    </c:pt>
                    <c:pt idx="143">
                      <c:v>0</c:v>
                    </c:pt>
                    <c:pt idx="144">
                      <c:v>0</c:v>
                    </c:pt>
                    <c:pt idx="145">
                      <c:v>0</c:v>
                    </c:pt>
                    <c:pt idx="146">
                      <c:v>0</c:v>
                    </c:pt>
                    <c:pt idx="147">
                      <c:v>0</c:v>
                    </c:pt>
                    <c:pt idx="148">
                      <c:v>0</c:v>
                    </c:pt>
                    <c:pt idx="149">
                      <c:v>0</c:v>
                    </c:pt>
                    <c:pt idx="150">
                      <c:v>0</c:v>
                    </c:pt>
                    <c:pt idx="151">
                      <c:v>0</c:v>
                    </c:pt>
                    <c:pt idx="152">
                      <c:v>0</c:v>
                    </c:pt>
                    <c:pt idx="153">
                      <c:v>0</c:v>
                    </c:pt>
                    <c:pt idx="154">
                      <c:v>0</c:v>
                    </c:pt>
                    <c:pt idx="155">
                      <c:v>0</c:v>
                    </c:pt>
                    <c:pt idx="156">
                      <c:v>0</c:v>
                    </c:pt>
                    <c:pt idx="157">
                      <c:v>0</c:v>
                    </c:pt>
                    <c:pt idx="158">
                      <c:v>0</c:v>
                    </c:pt>
                    <c:pt idx="159">
                      <c:v>0</c:v>
                    </c:pt>
                    <c:pt idx="160">
                      <c:v>0</c:v>
                    </c:pt>
                    <c:pt idx="161">
                      <c:v>0</c:v>
                    </c:pt>
                    <c:pt idx="162">
                      <c:v>0</c:v>
                    </c:pt>
                    <c:pt idx="163">
                      <c:v>0</c:v>
                    </c:pt>
                    <c:pt idx="164">
                      <c:v>0</c:v>
                    </c:pt>
                    <c:pt idx="165">
                      <c:v>0</c:v>
                    </c:pt>
                    <c:pt idx="166">
                      <c:v>0</c:v>
                    </c:pt>
                    <c:pt idx="167">
                      <c:v>0</c:v>
                    </c:pt>
                    <c:pt idx="168">
                      <c:v>0</c:v>
                    </c:pt>
                    <c:pt idx="169">
                      <c:v>0</c:v>
                    </c:pt>
                    <c:pt idx="170">
                      <c:v>0</c:v>
                    </c:pt>
                    <c:pt idx="171">
                      <c:v>0</c:v>
                    </c:pt>
                    <c:pt idx="172">
                      <c:v>0</c:v>
                    </c:pt>
                    <c:pt idx="173">
                      <c:v>0</c:v>
                    </c:pt>
                    <c:pt idx="174">
                      <c:v>0</c:v>
                    </c:pt>
                    <c:pt idx="175">
                      <c:v>0</c:v>
                    </c:pt>
                    <c:pt idx="176">
                      <c:v>0</c:v>
                    </c:pt>
                    <c:pt idx="177">
                      <c:v>0</c:v>
                    </c:pt>
                    <c:pt idx="178">
                      <c:v>0</c:v>
                    </c:pt>
                    <c:pt idx="179">
                      <c:v>0</c:v>
                    </c:pt>
                    <c:pt idx="180">
                      <c:v>0</c:v>
                    </c:pt>
                    <c:pt idx="181">
                      <c:v>0</c:v>
                    </c:pt>
                    <c:pt idx="182">
                      <c:v>0</c:v>
                    </c:pt>
                    <c:pt idx="183">
                      <c:v>0</c:v>
                    </c:pt>
                    <c:pt idx="184">
                      <c:v>0</c:v>
                    </c:pt>
                    <c:pt idx="185">
                      <c:v>0</c:v>
                    </c:pt>
                    <c:pt idx="186">
                      <c:v>0</c:v>
                    </c:pt>
                    <c:pt idx="187">
                      <c:v>0</c:v>
                    </c:pt>
                    <c:pt idx="188">
                      <c:v>0</c:v>
                    </c:pt>
                    <c:pt idx="189">
                      <c:v>0</c:v>
                    </c:pt>
                    <c:pt idx="190">
                      <c:v>0</c:v>
                    </c:pt>
                    <c:pt idx="191">
                      <c:v>0</c:v>
                    </c:pt>
                    <c:pt idx="192">
                      <c:v>1</c:v>
                    </c:pt>
                    <c:pt idx="193">
                      <c:v>1</c:v>
                    </c:pt>
                    <c:pt idx="194">
                      <c:v>1</c:v>
                    </c:pt>
                    <c:pt idx="195">
                      <c:v>1</c:v>
                    </c:pt>
                    <c:pt idx="196">
                      <c:v>1</c:v>
                    </c:pt>
                    <c:pt idx="197">
                      <c:v>1</c:v>
                    </c:pt>
                    <c:pt idx="198">
                      <c:v>1</c:v>
                    </c:pt>
                    <c:pt idx="199">
                      <c:v>0</c:v>
                    </c:pt>
                    <c:pt idx="200">
                      <c:v>0</c:v>
                    </c:pt>
                    <c:pt idx="201">
                      <c:v>0</c:v>
                    </c:pt>
                    <c:pt idx="202">
                      <c:v>0</c:v>
                    </c:pt>
                    <c:pt idx="203">
                      <c:v>0</c:v>
                    </c:pt>
                    <c:pt idx="204">
                      <c:v>0</c:v>
                    </c:pt>
                    <c:pt idx="205">
                      <c:v>0</c:v>
                    </c:pt>
                    <c:pt idx="206">
                      <c:v>0</c:v>
                    </c:pt>
                    <c:pt idx="207">
                      <c:v>0</c:v>
                    </c:pt>
                    <c:pt idx="208">
                      <c:v>0</c:v>
                    </c:pt>
                    <c:pt idx="209">
                      <c:v>0</c:v>
                    </c:pt>
                    <c:pt idx="210">
                      <c:v>1</c:v>
                    </c:pt>
                    <c:pt idx="211">
                      <c:v>1</c:v>
                    </c:pt>
                    <c:pt idx="212">
                      <c:v>1</c:v>
                    </c:pt>
                    <c:pt idx="213">
                      <c:v>1</c:v>
                    </c:pt>
                    <c:pt idx="214">
                      <c:v>1</c:v>
                    </c:pt>
                    <c:pt idx="215">
                      <c:v>1</c:v>
                    </c:pt>
                    <c:pt idx="216">
                      <c:v>1</c:v>
                    </c:pt>
                    <c:pt idx="217">
                      <c:v>1</c:v>
                    </c:pt>
                    <c:pt idx="218">
                      <c:v>1</c:v>
                    </c:pt>
                    <c:pt idx="219">
                      <c:v>1</c:v>
                    </c:pt>
                    <c:pt idx="220">
                      <c:v>1</c:v>
                    </c:pt>
                    <c:pt idx="221">
                      <c:v>1</c:v>
                    </c:pt>
                    <c:pt idx="222">
                      <c:v>1</c:v>
                    </c:pt>
                    <c:pt idx="223">
                      <c:v>1</c:v>
                    </c:pt>
                    <c:pt idx="224">
                      <c:v>1</c:v>
                    </c:pt>
                    <c:pt idx="225">
                      <c:v>1</c:v>
                    </c:pt>
                    <c:pt idx="226">
                      <c:v>1</c:v>
                    </c:pt>
                    <c:pt idx="227">
                      <c:v>0</c:v>
                    </c:pt>
                    <c:pt idx="228">
                      <c:v>0</c:v>
                    </c:pt>
                    <c:pt idx="229">
                      <c:v>0</c:v>
                    </c:pt>
                    <c:pt idx="230">
                      <c:v>0</c:v>
                    </c:pt>
                    <c:pt idx="231">
                      <c:v>0</c:v>
                    </c:pt>
                    <c:pt idx="232">
                      <c:v>0</c:v>
                    </c:pt>
                    <c:pt idx="233">
                      <c:v>0</c:v>
                    </c:pt>
                    <c:pt idx="234">
                      <c:v>0</c:v>
                    </c:pt>
                    <c:pt idx="235">
                      <c:v>0</c:v>
                    </c:pt>
                    <c:pt idx="236">
                      <c:v>0</c:v>
                    </c:pt>
                    <c:pt idx="237">
                      <c:v>0</c:v>
                    </c:pt>
                    <c:pt idx="238">
                      <c:v>0</c:v>
                    </c:pt>
                    <c:pt idx="239">
                      <c:v>0</c:v>
                    </c:pt>
                    <c:pt idx="240">
                      <c:v>0</c:v>
                    </c:pt>
                    <c:pt idx="241">
                      <c:v>0</c:v>
                    </c:pt>
                    <c:pt idx="242">
                      <c:v>0</c:v>
                    </c:pt>
                    <c:pt idx="243">
                      <c:v>0</c:v>
                    </c:pt>
                    <c:pt idx="244">
                      <c:v>0</c:v>
                    </c:pt>
                    <c:pt idx="245">
                      <c:v>0</c:v>
                    </c:pt>
                    <c:pt idx="246">
                      <c:v>0</c:v>
                    </c:pt>
                    <c:pt idx="247">
                      <c:v>0</c:v>
                    </c:pt>
                    <c:pt idx="248">
                      <c:v>0</c:v>
                    </c:pt>
                    <c:pt idx="249">
                      <c:v>0</c:v>
                    </c:pt>
                    <c:pt idx="250">
                      <c:v>0</c:v>
                    </c:pt>
                    <c:pt idx="251">
                      <c:v>0</c:v>
                    </c:pt>
                    <c:pt idx="252">
                      <c:v>0</c:v>
                    </c:pt>
                    <c:pt idx="253">
                      <c:v>0</c:v>
                    </c:pt>
                    <c:pt idx="254">
                      <c:v>0</c:v>
                    </c:pt>
                    <c:pt idx="255">
                      <c:v>0</c:v>
                    </c:pt>
                    <c:pt idx="256">
                      <c:v>0</c:v>
                    </c:pt>
                    <c:pt idx="257">
                      <c:v>0</c:v>
                    </c:pt>
                    <c:pt idx="258">
                      <c:v>0</c:v>
                    </c:pt>
                    <c:pt idx="259">
                      <c:v>0</c:v>
                    </c:pt>
                    <c:pt idx="260">
                      <c:v>0</c:v>
                    </c:pt>
                    <c:pt idx="261">
                      <c:v>0</c:v>
                    </c:pt>
                    <c:pt idx="262">
                      <c:v>0</c:v>
                    </c:pt>
                    <c:pt idx="263">
                      <c:v>0</c:v>
                    </c:pt>
                    <c:pt idx="264">
                      <c:v>0</c:v>
                    </c:pt>
                    <c:pt idx="265">
                      <c:v>0</c:v>
                    </c:pt>
                    <c:pt idx="266">
                      <c:v>0</c:v>
                    </c:pt>
                    <c:pt idx="267">
                      <c:v>0</c:v>
                    </c:pt>
                    <c:pt idx="268">
                      <c:v>0</c:v>
                    </c:pt>
                    <c:pt idx="269">
                      <c:v>0</c:v>
                    </c:pt>
                    <c:pt idx="270">
                      <c:v>0</c:v>
                    </c:pt>
                    <c:pt idx="271">
                      <c:v>0</c:v>
                    </c:pt>
                    <c:pt idx="272">
                      <c:v>0</c:v>
                    </c:pt>
                    <c:pt idx="273">
                      <c:v>0</c:v>
                    </c:pt>
                    <c:pt idx="274">
                      <c:v>0</c:v>
                    </c:pt>
                    <c:pt idx="275">
                      <c:v>0</c:v>
                    </c:pt>
                    <c:pt idx="276">
                      <c:v>0</c:v>
                    </c:pt>
                    <c:pt idx="277">
                      <c:v>0</c:v>
                    </c:pt>
                    <c:pt idx="278">
                      <c:v>0</c:v>
                    </c:pt>
                    <c:pt idx="279">
                      <c:v>0</c:v>
                    </c:pt>
                    <c:pt idx="280">
                      <c:v>0</c:v>
                    </c:pt>
                    <c:pt idx="281">
                      <c:v>0</c:v>
                    </c:pt>
                    <c:pt idx="282">
                      <c:v>0</c:v>
                    </c:pt>
                    <c:pt idx="283">
                      <c:v>0</c:v>
                    </c:pt>
                    <c:pt idx="284">
                      <c:v>0</c:v>
                    </c:pt>
                    <c:pt idx="285">
                      <c:v>0</c:v>
                    </c:pt>
                    <c:pt idx="286">
                      <c:v>0</c:v>
                    </c:pt>
                    <c:pt idx="287">
                      <c:v>0</c:v>
                    </c:pt>
                    <c:pt idx="288">
                      <c:v>0</c:v>
                    </c:pt>
                    <c:pt idx="289">
                      <c:v>0</c:v>
                    </c:pt>
                    <c:pt idx="290">
                      <c:v>0</c:v>
                    </c:pt>
                    <c:pt idx="291">
                      <c:v>0</c:v>
                    </c:pt>
                    <c:pt idx="292">
                      <c:v>0</c:v>
                    </c:pt>
                    <c:pt idx="293">
                      <c:v>0</c:v>
                    </c:pt>
                    <c:pt idx="294">
                      <c:v>0</c:v>
                    </c:pt>
                    <c:pt idx="295">
                      <c:v>0</c:v>
                    </c:pt>
                    <c:pt idx="296">
                      <c:v>0</c:v>
                    </c:pt>
                    <c:pt idx="297">
                      <c:v>0</c:v>
                    </c:pt>
                    <c:pt idx="298">
                      <c:v>0</c:v>
                    </c:pt>
                    <c:pt idx="299">
                      <c:v>0</c:v>
                    </c:pt>
                    <c:pt idx="300">
                      <c:v>0</c:v>
                    </c:pt>
                    <c:pt idx="301">
                      <c:v>0</c:v>
                    </c:pt>
                    <c:pt idx="302">
                      <c:v>0</c:v>
                    </c:pt>
                    <c:pt idx="303">
                      <c:v>0</c:v>
                    </c:pt>
                    <c:pt idx="304">
                      <c:v>0</c:v>
                    </c:pt>
                    <c:pt idx="305">
                      <c:v>0</c:v>
                    </c:pt>
                    <c:pt idx="306">
                      <c:v>0</c:v>
                    </c:pt>
                    <c:pt idx="307">
                      <c:v>0</c:v>
                    </c:pt>
                    <c:pt idx="308">
                      <c:v>0</c:v>
                    </c:pt>
                    <c:pt idx="309">
                      <c:v>0</c:v>
                    </c:pt>
                    <c:pt idx="310">
                      <c:v>0</c:v>
                    </c:pt>
                    <c:pt idx="311">
                      <c:v>0</c:v>
                    </c:pt>
                    <c:pt idx="312">
                      <c:v>0</c:v>
                    </c:pt>
                    <c:pt idx="313">
                      <c:v>0</c:v>
                    </c:pt>
                    <c:pt idx="314">
                      <c:v>0</c:v>
                    </c:pt>
                    <c:pt idx="315">
                      <c:v>0</c:v>
                    </c:pt>
                    <c:pt idx="316">
                      <c:v>0</c:v>
                    </c:pt>
                    <c:pt idx="317">
                      <c:v>0</c:v>
                    </c:pt>
                    <c:pt idx="318">
                      <c:v>1</c:v>
                    </c:pt>
                    <c:pt idx="319">
                      <c:v>1</c:v>
                    </c:pt>
                    <c:pt idx="320">
                      <c:v>1</c:v>
                    </c:pt>
                    <c:pt idx="321">
                      <c:v>1</c:v>
                    </c:pt>
                    <c:pt idx="322">
                      <c:v>1</c:v>
                    </c:pt>
                    <c:pt idx="323">
                      <c:v>1</c:v>
                    </c:pt>
                    <c:pt idx="324">
                      <c:v>1</c:v>
                    </c:pt>
                    <c:pt idx="325">
                      <c:v>1</c:v>
                    </c:pt>
                    <c:pt idx="326">
                      <c:v>1</c:v>
                    </c:pt>
                    <c:pt idx="327">
                      <c:v>0</c:v>
                    </c:pt>
                    <c:pt idx="328">
                      <c:v>0</c:v>
                    </c:pt>
                    <c:pt idx="329">
                      <c:v>0</c:v>
                    </c:pt>
                    <c:pt idx="330">
                      <c:v>0</c:v>
                    </c:pt>
                    <c:pt idx="331">
                      <c:v>0</c:v>
                    </c:pt>
                    <c:pt idx="332">
                      <c:v>0</c:v>
                    </c:pt>
                    <c:pt idx="333">
                      <c:v>0</c:v>
                    </c:pt>
                    <c:pt idx="334">
                      <c:v>0</c:v>
                    </c:pt>
                    <c:pt idx="335">
                      <c:v>0</c:v>
                    </c:pt>
                    <c:pt idx="336">
                      <c:v>0</c:v>
                    </c:pt>
                    <c:pt idx="337">
                      <c:v>0</c:v>
                    </c:pt>
                    <c:pt idx="338">
                      <c:v>0</c:v>
                    </c:pt>
                    <c:pt idx="339">
                      <c:v>0</c:v>
                    </c:pt>
                    <c:pt idx="340">
                      <c:v>0</c:v>
                    </c:pt>
                    <c:pt idx="341">
                      <c:v>0</c:v>
                    </c:pt>
                    <c:pt idx="342">
                      <c:v>0</c:v>
                    </c:pt>
                    <c:pt idx="343">
                      <c:v>0</c:v>
                    </c:pt>
                    <c:pt idx="344">
                      <c:v>0</c:v>
                    </c:pt>
                    <c:pt idx="345">
                      <c:v>0</c:v>
                    </c:pt>
                    <c:pt idx="346">
                      <c:v>0</c:v>
                    </c:pt>
                    <c:pt idx="347">
                      <c:v>0</c:v>
                    </c:pt>
                    <c:pt idx="348">
                      <c:v>0</c:v>
                    </c:pt>
                    <c:pt idx="349">
                      <c:v>0</c:v>
                    </c:pt>
                    <c:pt idx="350">
                      <c:v>0</c:v>
                    </c:pt>
                    <c:pt idx="351">
                      <c:v>0</c:v>
                    </c:pt>
                    <c:pt idx="352">
                      <c:v>0</c:v>
                    </c:pt>
                    <c:pt idx="353">
                      <c:v>0</c:v>
                    </c:pt>
                    <c:pt idx="354">
                      <c:v>0</c:v>
                    </c:pt>
                    <c:pt idx="355">
                      <c:v>0</c:v>
                    </c:pt>
                    <c:pt idx="356">
                      <c:v>0</c:v>
                    </c:pt>
                    <c:pt idx="357">
                      <c:v>0</c:v>
                    </c:pt>
                    <c:pt idx="358">
                      <c:v>0</c:v>
                    </c:pt>
                    <c:pt idx="359">
                      <c:v>0</c:v>
                    </c:pt>
                    <c:pt idx="360">
                      <c:v>0</c:v>
                    </c:pt>
                    <c:pt idx="361">
                      <c:v>0</c:v>
                    </c:pt>
                    <c:pt idx="362">
                      <c:v>0</c:v>
                    </c:pt>
                    <c:pt idx="363">
                      <c:v>0</c:v>
                    </c:pt>
                    <c:pt idx="364">
                      <c:v>0</c:v>
                    </c:pt>
                    <c:pt idx="365">
                      <c:v>0</c:v>
                    </c:pt>
                    <c:pt idx="366">
                      <c:v>0</c:v>
                    </c:pt>
                    <c:pt idx="367">
                      <c:v>0</c:v>
                    </c:pt>
                    <c:pt idx="368">
                      <c:v>0</c:v>
                    </c:pt>
                    <c:pt idx="369">
                      <c:v>0</c:v>
                    </c:pt>
                    <c:pt idx="370">
                      <c:v>0</c:v>
                    </c:pt>
                    <c:pt idx="371">
                      <c:v>0</c:v>
                    </c:pt>
                    <c:pt idx="372">
                      <c:v>0</c:v>
                    </c:pt>
                    <c:pt idx="373">
                      <c:v>0</c:v>
                    </c:pt>
                    <c:pt idx="374">
                      <c:v>0</c:v>
                    </c:pt>
                    <c:pt idx="375">
                      <c:v>0</c:v>
                    </c:pt>
                    <c:pt idx="376">
                      <c:v>0</c:v>
                    </c:pt>
                    <c:pt idx="377">
                      <c:v>0</c:v>
                    </c:pt>
                    <c:pt idx="378">
                      <c:v>0</c:v>
                    </c:pt>
                    <c:pt idx="379">
                      <c:v>0</c:v>
                    </c:pt>
                    <c:pt idx="380">
                      <c:v>0</c:v>
                    </c:pt>
                    <c:pt idx="381">
                      <c:v>0</c:v>
                    </c:pt>
                    <c:pt idx="382">
                      <c:v>0</c:v>
                    </c:pt>
                    <c:pt idx="383">
                      <c:v>0</c:v>
                    </c:pt>
                    <c:pt idx="384">
                      <c:v>0</c:v>
                    </c:pt>
                    <c:pt idx="385">
                      <c:v>0</c:v>
                    </c:pt>
                    <c:pt idx="386">
                      <c:v>0</c:v>
                    </c:pt>
                    <c:pt idx="387">
                      <c:v>0</c:v>
                    </c:pt>
                    <c:pt idx="388">
                      <c:v>0</c:v>
                    </c:pt>
                    <c:pt idx="389">
                      <c:v>0</c:v>
                    </c:pt>
                    <c:pt idx="390">
                      <c:v>0</c:v>
                    </c:pt>
                    <c:pt idx="391">
                      <c:v>0</c:v>
                    </c:pt>
                    <c:pt idx="392">
                      <c:v>0</c:v>
                    </c:pt>
                    <c:pt idx="393">
                      <c:v>0</c:v>
                    </c:pt>
                    <c:pt idx="394">
                      <c:v>0</c:v>
                    </c:pt>
                    <c:pt idx="395">
                      <c:v>0</c:v>
                    </c:pt>
                    <c:pt idx="396">
                      <c:v>0</c:v>
                    </c:pt>
                    <c:pt idx="397">
                      <c:v>0</c:v>
                    </c:pt>
                    <c:pt idx="398">
                      <c:v>0</c:v>
                    </c:pt>
                    <c:pt idx="399">
                      <c:v>0</c:v>
                    </c:pt>
                    <c:pt idx="400">
                      <c:v>0</c:v>
                    </c:pt>
                    <c:pt idx="401">
                      <c:v>0</c:v>
                    </c:pt>
                    <c:pt idx="402">
                      <c:v>0</c:v>
                    </c:pt>
                    <c:pt idx="403">
                      <c:v>0</c:v>
                    </c:pt>
                    <c:pt idx="404">
                      <c:v>0</c:v>
                    </c:pt>
                    <c:pt idx="405">
                      <c:v>0</c:v>
                    </c:pt>
                    <c:pt idx="406">
                      <c:v>0</c:v>
                    </c:pt>
                    <c:pt idx="407">
                      <c:v>0</c:v>
                    </c:pt>
                    <c:pt idx="408">
                      <c:v>0</c:v>
                    </c:pt>
                    <c:pt idx="409">
                      <c:v>0</c:v>
                    </c:pt>
                    <c:pt idx="410">
                      <c:v>0</c:v>
                    </c:pt>
                    <c:pt idx="411">
                      <c:v>0</c:v>
                    </c:pt>
                    <c:pt idx="412">
                      <c:v>0</c:v>
                    </c:pt>
                    <c:pt idx="413">
                      <c:v>0</c:v>
                    </c:pt>
                    <c:pt idx="414">
                      <c:v>0</c:v>
                    </c:pt>
                    <c:pt idx="415">
                      <c:v>0</c:v>
                    </c:pt>
                    <c:pt idx="416">
                      <c:v>0</c:v>
                    </c:pt>
                    <c:pt idx="417">
                      <c:v>0</c:v>
                    </c:pt>
                    <c:pt idx="418">
                      <c:v>0</c:v>
                    </c:pt>
                    <c:pt idx="419">
                      <c:v>0</c:v>
                    </c:pt>
                    <c:pt idx="420">
                      <c:v>0</c:v>
                    </c:pt>
                    <c:pt idx="421">
                      <c:v>0</c:v>
                    </c:pt>
                    <c:pt idx="422">
                      <c:v>0</c:v>
                    </c:pt>
                    <c:pt idx="423">
                      <c:v>0</c:v>
                    </c:pt>
                    <c:pt idx="424">
                      <c:v>0</c:v>
                    </c:pt>
                    <c:pt idx="425">
                      <c:v>0</c:v>
                    </c:pt>
                    <c:pt idx="426">
                      <c:v>0</c:v>
                    </c:pt>
                    <c:pt idx="427">
                      <c:v>0</c:v>
                    </c:pt>
                    <c:pt idx="428">
                      <c:v>0</c:v>
                    </c:pt>
                    <c:pt idx="429">
                      <c:v>0</c:v>
                    </c:pt>
                    <c:pt idx="430">
                      <c:v>0</c:v>
                    </c:pt>
                    <c:pt idx="431">
                      <c:v>0</c:v>
                    </c:pt>
                    <c:pt idx="432">
                      <c:v>0</c:v>
                    </c:pt>
                    <c:pt idx="433">
                      <c:v>0</c:v>
                    </c:pt>
                    <c:pt idx="434">
                      <c:v>0</c:v>
                    </c:pt>
                    <c:pt idx="435">
                      <c:v>0</c:v>
                    </c:pt>
                    <c:pt idx="436">
                      <c:v>0</c:v>
                    </c:pt>
                    <c:pt idx="437">
                      <c:v>0</c:v>
                    </c:pt>
                    <c:pt idx="438">
                      <c:v>0</c:v>
                    </c:pt>
                    <c:pt idx="439">
                      <c:v>0</c:v>
                    </c:pt>
                    <c:pt idx="440">
                      <c:v>0</c:v>
                    </c:pt>
                    <c:pt idx="441">
                      <c:v>0</c:v>
                    </c:pt>
                    <c:pt idx="442">
                      <c:v>0</c:v>
                    </c:pt>
                    <c:pt idx="443">
                      <c:v>0</c:v>
                    </c:pt>
                    <c:pt idx="444">
                      <c:v>0</c:v>
                    </c:pt>
                    <c:pt idx="445">
                      <c:v>0</c:v>
                    </c:pt>
                    <c:pt idx="446">
                      <c:v>1</c:v>
                    </c:pt>
                    <c:pt idx="447">
                      <c:v>1</c:v>
                    </c:pt>
                    <c:pt idx="448">
                      <c:v>1</c:v>
                    </c:pt>
                    <c:pt idx="449">
                      <c:v>1</c:v>
                    </c:pt>
                    <c:pt idx="450">
                      <c:v>1</c:v>
                    </c:pt>
                    <c:pt idx="451">
                      <c:v>1</c:v>
                    </c:pt>
                    <c:pt idx="452">
                      <c:v>1</c:v>
                    </c:pt>
                    <c:pt idx="453">
                      <c:v>1</c:v>
                    </c:pt>
                    <c:pt idx="454">
                      <c:v>1</c:v>
                    </c:pt>
                    <c:pt idx="455">
                      <c:v>0</c:v>
                    </c:pt>
                    <c:pt idx="456">
                      <c:v>0</c:v>
                    </c:pt>
                    <c:pt idx="457">
                      <c:v>0</c:v>
                    </c:pt>
                    <c:pt idx="458">
                      <c:v>0</c:v>
                    </c:pt>
                    <c:pt idx="459">
                      <c:v>0</c:v>
                    </c:pt>
                    <c:pt idx="460">
                      <c:v>0</c:v>
                    </c:pt>
                    <c:pt idx="461">
                      <c:v>0</c:v>
                    </c:pt>
                    <c:pt idx="462">
                      <c:v>0</c:v>
                    </c:pt>
                    <c:pt idx="463">
                      <c:v>0</c:v>
                    </c:pt>
                    <c:pt idx="464">
                      <c:v>0</c:v>
                    </c:pt>
                    <c:pt idx="465">
                      <c:v>0</c:v>
                    </c:pt>
                    <c:pt idx="466">
                      <c:v>0</c:v>
                    </c:pt>
                    <c:pt idx="467">
                      <c:v>0</c:v>
                    </c:pt>
                    <c:pt idx="468">
                      <c:v>0</c:v>
                    </c:pt>
                    <c:pt idx="469">
                      <c:v>0</c:v>
                    </c:pt>
                    <c:pt idx="470">
                      <c:v>0</c:v>
                    </c:pt>
                    <c:pt idx="471">
                      <c:v>0</c:v>
                    </c:pt>
                    <c:pt idx="472">
                      <c:v>0</c:v>
                    </c:pt>
                    <c:pt idx="473">
                      <c:v>0</c:v>
                    </c:pt>
                    <c:pt idx="474">
                      <c:v>0</c:v>
                    </c:pt>
                    <c:pt idx="475">
                      <c:v>0</c:v>
                    </c:pt>
                    <c:pt idx="476">
                      <c:v>0</c:v>
                    </c:pt>
                    <c:pt idx="477">
                      <c:v>0</c:v>
                    </c:pt>
                    <c:pt idx="478">
                      <c:v>0</c:v>
                    </c:pt>
                    <c:pt idx="479">
                      <c:v>0</c:v>
                    </c:pt>
                    <c:pt idx="480">
                      <c:v>0</c:v>
                    </c:pt>
                    <c:pt idx="481">
                      <c:v>0</c:v>
                    </c:pt>
                    <c:pt idx="482">
                      <c:v>0</c:v>
                    </c:pt>
                    <c:pt idx="483">
                      <c:v>0</c:v>
                    </c:pt>
                    <c:pt idx="484">
                      <c:v>0</c:v>
                    </c:pt>
                    <c:pt idx="485">
                      <c:v>0</c:v>
                    </c:pt>
                    <c:pt idx="486">
                      <c:v>0</c:v>
                    </c:pt>
                    <c:pt idx="487">
                      <c:v>0</c:v>
                    </c:pt>
                    <c:pt idx="488">
                      <c:v>0</c:v>
                    </c:pt>
                    <c:pt idx="489">
                      <c:v>0</c:v>
                    </c:pt>
                    <c:pt idx="490">
                      <c:v>0</c:v>
                    </c:pt>
                    <c:pt idx="491">
                      <c:v>0</c:v>
                    </c:pt>
                    <c:pt idx="492">
                      <c:v>0</c:v>
                    </c:pt>
                    <c:pt idx="493">
                      <c:v>0</c:v>
                    </c:pt>
                    <c:pt idx="494">
                      <c:v>0</c:v>
                    </c:pt>
                    <c:pt idx="495">
                      <c:v>0</c:v>
                    </c:pt>
                    <c:pt idx="496">
                      <c:v>0</c:v>
                    </c:pt>
                    <c:pt idx="497">
                      <c:v>0</c:v>
                    </c:pt>
                    <c:pt idx="498">
                      <c:v>0</c:v>
                    </c:pt>
                    <c:pt idx="499">
                      <c:v>0</c:v>
                    </c:pt>
                    <c:pt idx="500">
                      <c:v>0</c:v>
                    </c:pt>
                    <c:pt idx="501">
                      <c:v>0</c:v>
                    </c:pt>
                    <c:pt idx="502">
                      <c:v>0</c:v>
                    </c:pt>
                    <c:pt idx="503">
                      <c:v>0</c:v>
                    </c:pt>
                    <c:pt idx="504">
                      <c:v>0</c:v>
                    </c:pt>
                    <c:pt idx="505">
                      <c:v>0</c:v>
                    </c:pt>
                    <c:pt idx="506">
                      <c:v>0</c:v>
                    </c:pt>
                    <c:pt idx="507">
                      <c:v>0</c:v>
                    </c:pt>
                    <c:pt idx="508">
                      <c:v>0</c:v>
                    </c:pt>
                    <c:pt idx="509">
                      <c:v>0</c:v>
                    </c:pt>
                    <c:pt idx="510">
                      <c:v>0</c:v>
                    </c:pt>
                    <c:pt idx="511">
                      <c:v>0</c:v>
                    </c:pt>
                    <c:pt idx="512">
                      <c:v>0</c:v>
                    </c:pt>
                    <c:pt idx="513">
                      <c:v>0</c:v>
                    </c:pt>
                    <c:pt idx="514">
                      <c:v>0</c:v>
                    </c:pt>
                    <c:pt idx="515">
                      <c:v>0</c:v>
                    </c:pt>
                    <c:pt idx="516">
                      <c:v>0</c:v>
                    </c:pt>
                    <c:pt idx="517">
                      <c:v>0</c:v>
                    </c:pt>
                    <c:pt idx="518">
                      <c:v>0</c:v>
                    </c:pt>
                    <c:pt idx="519">
                      <c:v>0</c:v>
                    </c:pt>
                    <c:pt idx="520">
                      <c:v>0</c:v>
                    </c:pt>
                    <c:pt idx="521">
                      <c:v>0</c:v>
                    </c:pt>
                    <c:pt idx="522">
                      <c:v>0</c:v>
                    </c:pt>
                    <c:pt idx="523">
                      <c:v>0</c:v>
                    </c:pt>
                    <c:pt idx="524">
                      <c:v>0</c:v>
                    </c:pt>
                    <c:pt idx="525">
                      <c:v>0</c:v>
                    </c:pt>
                    <c:pt idx="526">
                      <c:v>0</c:v>
                    </c:pt>
                    <c:pt idx="527">
                      <c:v>1</c:v>
                    </c:pt>
                    <c:pt idx="528">
                      <c:v>1</c:v>
                    </c:pt>
                    <c:pt idx="529">
                      <c:v>1</c:v>
                    </c:pt>
                    <c:pt idx="530">
                      <c:v>1</c:v>
                    </c:pt>
                    <c:pt idx="531">
                      <c:v>1</c:v>
                    </c:pt>
                    <c:pt idx="532">
                      <c:v>1</c:v>
                    </c:pt>
                    <c:pt idx="533">
                      <c:v>1</c:v>
                    </c:pt>
                    <c:pt idx="534">
                      <c:v>1</c:v>
                    </c:pt>
                    <c:pt idx="535">
                      <c:v>1</c:v>
                    </c:pt>
                    <c:pt idx="536">
                      <c:v>1</c:v>
                    </c:pt>
                    <c:pt idx="537">
                      <c:v>1</c:v>
                    </c:pt>
                    <c:pt idx="538">
                      <c:v>1</c:v>
                    </c:pt>
                    <c:pt idx="539">
                      <c:v>1</c:v>
                    </c:pt>
                    <c:pt idx="540">
                      <c:v>1</c:v>
                    </c:pt>
                    <c:pt idx="541">
                      <c:v>1</c:v>
                    </c:pt>
                    <c:pt idx="542">
                      <c:v>1</c:v>
                    </c:pt>
                    <c:pt idx="543">
                      <c:v>1</c:v>
                    </c:pt>
                    <c:pt idx="544">
                      <c:v>1</c:v>
                    </c:pt>
                    <c:pt idx="545">
                      <c:v>1</c:v>
                    </c:pt>
                    <c:pt idx="546">
                      <c:v>0</c:v>
                    </c:pt>
                    <c:pt idx="547">
                      <c:v>0</c:v>
                    </c:pt>
                    <c:pt idx="548">
                      <c:v>0</c:v>
                    </c:pt>
                    <c:pt idx="549">
                      <c:v>0</c:v>
                    </c:pt>
                    <c:pt idx="550">
                      <c:v>0</c:v>
                    </c:pt>
                    <c:pt idx="551">
                      <c:v>0</c:v>
                    </c:pt>
                    <c:pt idx="552">
                      <c:v>0</c:v>
                    </c:pt>
                    <c:pt idx="553">
                      <c:v>0</c:v>
                    </c:pt>
                    <c:pt idx="554">
                      <c:v>0</c:v>
                    </c:pt>
                    <c:pt idx="555">
                      <c:v>0</c:v>
                    </c:pt>
                    <c:pt idx="556">
                      <c:v>0</c:v>
                    </c:pt>
                    <c:pt idx="557">
                      <c:v>0</c:v>
                    </c:pt>
                    <c:pt idx="558">
                      <c:v>0</c:v>
                    </c:pt>
                    <c:pt idx="559">
                      <c:v>0</c:v>
                    </c:pt>
                    <c:pt idx="560">
                      <c:v>0</c:v>
                    </c:pt>
                    <c:pt idx="561">
                      <c:v>0</c:v>
                    </c:pt>
                    <c:pt idx="562">
                      <c:v>0</c:v>
                    </c:pt>
                    <c:pt idx="563">
                      <c:v>0</c:v>
                    </c:pt>
                    <c:pt idx="564">
                      <c:v>0</c:v>
                    </c:pt>
                    <c:pt idx="565">
                      <c:v>0</c:v>
                    </c:pt>
                    <c:pt idx="566">
                      <c:v>0</c:v>
                    </c:pt>
                    <c:pt idx="567">
                      <c:v>0</c:v>
                    </c:pt>
                    <c:pt idx="568">
                      <c:v>0</c:v>
                    </c:pt>
                    <c:pt idx="569">
                      <c:v>0</c:v>
                    </c:pt>
                    <c:pt idx="570">
                      <c:v>0</c:v>
                    </c:pt>
                    <c:pt idx="571">
                      <c:v>0</c:v>
                    </c:pt>
                    <c:pt idx="572">
                      <c:v>0</c:v>
                    </c:pt>
                    <c:pt idx="573">
                      <c:v>0</c:v>
                    </c:pt>
                    <c:pt idx="574">
                      <c:v>0</c:v>
                    </c:pt>
                    <c:pt idx="575">
                      <c:v>0</c:v>
                    </c:pt>
                    <c:pt idx="576">
                      <c:v>0</c:v>
                    </c:pt>
                    <c:pt idx="577">
                      <c:v>0</c:v>
                    </c:pt>
                    <c:pt idx="578">
                      <c:v>0</c:v>
                    </c:pt>
                    <c:pt idx="579">
                      <c:v>0</c:v>
                    </c:pt>
                    <c:pt idx="580">
                      <c:v>0</c:v>
                    </c:pt>
                    <c:pt idx="581">
                      <c:v>0</c:v>
                    </c:pt>
                    <c:pt idx="582">
                      <c:v>0</c:v>
                    </c:pt>
                    <c:pt idx="583">
                      <c:v>0</c:v>
                    </c:pt>
                    <c:pt idx="584">
                      <c:v>0</c:v>
                    </c:pt>
                    <c:pt idx="585">
                      <c:v>0</c:v>
                    </c:pt>
                    <c:pt idx="586">
                      <c:v>0</c:v>
                    </c:pt>
                    <c:pt idx="587">
                      <c:v>0</c:v>
                    </c:pt>
                    <c:pt idx="588">
                      <c:v>0</c:v>
                    </c:pt>
                    <c:pt idx="589">
                      <c:v>0</c:v>
                    </c:pt>
                    <c:pt idx="590">
                      <c:v>0</c:v>
                    </c:pt>
                    <c:pt idx="591">
                      <c:v>0</c:v>
                    </c:pt>
                    <c:pt idx="592">
                      <c:v>0</c:v>
                    </c:pt>
                    <c:pt idx="593">
                      <c:v>0</c:v>
                    </c:pt>
                    <c:pt idx="594">
                      <c:v>0</c:v>
                    </c:pt>
                    <c:pt idx="595">
                      <c:v>0</c:v>
                    </c:pt>
                    <c:pt idx="596">
                      <c:v>0</c:v>
                    </c:pt>
                    <c:pt idx="597">
                      <c:v>0</c:v>
                    </c:pt>
                    <c:pt idx="598">
                      <c:v>0</c:v>
                    </c:pt>
                    <c:pt idx="599">
                      <c:v>0</c:v>
                    </c:pt>
                    <c:pt idx="600">
                      <c:v>0</c:v>
                    </c:pt>
                    <c:pt idx="601">
                      <c:v>0</c:v>
                    </c:pt>
                    <c:pt idx="602">
                      <c:v>0</c:v>
                    </c:pt>
                    <c:pt idx="603">
                      <c:v>0</c:v>
                    </c:pt>
                    <c:pt idx="604">
                      <c:v>0</c:v>
                    </c:pt>
                    <c:pt idx="605">
                      <c:v>0</c:v>
                    </c:pt>
                    <c:pt idx="606">
                      <c:v>0</c:v>
                    </c:pt>
                    <c:pt idx="607">
                      <c:v>0</c:v>
                    </c:pt>
                    <c:pt idx="608">
                      <c:v>0</c:v>
                    </c:pt>
                    <c:pt idx="609">
                      <c:v>0</c:v>
                    </c:pt>
                    <c:pt idx="610">
                      <c:v>0</c:v>
                    </c:pt>
                    <c:pt idx="611">
                      <c:v>0</c:v>
                    </c:pt>
                    <c:pt idx="612">
                      <c:v>0</c:v>
                    </c:pt>
                    <c:pt idx="613">
                      <c:v>0</c:v>
                    </c:pt>
                    <c:pt idx="614">
                      <c:v>0</c:v>
                    </c:pt>
                    <c:pt idx="615">
                      <c:v>0</c:v>
                    </c:pt>
                    <c:pt idx="616">
                      <c:v>0</c:v>
                    </c:pt>
                    <c:pt idx="617">
                      <c:v>0</c:v>
                    </c:pt>
                    <c:pt idx="618">
                      <c:v>0</c:v>
                    </c:pt>
                    <c:pt idx="619">
                      <c:v>0</c:v>
                    </c:pt>
                    <c:pt idx="620">
                      <c:v>0</c:v>
                    </c:pt>
                    <c:pt idx="621">
                      <c:v>0</c:v>
                    </c:pt>
                    <c:pt idx="622">
                      <c:v>0</c:v>
                    </c:pt>
                    <c:pt idx="623">
                      <c:v>0</c:v>
                    </c:pt>
                    <c:pt idx="624">
                      <c:v>0</c:v>
                    </c:pt>
                    <c:pt idx="625">
                      <c:v>0</c:v>
                    </c:pt>
                    <c:pt idx="626">
                      <c:v>0</c:v>
                    </c:pt>
                    <c:pt idx="627">
                      <c:v>0</c:v>
                    </c:pt>
                    <c:pt idx="628">
                      <c:v>0</c:v>
                    </c:pt>
                    <c:pt idx="629">
                      <c:v>0</c:v>
                    </c:pt>
                    <c:pt idx="630">
                      <c:v>0</c:v>
                    </c:pt>
                    <c:pt idx="631">
                      <c:v>0</c:v>
                    </c:pt>
                    <c:pt idx="632">
                      <c:v>0</c:v>
                    </c:pt>
                    <c:pt idx="633">
                      <c:v>0</c:v>
                    </c:pt>
                    <c:pt idx="634">
                      <c:v>0</c:v>
                    </c:pt>
                    <c:pt idx="635">
                      <c:v>0</c:v>
                    </c:pt>
                    <c:pt idx="636">
                      <c:v>0</c:v>
                    </c:pt>
                    <c:pt idx="637">
                      <c:v>0</c:v>
                    </c:pt>
                    <c:pt idx="638">
                      <c:v>0</c:v>
                    </c:pt>
                    <c:pt idx="639">
                      <c:v>0</c:v>
                    </c:pt>
                    <c:pt idx="640">
                      <c:v>0</c:v>
                    </c:pt>
                    <c:pt idx="641">
                      <c:v>0</c:v>
                    </c:pt>
                    <c:pt idx="642">
                      <c:v>0</c:v>
                    </c:pt>
                    <c:pt idx="643">
                      <c:v>0</c:v>
                    </c:pt>
                    <c:pt idx="644">
                      <c:v>0</c:v>
                    </c:pt>
                    <c:pt idx="645">
                      <c:v>0</c:v>
                    </c:pt>
                    <c:pt idx="646">
                      <c:v>0</c:v>
                    </c:pt>
                    <c:pt idx="647">
                      <c:v>0</c:v>
                    </c:pt>
                    <c:pt idx="648">
                      <c:v>0</c:v>
                    </c:pt>
                    <c:pt idx="649">
                      <c:v>0</c:v>
                    </c:pt>
                    <c:pt idx="650">
                      <c:v>0</c:v>
                    </c:pt>
                    <c:pt idx="651">
                      <c:v>0</c:v>
                    </c:pt>
                    <c:pt idx="652">
                      <c:v>0</c:v>
                    </c:pt>
                    <c:pt idx="653">
                      <c:v>0</c:v>
                    </c:pt>
                    <c:pt idx="654">
                      <c:v>0</c:v>
                    </c:pt>
                    <c:pt idx="655">
                      <c:v>0</c:v>
                    </c:pt>
                    <c:pt idx="656">
                      <c:v>0</c:v>
                    </c:pt>
                    <c:pt idx="657">
                      <c:v>0</c:v>
                    </c:pt>
                    <c:pt idx="658">
                      <c:v>0</c:v>
                    </c:pt>
                    <c:pt idx="659">
                      <c:v>0</c:v>
                    </c:pt>
                    <c:pt idx="660">
                      <c:v>0</c:v>
                    </c:pt>
                    <c:pt idx="661">
                      <c:v>0</c:v>
                    </c:pt>
                    <c:pt idx="662">
                      <c:v>0</c:v>
                    </c:pt>
                    <c:pt idx="663">
                      <c:v>0</c:v>
                    </c:pt>
                    <c:pt idx="664">
                      <c:v>0</c:v>
                    </c:pt>
                    <c:pt idx="665">
                      <c:v>0</c:v>
                    </c:pt>
                    <c:pt idx="666">
                      <c:v>0</c:v>
                    </c:pt>
                    <c:pt idx="667">
                      <c:v>0</c:v>
                    </c:pt>
                    <c:pt idx="668">
                      <c:v>0</c:v>
                    </c:pt>
                    <c:pt idx="669">
                      <c:v>0</c:v>
                    </c:pt>
                    <c:pt idx="670">
                      <c:v>0</c:v>
                    </c:pt>
                    <c:pt idx="671">
                      <c:v>0</c:v>
                    </c:pt>
                  </c:numLit>
                </c:val>
                <c:extLst xmlns:mc="http://schemas.openxmlformats.org/markup-compatibility/2006" xmlns:c14="http://schemas.microsoft.com/office/drawing/2007/8/2/chart" xmlns:c16="http://schemas.microsoft.com/office/drawing/2014/chart" xmlns:a14="http://schemas.microsoft.com/office/drawing/2010/main" xmlns:c16r3="http://schemas.microsoft.com/office/drawing/2017/03/chart">
                  <c:ext xmlns:c16="http://schemas.microsoft.com/office/drawing/2014/chart" uri="{C3380CC4-5D6E-409C-BE32-E72D297353CC}">
                    <c16:uniqueId val="{00000001-D2AD-47B7-8A2E-7ACED0B17F8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'[Real Manufacturing Construction Put in Place updated.xlsx]Sheet1'!$N$2</c:f>
              <c:strCache>
                <c:ptCount val="1"/>
                <c:pt idx="0">
                  <c:v>Construction manufacturière réelle mise en place (2022$, bn)</c:v>
                </c:pt>
              </c:strCache>
            </c:strRef>
          </c:tx>
          <c:spPr>
            <a:ln w="28575" cap="rnd">
              <a:solidFill>
                <a:srgbClr val="01193D"/>
              </a:solidFill>
              <a:round/>
            </a:ln>
            <a:effectLst/>
          </c:spPr>
          <c:marker>
            <c:symbol val="none"/>
          </c:marker>
          <c:cat>
            <c:numRef>
              <c:f>'[Real Manufacturing Construction Put in Place updated.xlsx]Sheet1'!$M$3:$M$1339</c:f>
              <c:numCache>
                <c:formatCode>yyyy":"mmm</c:formatCode>
                <c:ptCount val="1337"/>
                <c:pt idx="0">
                  <c:v>23407</c:v>
                </c:pt>
                <c:pt idx="1">
                  <c:v>23436</c:v>
                </c:pt>
                <c:pt idx="2">
                  <c:v>23467</c:v>
                </c:pt>
                <c:pt idx="3">
                  <c:v>23497</c:v>
                </c:pt>
                <c:pt idx="4">
                  <c:v>23528</c:v>
                </c:pt>
                <c:pt idx="5">
                  <c:v>23558</c:v>
                </c:pt>
                <c:pt idx="6">
                  <c:v>23589</c:v>
                </c:pt>
                <c:pt idx="7">
                  <c:v>23620</c:v>
                </c:pt>
                <c:pt idx="8">
                  <c:v>23650</c:v>
                </c:pt>
                <c:pt idx="9">
                  <c:v>23681</c:v>
                </c:pt>
                <c:pt idx="10">
                  <c:v>23711</c:v>
                </c:pt>
                <c:pt idx="11">
                  <c:v>23742</c:v>
                </c:pt>
                <c:pt idx="12">
                  <c:v>23773</c:v>
                </c:pt>
                <c:pt idx="13">
                  <c:v>23801</c:v>
                </c:pt>
                <c:pt idx="14">
                  <c:v>23832</c:v>
                </c:pt>
                <c:pt idx="15">
                  <c:v>23862</c:v>
                </c:pt>
                <c:pt idx="16">
                  <c:v>23893</c:v>
                </c:pt>
                <c:pt idx="17">
                  <c:v>23923</c:v>
                </c:pt>
                <c:pt idx="18">
                  <c:v>23954</c:v>
                </c:pt>
                <c:pt idx="19">
                  <c:v>23985</c:v>
                </c:pt>
                <c:pt idx="20">
                  <c:v>24015</c:v>
                </c:pt>
                <c:pt idx="21">
                  <c:v>24046</c:v>
                </c:pt>
                <c:pt idx="22">
                  <c:v>24076</c:v>
                </c:pt>
                <c:pt idx="23">
                  <c:v>24107</c:v>
                </c:pt>
                <c:pt idx="24">
                  <c:v>24138</c:v>
                </c:pt>
                <c:pt idx="25">
                  <c:v>24166</c:v>
                </c:pt>
                <c:pt idx="26">
                  <c:v>24197</c:v>
                </c:pt>
                <c:pt idx="27">
                  <c:v>24227</c:v>
                </c:pt>
                <c:pt idx="28">
                  <c:v>24258</c:v>
                </c:pt>
                <c:pt idx="29">
                  <c:v>24288</c:v>
                </c:pt>
                <c:pt idx="30">
                  <c:v>24319</c:v>
                </c:pt>
                <c:pt idx="31">
                  <c:v>24350</c:v>
                </c:pt>
                <c:pt idx="32">
                  <c:v>24380</c:v>
                </c:pt>
                <c:pt idx="33">
                  <c:v>24411</c:v>
                </c:pt>
                <c:pt idx="34">
                  <c:v>24441</c:v>
                </c:pt>
                <c:pt idx="35">
                  <c:v>24472</c:v>
                </c:pt>
                <c:pt idx="36">
                  <c:v>24503</c:v>
                </c:pt>
                <c:pt idx="37">
                  <c:v>24531</c:v>
                </c:pt>
                <c:pt idx="38">
                  <c:v>24562</c:v>
                </c:pt>
                <c:pt idx="39">
                  <c:v>24592</c:v>
                </c:pt>
                <c:pt idx="40">
                  <c:v>24623</c:v>
                </c:pt>
                <c:pt idx="41">
                  <c:v>24653</c:v>
                </c:pt>
                <c:pt idx="42">
                  <c:v>24684</c:v>
                </c:pt>
                <c:pt idx="43">
                  <c:v>24715</c:v>
                </c:pt>
                <c:pt idx="44">
                  <c:v>24745</c:v>
                </c:pt>
                <c:pt idx="45">
                  <c:v>24776</c:v>
                </c:pt>
                <c:pt idx="46">
                  <c:v>24806</c:v>
                </c:pt>
                <c:pt idx="47">
                  <c:v>24837</c:v>
                </c:pt>
                <c:pt idx="48">
                  <c:v>24868</c:v>
                </c:pt>
                <c:pt idx="49">
                  <c:v>24897</c:v>
                </c:pt>
                <c:pt idx="50">
                  <c:v>24928</c:v>
                </c:pt>
                <c:pt idx="51">
                  <c:v>24958</c:v>
                </c:pt>
                <c:pt idx="52">
                  <c:v>24989</c:v>
                </c:pt>
                <c:pt idx="53">
                  <c:v>25019</c:v>
                </c:pt>
                <c:pt idx="54">
                  <c:v>25050</c:v>
                </c:pt>
                <c:pt idx="55">
                  <c:v>25081</c:v>
                </c:pt>
                <c:pt idx="56">
                  <c:v>25111</c:v>
                </c:pt>
                <c:pt idx="57">
                  <c:v>25142</c:v>
                </c:pt>
                <c:pt idx="58">
                  <c:v>25172</c:v>
                </c:pt>
                <c:pt idx="59">
                  <c:v>25203</c:v>
                </c:pt>
                <c:pt idx="60">
                  <c:v>25234</c:v>
                </c:pt>
                <c:pt idx="61">
                  <c:v>25262</c:v>
                </c:pt>
                <c:pt idx="62">
                  <c:v>25293</c:v>
                </c:pt>
                <c:pt idx="63">
                  <c:v>25323</c:v>
                </c:pt>
                <c:pt idx="64">
                  <c:v>25354</c:v>
                </c:pt>
                <c:pt idx="65">
                  <c:v>25384</c:v>
                </c:pt>
                <c:pt idx="66">
                  <c:v>25415</c:v>
                </c:pt>
                <c:pt idx="67">
                  <c:v>25446</c:v>
                </c:pt>
                <c:pt idx="68">
                  <c:v>25476</c:v>
                </c:pt>
                <c:pt idx="69">
                  <c:v>25507</c:v>
                </c:pt>
                <c:pt idx="70">
                  <c:v>25537</c:v>
                </c:pt>
                <c:pt idx="71">
                  <c:v>25568</c:v>
                </c:pt>
                <c:pt idx="72">
                  <c:v>25599</c:v>
                </c:pt>
                <c:pt idx="73">
                  <c:v>25627</c:v>
                </c:pt>
                <c:pt idx="74">
                  <c:v>25658</c:v>
                </c:pt>
                <c:pt idx="75">
                  <c:v>25688</c:v>
                </c:pt>
                <c:pt idx="76">
                  <c:v>25719</c:v>
                </c:pt>
                <c:pt idx="77">
                  <c:v>25749</c:v>
                </c:pt>
                <c:pt idx="78">
                  <c:v>25780</c:v>
                </c:pt>
                <c:pt idx="79">
                  <c:v>25811</c:v>
                </c:pt>
                <c:pt idx="80">
                  <c:v>25841</c:v>
                </c:pt>
                <c:pt idx="81">
                  <c:v>25872</c:v>
                </c:pt>
                <c:pt idx="82">
                  <c:v>25902</c:v>
                </c:pt>
                <c:pt idx="83">
                  <c:v>25933</c:v>
                </c:pt>
                <c:pt idx="84">
                  <c:v>25964</c:v>
                </c:pt>
                <c:pt idx="85">
                  <c:v>25992</c:v>
                </c:pt>
                <c:pt idx="86">
                  <c:v>26023</c:v>
                </c:pt>
                <c:pt idx="87">
                  <c:v>26053</c:v>
                </c:pt>
                <c:pt idx="88">
                  <c:v>26084</c:v>
                </c:pt>
                <c:pt idx="89">
                  <c:v>26114</c:v>
                </c:pt>
                <c:pt idx="90">
                  <c:v>26145</c:v>
                </c:pt>
                <c:pt idx="91">
                  <c:v>26176</c:v>
                </c:pt>
                <c:pt idx="92">
                  <c:v>26206</c:v>
                </c:pt>
                <c:pt idx="93">
                  <c:v>26237</c:v>
                </c:pt>
                <c:pt idx="94">
                  <c:v>26267</c:v>
                </c:pt>
                <c:pt idx="95">
                  <c:v>26298</c:v>
                </c:pt>
                <c:pt idx="96">
                  <c:v>26329</c:v>
                </c:pt>
                <c:pt idx="97">
                  <c:v>26358</c:v>
                </c:pt>
                <c:pt idx="98">
                  <c:v>26389</c:v>
                </c:pt>
                <c:pt idx="99">
                  <c:v>26419</c:v>
                </c:pt>
                <c:pt idx="100">
                  <c:v>26450</c:v>
                </c:pt>
                <c:pt idx="101">
                  <c:v>26480</c:v>
                </c:pt>
                <c:pt idx="102">
                  <c:v>26511</c:v>
                </c:pt>
                <c:pt idx="103">
                  <c:v>26542</c:v>
                </c:pt>
                <c:pt idx="104">
                  <c:v>26572</c:v>
                </c:pt>
                <c:pt idx="105">
                  <c:v>26603</c:v>
                </c:pt>
                <c:pt idx="106">
                  <c:v>26633</c:v>
                </c:pt>
                <c:pt idx="107">
                  <c:v>26664</c:v>
                </c:pt>
                <c:pt idx="108">
                  <c:v>26695</c:v>
                </c:pt>
                <c:pt idx="109">
                  <c:v>26723</c:v>
                </c:pt>
                <c:pt idx="110">
                  <c:v>26754</c:v>
                </c:pt>
                <c:pt idx="111">
                  <c:v>26784</c:v>
                </c:pt>
                <c:pt idx="112">
                  <c:v>26815</c:v>
                </c:pt>
                <c:pt idx="113">
                  <c:v>26845</c:v>
                </c:pt>
                <c:pt idx="114">
                  <c:v>26876</c:v>
                </c:pt>
                <c:pt idx="115">
                  <c:v>26907</c:v>
                </c:pt>
                <c:pt idx="116">
                  <c:v>26937</c:v>
                </c:pt>
                <c:pt idx="117">
                  <c:v>26968</c:v>
                </c:pt>
                <c:pt idx="118">
                  <c:v>26998</c:v>
                </c:pt>
                <c:pt idx="119">
                  <c:v>27029</c:v>
                </c:pt>
                <c:pt idx="120">
                  <c:v>27060</c:v>
                </c:pt>
                <c:pt idx="121">
                  <c:v>27088</c:v>
                </c:pt>
                <c:pt idx="122">
                  <c:v>27119</c:v>
                </c:pt>
                <c:pt idx="123">
                  <c:v>27149</c:v>
                </c:pt>
                <c:pt idx="124">
                  <c:v>27180</c:v>
                </c:pt>
                <c:pt idx="125">
                  <c:v>27210</c:v>
                </c:pt>
                <c:pt idx="126">
                  <c:v>27241</c:v>
                </c:pt>
                <c:pt idx="127">
                  <c:v>27272</c:v>
                </c:pt>
                <c:pt idx="128">
                  <c:v>27302</c:v>
                </c:pt>
                <c:pt idx="129">
                  <c:v>27333</c:v>
                </c:pt>
                <c:pt idx="130">
                  <c:v>27363</c:v>
                </c:pt>
                <c:pt idx="131">
                  <c:v>27394</c:v>
                </c:pt>
                <c:pt idx="132">
                  <c:v>27425</c:v>
                </c:pt>
                <c:pt idx="133">
                  <c:v>27453</c:v>
                </c:pt>
                <c:pt idx="134">
                  <c:v>27484</c:v>
                </c:pt>
                <c:pt idx="135">
                  <c:v>27514</c:v>
                </c:pt>
                <c:pt idx="136">
                  <c:v>27545</c:v>
                </c:pt>
                <c:pt idx="137">
                  <c:v>27575</c:v>
                </c:pt>
                <c:pt idx="138">
                  <c:v>27606</c:v>
                </c:pt>
                <c:pt idx="139">
                  <c:v>27637</c:v>
                </c:pt>
                <c:pt idx="140">
                  <c:v>27667</c:v>
                </c:pt>
                <c:pt idx="141">
                  <c:v>27698</c:v>
                </c:pt>
                <c:pt idx="142">
                  <c:v>27728</c:v>
                </c:pt>
                <c:pt idx="143">
                  <c:v>27759</c:v>
                </c:pt>
                <c:pt idx="144">
                  <c:v>27790</c:v>
                </c:pt>
                <c:pt idx="145">
                  <c:v>27819</c:v>
                </c:pt>
                <c:pt idx="146">
                  <c:v>27850</c:v>
                </c:pt>
                <c:pt idx="147">
                  <c:v>27880</c:v>
                </c:pt>
                <c:pt idx="148">
                  <c:v>27911</c:v>
                </c:pt>
                <c:pt idx="149">
                  <c:v>27941</c:v>
                </c:pt>
                <c:pt idx="150">
                  <c:v>27972</c:v>
                </c:pt>
                <c:pt idx="151">
                  <c:v>28003</c:v>
                </c:pt>
                <c:pt idx="152">
                  <c:v>28033</c:v>
                </c:pt>
                <c:pt idx="153">
                  <c:v>28064</c:v>
                </c:pt>
                <c:pt idx="154">
                  <c:v>28094</c:v>
                </c:pt>
                <c:pt idx="155">
                  <c:v>28125</c:v>
                </c:pt>
                <c:pt idx="156">
                  <c:v>28156</c:v>
                </c:pt>
                <c:pt idx="157">
                  <c:v>28184</c:v>
                </c:pt>
                <c:pt idx="158">
                  <c:v>28215</c:v>
                </c:pt>
                <c:pt idx="159">
                  <c:v>28245</c:v>
                </c:pt>
                <c:pt idx="160">
                  <c:v>28276</c:v>
                </c:pt>
                <c:pt idx="161">
                  <c:v>28306</c:v>
                </c:pt>
                <c:pt idx="162">
                  <c:v>28337</c:v>
                </c:pt>
                <c:pt idx="163">
                  <c:v>28368</c:v>
                </c:pt>
                <c:pt idx="164">
                  <c:v>28398</c:v>
                </c:pt>
                <c:pt idx="165">
                  <c:v>28429</c:v>
                </c:pt>
                <c:pt idx="166">
                  <c:v>28459</c:v>
                </c:pt>
                <c:pt idx="167">
                  <c:v>28490</c:v>
                </c:pt>
                <c:pt idx="168">
                  <c:v>28521</c:v>
                </c:pt>
                <c:pt idx="169">
                  <c:v>28549</c:v>
                </c:pt>
                <c:pt idx="170">
                  <c:v>28580</c:v>
                </c:pt>
                <c:pt idx="171">
                  <c:v>28610</c:v>
                </c:pt>
                <c:pt idx="172">
                  <c:v>28641</c:v>
                </c:pt>
                <c:pt idx="173">
                  <c:v>28671</c:v>
                </c:pt>
                <c:pt idx="174">
                  <c:v>28702</c:v>
                </c:pt>
                <c:pt idx="175">
                  <c:v>28733</c:v>
                </c:pt>
                <c:pt idx="176">
                  <c:v>28763</c:v>
                </c:pt>
                <c:pt idx="177">
                  <c:v>28794</c:v>
                </c:pt>
                <c:pt idx="178">
                  <c:v>28824</c:v>
                </c:pt>
                <c:pt idx="179">
                  <c:v>28855</c:v>
                </c:pt>
                <c:pt idx="180">
                  <c:v>28886</c:v>
                </c:pt>
                <c:pt idx="181">
                  <c:v>28914</c:v>
                </c:pt>
                <c:pt idx="182">
                  <c:v>28945</c:v>
                </c:pt>
                <c:pt idx="183">
                  <c:v>28975</c:v>
                </c:pt>
                <c:pt idx="184">
                  <c:v>29006</c:v>
                </c:pt>
                <c:pt idx="185">
                  <c:v>29036</c:v>
                </c:pt>
                <c:pt idx="186">
                  <c:v>29067</c:v>
                </c:pt>
                <c:pt idx="187">
                  <c:v>29098</c:v>
                </c:pt>
                <c:pt idx="188">
                  <c:v>29128</c:v>
                </c:pt>
                <c:pt idx="189">
                  <c:v>29159</c:v>
                </c:pt>
                <c:pt idx="190">
                  <c:v>29189</c:v>
                </c:pt>
                <c:pt idx="191">
                  <c:v>29220</c:v>
                </c:pt>
                <c:pt idx="192">
                  <c:v>29251</c:v>
                </c:pt>
                <c:pt idx="193">
                  <c:v>29280</c:v>
                </c:pt>
                <c:pt idx="194">
                  <c:v>29311</c:v>
                </c:pt>
                <c:pt idx="195">
                  <c:v>29341</c:v>
                </c:pt>
                <c:pt idx="196">
                  <c:v>29372</c:v>
                </c:pt>
                <c:pt idx="197">
                  <c:v>29402</c:v>
                </c:pt>
                <c:pt idx="198">
                  <c:v>29433</c:v>
                </c:pt>
                <c:pt idx="199">
                  <c:v>29464</c:v>
                </c:pt>
                <c:pt idx="200">
                  <c:v>29494</c:v>
                </c:pt>
                <c:pt idx="201">
                  <c:v>29525</c:v>
                </c:pt>
                <c:pt idx="202">
                  <c:v>29555</c:v>
                </c:pt>
                <c:pt idx="203">
                  <c:v>29586</c:v>
                </c:pt>
                <c:pt idx="204">
                  <c:v>29617</c:v>
                </c:pt>
                <c:pt idx="205">
                  <c:v>29645</c:v>
                </c:pt>
                <c:pt idx="206">
                  <c:v>29676</c:v>
                </c:pt>
                <c:pt idx="207">
                  <c:v>29706</c:v>
                </c:pt>
                <c:pt idx="208">
                  <c:v>29737</c:v>
                </c:pt>
                <c:pt idx="209">
                  <c:v>29767</c:v>
                </c:pt>
                <c:pt idx="210">
                  <c:v>29798</c:v>
                </c:pt>
                <c:pt idx="211">
                  <c:v>29829</c:v>
                </c:pt>
                <c:pt idx="212">
                  <c:v>29859</c:v>
                </c:pt>
                <c:pt idx="213">
                  <c:v>29890</c:v>
                </c:pt>
                <c:pt idx="214">
                  <c:v>29920</c:v>
                </c:pt>
                <c:pt idx="215">
                  <c:v>29951</c:v>
                </c:pt>
                <c:pt idx="216">
                  <c:v>29982</c:v>
                </c:pt>
                <c:pt idx="217">
                  <c:v>30010</c:v>
                </c:pt>
                <c:pt idx="218">
                  <c:v>30041</c:v>
                </c:pt>
                <c:pt idx="219">
                  <c:v>30071</c:v>
                </c:pt>
                <c:pt idx="220">
                  <c:v>30102</c:v>
                </c:pt>
                <c:pt idx="221">
                  <c:v>30132</c:v>
                </c:pt>
                <c:pt idx="222">
                  <c:v>30163</c:v>
                </c:pt>
                <c:pt idx="223">
                  <c:v>30194</c:v>
                </c:pt>
                <c:pt idx="224">
                  <c:v>30224</c:v>
                </c:pt>
                <c:pt idx="225">
                  <c:v>30255</c:v>
                </c:pt>
                <c:pt idx="226">
                  <c:v>30285</c:v>
                </c:pt>
                <c:pt idx="227">
                  <c:v>30316</c:v>
                </c:pt>
                <c:pt idx="228">
                  <c:v>30347</c:v>
                </c:pt>
                <c:pt idx="229">
                  <c:v>30375</c:v>
                </c:pt>
                <c:pt idx="230">
                  <c:v>30406</c:v>
                </c:pt>
                <c:pt idx="231">
                  <c:v>30436</c:v>
                </c:pt>
                <c:pt idx="232">
                  <c:v>30467</c:v>
                </c:pt>
                <c:pt idx="233">
                  <c:v>30497</c:v>
                </c:pt>
                <c:pt idx="234">
                  <c:v>30528</c:v>
                </c:pt>
                <c:pt idx="235">
                  <c:v>30559</c:v>
                </c:pt>
                <c:pt idx="236">
                  <c:v>30589</c:v>
                </c:pt>
                <c:pt idx="237">
                  <c:v>30620</c:v>
                </c:pt>
                <c:pt idx="238">
                  <c:v>30650</c:v>
                </c:pt>
                <c:pt idx="239">
                  <c:v>30681</c:v>
                </c:pt>
                <c:pt idx="240">
                  <c:v>30712</c:v>
                </c:pt>
                <c:pt idx="241">
                  <c:v>30741</c:v>
                </c:pt>
                <c:pt idx="242">
                  <c:v>30772</c:v>
                </c:pt>
                <c:pt idx="243">
                  <c:v>30802</c:v>
                </c:pt>
                <c:pt idx="244">
                  <c:v>30833</c:v>
                </c:pt>
                <c:pt idx="245">
                  <c:v>30863</c:v>
                </c:pt>
                <c:pt idx="246">
                  <c:v>30894</c:v>
                </c:pt>
                <c:pt idx="247">
                  <c:v>30925</c:v>
                </c:pt>
                <c:pt idx="248">
                  <c:v>30955</c:v>
                </c:pt>
                <c:pt idx="249">
                  <c:v>30986</c:v>
                </c:pt>
                <c:pt idx="250">
                  <c:v>31016</c:v>
                </c:pt>
                <c:pt idx="251">
                  <c:v>31047</c:v>
                </c:pt>
                <c:pt idx="252">
                  <c:v>31078</c:v>
                </c:pt>
                <c:pt idx="253">
                  <c:v>31106</c:v>
                </c:pt>
                <c:pt idx="254">
                  <c:v>31137</c:v>
                </c:pt>
                <c:pt idx="255">
                  <c:v>31167</c:v>
                </c:pt>
                <c:pt idx="256">
                  <c:v>31198</c:v>
                </c:pt>
                <c:pt idx="257">
                  <c:v>31228</c:v>
                </c:pt>
                <c:pt idx="258">
                  <c:v>31259</c:v>
                </c:pt>
                <c:pt idx="259">
                  <c:v>31290</c:v>
                </c:pt>
                <c:pt idx="260">
                  <c:v>31320</c:v>
                </c:pt>
                <c:pt idx="261">
                  <c:v>31351</c:v>
                </c:pt>
                <c:pt idx="262">
                  <c:v>31381</c:v>
                </c:pt>
                <c:pt idx="263">
                  <c:v>31412</c:v>
                </c:pt>
                <c:pt idx="264">
                  <c:v>31443</c:v>
                </c:pt>
                <c:pt idx="265">
                  <c:v>31471</c:v>
                </c:pt>
                <c:pt idx="266">
                  <c:v>31502</c:v>
                </c:pt>
                <c:pt idx="267">
                  <c:v>31532</c:v>
                </c:pt>
                <c:pt idx="268">
                  <c:v>31563</c:v>
                </c:pt>
                <c:pt idx="269">
                  <c:v>31593</c:v>
                </c:pt>
                <c:pt idx="270">
                  <c:v>31624</c:v>
                </c:pt>
                <c:pt idx="271">
                  <c:v>31655</c:v>
                </c:pt>
                <c:pt idx="272">
                  <c:v>31685</c:v>
                </c:pt>
                <c:pt idx="273">
                  <c:v>31716</c:v>
                </c:pt>
                <c:pt idx="274">
                  <c:v>31746</c:v>
                </c:pt>
                <c:pt idx="275">
                  <c:v>31777</c:v>
                </c:pt>
                <c:pt idx="276">
                  <c:v>31808</c:v>
                </c:pt>
                <c:pt idx="277">
                  <c:v>31836</c:v>
                </c:pt>
                <c:pt idx="278">
                  <c:v>31867</c:v>
                </c:pt>
                <c:pt idx="279">
                  <c:v>31897</c:v>
                </c:pt>
                <c:pt idx="280">
                  <c:v>31928</c:v>
                </c:pt>
                <c:pt idx="281">
                  <c:v>31958</c:v>
                </c:pt>
                <c:pt idx="282">
                  <c:v>31989</c:v>
                </c:pt>
                <c:pt idx="283">
                  <c:v>32020</c:v>
                </c:pt>
                <c:pt idx="284">
                  <c:v>32050</c:v>
                </c:pt>
                <c:pt idx="285">
                  <c:v>32081</c:v>
                </c:pt>
                <c:pt idx="286">
                  <c:v>32111</c:v>
                </c:pt>
                <c:pt idx="287">
                  <c:v>32142</c:v>
                </c:pt>
                <c:pt idx="288">
                  <c:v>32173</c:v>
                </c:pt>
                <c:pt idx="289">
                  <c:v>32202</c:v>
                </c:pt>
                <c:pt idx="290">
                  <c:v>32233</c:v>
                </c:pt>
                <c:pt idx="291">
                  <c:v>32263</c:v>
                </c:pt>
                <c:pt idx="292">
                  <c:v>32294</c:v>
                </c:pt>
                <c:pt idx="293">
                  <c:v>32324</c:v>
                </c:pt>
                <c:pt idx="294">
                  <c:v>32355</c:v>
                </c:pt>
                <c:pt idx="295">
                  <c:v>32386</c:v>
                </c:pt>
                <c:pt idx="296">
                  <c:v>32416</c:v>
                </c:pt>
                <c:pt idx="297">
                  <c:v>32447</c:v>
                </c:pt>
                <c:pt idx="298">
                  <c:v>32477</c:v>
                </c:pt>
                <c:pt idx="299">
                  <c:v>32508</c:v>
                </c:pt>
                <c:pt idx="300">
                  <c:v>32539</c:v>
                </c:pt>
                <c:pt idx="301">
                  <c:v>32567</c:v>
                </c:pt>
                <c:pt idx="302">
                  <c:v>32598</c:v>
                </c:pt>
                <c:pt idx="303">
                  <c:v>32628</c:v>
                </c:pt>
                <c:pt idx="304">
                  <c:v>32659</c:v>
                </c:pt>
                <c:pt idx="305">
                  <c:v>32689</c:v>
                </c:pt>
                <c:pt idx="306">
                  <c:v>32720</c:v>
                </c:pt>
                <c:pt idx="307">
                  <c:v>32751</c:v>
                </c:pt>
                <c:pt idx="308">
                  <c:v>32781</c:v>
                </c:pt>
                <c:pt idx="309">
                  <c:v>32812</c:v>
                </c:pt>
                <c:pt idx="310">
                  <c:v>32842</c:v>
                </c:pt>
                <c:pt idx="311">
                  <c:v>32873</c:v>
                </c:pt>
                <c:pt idx="312">
                  <c:v>32904</c:v>
                </c:pt>
                <c:pt idx="313">
                  <c:v>32932</c:v>
                </c:pt>
                <c:pt idx="314">
                  <c:v>32963</c:v>
                </c:pt>
                <c:pt idx="315">
                  <c:v>32993</c:v>
                </c:pt>
                <c:pt idx="316">
                  <c:v>33024</c:v>
                </c:pt>
                <c:pt idx="317">
                  <c:v>33054</c:v>
                </c:pt>
                <c:pt idx="318">
                  <c:v>33085</c:v>
                </c:pt>
                <c:pt idx="319">
                  <c:v>33116</c:v>
                </c:pt>
                <c:pt idx="320">
                  <c:v>33146</c:v>
                </c:pt>
                <c:pt idx="321">
                  <c:v>33177</c:v>
                </c:pt>
                <c:pt idx="322">
                  <c:v>33207</c:v>
                </c:pt>
                <c:pt idx="323">
                  <c:v>33238</c:v>
                </c:pt>
                <c:pt idx="324">
                  <c:v>33269</c:v>
                </c:pt>
                <c:pt idx="325">
                  <c:v>33297</c:v>
                </c:pt>
                <c:pt idx="326">
                  <c:v>33328</c:v>
                </c:pt>
                <c:pt idx="327">
                  <c:v>33358</c:v>
                </c:pt>
                <c:pt idx="328">
                  <c:v>33389</c:v>
                </c:pt>
                <c:pt idx="329">
                  <c:v>33419</c:v>
                </c:pt>
                <c:pt idx="330">
                  <c:v>33450</c:v>
                </c:pt>
                <c:pt idx="331">
                  <c:v>33481</c:v>
                </c:pt>
                <c:pt idx="332">
                  <c:v>33511</c:v>
                </c:pt>
                <c:pt idx="333">
                  <c:v>33542</c:v>
                </c:pt>
                <c:pt idx="334">
                  <c:v>33572</c:v>
                </c:pt>
                <c:pt idx="335">
                  <c:v>33603</c:v>
                </c:pt>
                <c:pt idx="336">
                  <c:v>33634</c:v>
                </c:pt>
                <c:pt idx="337">
                  <c:v>33663</c:v>
                </c:pt>
                <c:pt idx="338">
                  <c:v>33694</c:v>
                </c:pt>
                <c:pt idx="339">
                  <c:v>33724</c:v>
                </c:pt>
                <c:pt idx="340">
                  <c:v>33755</c:v>
                </c:pt>
                <c:pt idx="341">
                  <c:v>33785</c:v>
                </c:pt>
                <c:pt idx="342">
                  <c:v>33816</c:v>
                </c:pt>
                <c:pt idx="343">
                  <c:v>33847</c:v>
                </c:pt>
                <c:pt idx="344">
                  <c:v>33877</c:v>
                </c:pt>
                <c:pt idx="345">
                  <c:v>33908</c:v>
                </c:pt>
                <c:pt idx="346">
                  <c:v>33938</c:v>
                </c:pt>
                <c:pt idx="347">
                  <c:v>33969</c:v>
                </c:pt>
                <c:pt idx="348">
                  <c:v>34000</c:v>
                </c:pt>
                <c:pt idx="349">
                  <c:v>34028</c:v>
                </c:pt>
                <c:pt idx="350">
                  <c:v>34059</c:v>
                </c:pt>
                <c:pt idx="351">
                  <c:v>34089</c:v>
                </c:pt>
                <c:pt idx="352">
                  <c:v>34120</c:v>
                </c:pt>
                <c:pt idx="353">
                  <c:v>34150</c:v>
                </c:pt>
                <c:pt idx="354">
                  <c:v>34181</c:v>
                </c:pt>
                <c:pt idx="355">
                  <c:v>34212</c:v>
                </c:pt>
                <c:pt idx="356">
                  <c:v>34242</c:v>
                </c:pt>
                <c:pt idx="357">
                  <c:v>34273</c:v>
                </c:pt>
                <c:pt idx="358">
                  <c:v>34303</c:v>
                </c:pt>
                <c:pt idx="359">
                  <c:v>34334</c:v>
                </c:pt>
                <c:pt idx="360">
                  <c:v>34365</c:v>
                </c:pt>
                <c:pt idx="361">
                  <c:v>34393</c:v>
                </c:pt>
                <c:pt idx="362">
                  <c:v>34424</c:v>
                </c:pt>
                <c:pt idx="363">
                  <c:v>34454</c:v>
                </c:pt>
                <c:pt idx="364">
                  <c:v>34485</c:v>
                </c:pt>
                <c:pt idx="365">
                  <c:v>34515</c:v>
                </c:pt>
                <c:pt idx="366">
                  <c:v>34546</c:v>
                </c:pt>
                <c:pt idx="367">
                  <c:v>34577</c:v>
                </c:pt>
                <c:pt idx="368">
                  <c:v>34607</c:v>
                </c:pt>
                <c:pt idx="369">
                  <c:v>34638</c:v>
                </c:pt>
                <c:pt idx="370">
                  <c:v>34668</c:v>
                </c:pt>
                <c:pt idx="371">
                  <c:v>34699</c:v>
                </c:pt>
                <c:pt idx="372">
                  <c:v>34730</c:v>
                </c:pt>
                <c:pt idx="373">
                  <c:v>34758</c:v>
                </c:pt>
                <c:pt idx="374">
                  <c:v>34789</c:v>
                </c:pt>
                <c:pt idx="375">
                  <c:v>34819</c:v>
                </c:pt>
                <c:pt idx="376">
                  <c:v>34850</c:v>
                </c:pt>
                <c:pt idx="377">
                  <c:v>34880</c:v>
                </c:pt>
                <c:pt idx="378">
                  <c:v>34911</c:v>
                </c:pt>
                <c:pt idx="379">
                  <c:v>34942</c:v>
                </c:pt>
                <c:pt idx="380">
                  <c:v>34972</c:v>
                </c:pt>
                <c:pt idx="381">
                  <c:v>35003</c:v>
                </c:pt>
                <c:pt idx="382">
                  <c:v>35033</c:v>
                </c:pt>
                <c:pt idx="383">
                  <c:v>35064</c:v>
                </c:pt>
                <c:pt idx="384">
                  <c:v>35095</c:v>
                </c:pt>
                <c:pt idx="385">
                  <c:v>35124</c:v>
                </c:pt>
                <c:pt idx="386">
                  <c:v>35155</c:v>
                </c:pt>
                <c:pt idx="387">
                  <c:v>35185</c:v>
                </c:pt>
                <c:pt idx="388">
                  <c:v>35216</c:v>
                </c:pt>
                <c:pt idx="389">
                  <c:v>35246</c:v>
                </c:pt>
                <c:pt idx="390">
                  <c:v>35277</c:v>
                </c:pt>
                <c:pt idx="391">
                  <c:v>35308</c:v>
                </c:pt>
                <c:pt idx="392">
                  <c:v>35338</c:v>
                </c:pt>
                <c:pt idx="393">
                  <c:v>35369</c:v>
                </c:pt>
                <c:pt idx="394">
                  <c:v>35399</c:v>
                </c:pt>
                <c:pt idx="395">
                  <c:v>35430</c:v>
                </c:pt>
                <c:pt idx="396">
                  <c:v>35461</c:v>
                </c:pt>
                <c:pt idx="397">
                  <c:v>35489</c:v>
                </c:pt>
                <c:pt idx="398">
                  <c:v>35520</c:v>
                </c:pt>
                <c:pt idx="399">
                  <c:v>35550</c:v>
                </c:pt>
                <c:pt idx="400">
                  <c:v>35581</c:v>
                </c:pt>
                <c:pt idx="401">
                  <c:v>35611</c:v>
                </c:pt>
                <c:pt idx="402">
                  <c:v>35642</c:v>
                </c:pt>
                <c:pt idx="403">
                  <c:v>35673</c:v>
                </c:pt>
                <c:pt idx="404">
                  <c:v>35703</c:v>
                </c:pt>
                <c:pt idx="405">
                  <c:v>35734</c:v>
                </c:pt>
                <c:pt idx="406">
                  <c:v>35764</c:v>
                </c:pt>
                <c:pt idx="407">
                  <c:v>35795</c:v>
                </c:pt>
                <c:pt idx="408">
                  <c:v>35826</c:v>
                </c:pt>
                <c:pt idx="409">
                  <c:v>35854</c:v>
                </c:pt>
                <c:pt idx="410">
                  <c:v>35885</c:v>
                </c:pt>
                <c:pt idx="411">
                  <c:v>35915</c:v>
                </c:pt>
                <c:pt idx="412">
                  <c:v>35946</c:v>
                </c:pt>
                <c:pt idx="413">
                  <c:v>35976</c:v>
                </c:pt>
                <c:pt idx="414">
                  <c:v>36007</c:v>
                </c:pt>
                <c:pt idx="415">
                  <c:v>36038</c:v>
                </c:pt>
                <c:pt idx="416">
                  <c:v>36068</c:v>
                </c:pt>
                <c:pt idx="417">
                  <c:v>36099</c:v>
                </c:pt>
                <c:pt idx="418">
                  <c:v>36129</c:v>
                </c:pt>
                <c:pt idx="419">
                  <c:v>36160</c:v>
                </c:pt>
                <c:pt idx="420">
                  <c:v>36191</c:v>
                </c:pt>
                <c:pt idx="421">
                  <c:v>36219</c:v>
                </c:pt>
                <c:pt idx="422">
                  <c:v>36250</c:v>
                </c:pt>
                <c:pt idx="423">
                  <c:v>36280</c:v>
                </c:pt>
                <c:pt idx="424">
                  <c:v>36311</c:v>
                </c:pt>
                <c:pt idx="425">
                  <c:v>36341</c:v>
                </c:pt>
                <c:pt idx="426">
                  <c:v>36372</c:v>
                </c:pt>
                <c:pt idx="427">
                  <c:v>36403</c:v>
                </c:pt>
                <c:pt idx="428">
                  <c:v>36433</c:v>
                </c:pt>
                <c:pt idx="429">
                  <c:v>36464</c:v>
                </c:pt>
                <c:pt idx="430">
                  <c:v>36494</c:v>
                </c:pt>
                <c:pt idx="431">
                  <c:v>36525</c:v>
                </c:pt>
                <c:pt idx="432">
                  <c:v>36556</c:v>
                </c:pt>
                <c:pt idx="433">
                  <c:v>36585</c:v>
                </c:pt>
                <c:pt idx="434">
                  <c:v>36616</c:v>
                </c:pt>
                <c:pt idx="435">
                  <c:v>36646</c:v>
                </c:pt>
                <c:pt idx="436">
                  <c:v>36677</c:v>
                </c:pt>
                <c:pt idx="437">
                  <c:v>36707</c:v>
                </c:pt>
                <c:pt idx="438">
                  <c:v>36738</c:v>
                </c:pt>
                <c:pt idx="439">
                  <c:v>36769</c:v>
                </c:pt>
                <c:pt idx="440">
                  <c:v>36799</c:v>
                </c:pt>
                <c:pt idx="441">
                  <c:v>36830</c:v>
                </c:pt>
                <c:pt idx="442">
                  <c:v>36860</c:v>
                </c:pt>
                <c:pt idx="443">
                  <c:v>36891</c:v>
                </c:pt>
                <c:pt idx="444">
                  <c:v>36922</c:v>
                </c:pt>
                <c:pt idx="445">
                  <c:v>36950</c:v>
                </c:pt>
                <c:pt idx="446">
                  <c:v>36981</c:v>
                </c:pt>
                <c:pt idx="447">
                  <c:v>37011</c:v>
                </c:pt>
                <c:pt idx="448">
                  <c:v>37042</c:v>
                </c:pt>
                <c:pt idx="449">
                  <c:v>37072</c:v>
                </c:pt>
                <c:pt idx="450">
                  <c:v>37103</c:v>
                </c:pt>
                <c:pt idx="451">
                  <c:v>37134</c:v>
                </c:pt>
                <c:pt idx="452">
                  <c:v>37164</c:v>
                </c:pt>
                <c:pt idx="453">
                  <c:v>37195</c:v>
                </c:pt>
                <c:pt idx="454">
                  <c:v>37225</c:v>
                </c:pt>
                <c:pt idx="455">
                  <c:v>37256</c:v>
                </c:pt>
                <c:pt idx="456">
                  <c:v>37287</c:v>
                </c:pt>
                <c:pt idx="457">
                  <c:v>37315</c:v>
                </c:pt>
                <c:pt idx="458">
                  <c:v>37346</c:v>
                </c:pt>
                <c:pt idx="459">
                  <c:v>37376</c:v>
                </c:pt>
                <c:pt idx="460">
                  <c:v>37407</c:v>
                </c:pt>
                <c:pt idx="461">
                  <c:v>37437</c:v>
                </c:pt>
                <c:pt idx="462">
                  <c:v>37468</c:v>
                </c:pt>
                <c:pt idx="463">
                  <c:v>37499</c:v>
                </c:pt>
                <c:pt idx="464">
                  <c:v>37529</c:v>
                </c:pt>
                <c:pt idx="465">
                  <c:v>37560</c:v>
                </c:pt>
                <c:pt idx="466">
                  <c:v>37590</c:v>
                </c:pt>
                <c:pt idx="467">
                  <c:v>37621</c:v>
                </c:pt>
                <c:pt idx="468">
                  <c:v>37652</c:v>
                </c:pt>
                <c:pt idx="469">
                  <c:v>37680</c:v>
                </c:pt>
                <c:pt idx="470">
                  <c:v>37711</c:v>
                </c:pt>
                <c:pt idx="471">
                  <c:v>37741</c:v>
                </c:pt>
                <c:pt idx="472">
                  <c:v>37772</c:v>
                </c:pt>
                <c:pt idx="473">
                  <c:v>37802</c:v>
                </c:pt>
                <c:pt idx="474">
                  <c:v>37833</c:v>
                </c:pt>
                <c:pt idx="475">
                  <c:v>37864</c:v>
                </c:pt>
                <c:pt idx="476">
                  <c:v>37894</c:v>
                </c:pt>
                <c:pt idx="477">
                  <c:v>37925</c:v>
                </c:pt>
                <c:pt idx="478">
                  <c:v>37955</c:v>
                </c:pt>
                <c:pt idx="479">
                  <c:v>37986</c:v>
                </c:pt>
                <c:pt idx="480">
                  <c:v>38017</c:v>
                </c:pt>
                <c:pt idx="481">
                  <c:v>38046</c:v>
                </c:pt>
                <c:pt idx="482">
                  <c:v>38077</c:v>
                </c:pt>
                <c:pt idx="483">
                  <c:v>38107</c:v>
                </c:pt>
                <c:pt idx="484">
                  <c:v>38138</c:v>
                </c:pt>
                <c:pt idx="485">
                  <c:v>38168</c:v>
                </c:pt>
                <c:pt idx="486">
                  <c:v>38199</c:v>
                </c:pt>
                <c:pt idx="487">
                  <c:v>38230</c:v>
                </c:pt>
                <c:pt idx="488">
                  <c:v>38260</c:v>
                </c:pt>
                <c:pt idx="489">
                  <c:v>38291</c:v>
                </c:pt>
                <c:pt idx="490">
                  <c:v>38321</c:v>
                </c:pt>
                <c:pt idx="491">
                  <c:v>38352</c:v>
                </c:pt>
                <c:pt idx="492">
                  <c:v>38383</c:v>
                </c:pt>
                <c:pt idx="493">
                  <c:v>38411</c:v>
                </c:pt>
                <c:pt idx="494">
                  <c:v>38442</c:v>
                </c:pt>
                <c:pt idx="495">
                  <c:v>38472</c:v>
                </c:pt>
                <c:pt idx="496">
                  <c:v>38503</c:v>
                </c:pt>
                <c:pt idx="497">
                  <c:v>38533</c:v>
                </c:pt>
                <c:pt idx="498">
                  <c:v>38564</c:v>
                </c:pt>
                <c:pt idx="499">
                  <c:v>38595</c:v>
                </c:pt>
                <c:pt idx="500">
                  <c:v>38625</c:v>
                </c:pt>
                <c:pt idx="501">
                  <c:v>38656</c:v>
                </c:pt>
                <c:pt idx="502">
                  <c:v>38686</c:v>
                </c:pt>
                <c:pt idx="503">
                  <c:v>38717</c:v>
                </c:pt>
                <c:pt idx="504">
                  <c:v>38748</c:v>
                </c:pt>
                <c:pt idx="505">
                  <c:v>38776</c:v>
                </c:pt>
                <c:pt idx="506">
                  <c:v>38807</c:v>
                </c:pt>
                <c:pt idx="507">
                  <c:v>38837</c:v>
                </c:pt>
                <c:pt idx="508">
                  <c:v>38868</c:v>
                </c:pt>
                <c:pt idx="509">
                  <c:v>38898</c:v>
                </c:pt>
                <c:pt idx="510">
                  <c:v>38929</c:v>
                </c:pt>
                <c:pt idx="511">
                  <c:v>38960</c:v>
                </c:pt>
                <c:pt idx="512">
                  <c:v>38990</c:v>
                </c:pt>
                <c:pt idx="513">
                  <c:v>39021</c:v>
                </c:pt>
                <c:pt idx="514">
                  <c:v>39051</c:v>
                </c:pt>
                <c:pt idx="515">
                  <c:v>39082</c:v>
                </c:pt>
                <c:pt idx="516">
                  <c:v>39113</c:v>
                </c:pt>
                <c:pt idx="517">
                  <c:v>39141</c:v>
                </c:pt>
                <c:pt idx="518">
                  <c:v>39172</c:v>
                </c:pt>
                <c:pt idx="519">
                  <c:v>39202</c:v>
                </c:pt>
                <c:pt idx="520">
                  <c:v>39233</c:v>
                </c:pt>
                <c:pt idx="521">
                  <c:v>39263</c:v>
                </c:pt>
                <c:pt idx="522">
                  <c:v>39294</c:v>
                </c:pt>
                <c:pt idx="523">
                  <c:v>39325</c:v>
                </c:pt>
                <c:pt idx="524">
                  <c:v>39355</c:v>
                </c:pt>
                <c:pt idx="525">
                  <c:v>39386</c:v>
                </c:pt>
                <c:pt idx="526">
                  <c:v>39416</c:v>
                </c:pt>
                <c:pt idx="527">
                  <c:v>39447</c:v>
                </c:pt>
                <c:pt idx="528">
                  <c:v>39478</c:v>
                </c:pt>
                <c:pt idx="529">
                  <c:v>39507</c:v>
                </c:pt>
                <c:pt idx="530">
                  <c:v>39538</c:v>
                </c:pt>
                <c:pt idx="531">
                  <c:v>39568</c:v>
                </c:pt>
                <c:pt idx="532">
                  <c:v>39599</c:v>
                </c:pt>
                <c:pt idx="533">
                  <c:v>39629</c:v>
                </c:pt>
                <c:pt idx="534">
                  <c:v>39660</c:v>
                </c:pt>
                <c:pt idx="535">
                  <c:v>39691</c:v>
                </c:pt>
                <c:pt idx="536">
                  <c:v>39721</c:v>
                </c:pt>
                <c:pt idx="537">
                  <c:v>39752</c:v>
                </c:pt>
                <c:pt idx="538">
                  <c:v>39782</c:v>
                </c:pt>
                <c:pt idx="539">
                  <c:v>39813</c:v>
                </c:pt>
                <c:pt idx="540">
                  <c:v>39844</c:v>
                </c:pt>
                <c:pt idx="541">
                  <c:v>39872</c:v>
                </c:pt>
                <c:pt idx="542">
                  <c:v>39903</c:v>
                </c:pt>
                <c:pt idx="543">
                  <c:v>39933</c:v>
                </c:pt>
                <c:pt idx="544">
                  <c:v>39964</c:v>
                </c:pt>
                <c:pt idx="545">
                  <c:v>39994</c:v>
                </c:pt>
                <c:pt idx="546">
                  <c:v>40025</c:v>
                </c:pt>
                <c:pt idx="547">
                  <c:v>40056</c:v>
                </c:pt>
                <c:pt idx="548">
                  <c:v>40086</c:v>
                </c:pt>
                <c:pt idx="549">
                  <c:v>40117</c:v>
                </c:pt>
                <c:pt idx="550">
                  <c:v>40147</c:v>
                </c:pt>
                <c:pt idx="551">
                  <c:v>40178</c:v>
                </c:pt>
                <c:pt idx="552">
                  <c:v>40209</c:v>
                </c:pt>
                <c:pt idx="553">
                  <c:v>40237</c:v>
                </c:pt>
                <c:pt idx="554">
                  <c:v>40268</c:v>
                </c:pt>
                <c:pt idx="555">
                  <c:v>40298</c:v>
                </c:pt>
                <c:pt idx="556">
                  <c:v>40329</c:v>
                </c:pt>
                <c:pt idx="557">
                  <c:v>40359</c:v>
                </c:pt>
                <c:pt idx="558">
                  <c:v>40390</c:v>
                </c:pt>
                <c:pt idx="559">
                  <c:v>40421</c:v>
                </c:pt>
                <c:pt idx="560">
                  <c:v>40451</c:v>
                </c:pt>
                <c:pt idx="561">
                  <c:v>40482</c:v>
                </c:pt>
                <c:pt idx="562">
                  <c:v>40512</c:v>
                </c:pt>
                <c:pt idx="563">
                  <c:v>40543</c:v>
                </c:pt>
                <c:pt idx="564">
                  <c:v>40574</c:v>
                </c:pt>
                <c:pt idx="565">
                  <c:v>40602</c:v>
                </c:pt>
                <c:pt idx="566">
                  <c:v>40633</c:v>
                </c:pt>
                <c:pt idx="567">
                  <c:v>40663</c:v>
                </c:pt>
                <c:pt idx="568">
                  <c:v>40694</c:v>
                </c:pt>
                <c:pt idx="569">
                  <c:v>40724</c:v>
                </c:pt>
                <c:pt idx="570">
                  <c:v>40755</c:v>
                </c:pt>
                <c:pt idx="571">
                  <c:v>40786</c:v>
                </c:pt>
                <c:pt idx="572">
                  <c:v>40816</c:v>
                </c:pt>
                <c:pt idx="573">
                  <c:v>40847</c:v>
                </c:pt>
                <c:pt idx="574">
                  <c:v>40877</c:v>
                </c:pt>
                <c:pt idx="575">
                  <c:v>40908</c:v>
                </c:pt>
                <c:pt idx="576">
                  <c:v>40939</c:v>
                </c:pt>
                <c:pt idx="577">
                  <c:v>40968</c:v>
                </c:pt>
                <c:pt idx="578">
                  <c:v>40999</c:v>
                </c:pt>
                <c:pt idx="579">
                  <c:v>41029</c:v>
                </c:pt>
                <c:pt idx="580">
                  <c:v>41060</c:v>
                </c:pt>
                <c:pt idx="581">
                  <c:v>41090</c:v>
                </c:pt>
                <c:pt idx="582">
                  <c:v>41121</c:v>
                </c:pt>
                <c:pt idx="583">
                  <c:v>41152</c:v>
                </c:pt>
                <c:pt idx="584">
                  <c:v>41182</c:v>
                </c:pt>
                <c:pt idx="585">
                  <c:v>41213</c:v>
                </c:pt>
                <c:pt idx="586">
                  <c:v>41243</c:v>
                </c:pt>
                <c:pt idx="587">
                  <c:v>41274</c:v>
                </c:pt>
                <c:pt idx="588">
                  <c:v>41305</c:v>
                </c:pt>
                <c:pt idx="589">
                  <c:v>41333</c:v>
                </c:pt>
                <c:pt idx="590">
                  <c:v>41364</c:v>
                </c:pt>
                <c:pt idx="591">
                  <c:v>41394</c:v>
                </c:pt>
                <c:pt idx="592">
                  <c:v>41425</c:v>
                </c:pt>
                <c:pt idx="593">
                  <c:v>41455</c:v>
                </c:pt>
                <c:pt idx="594">
                  <c:v>41486</c:v>
                </c:pt>
                <c:pt idx="595">
                  <c:v>41517</c:v>
                </c:pt>
                <c:pt idx="596">
                  <c:v>41547</c:v>
                </c:pt>
                <c:pt idx="597">
                  <c:v>41578</c:v>
                </c:pt>
                <c:pt idx="598">
                  <c:v>41608</c:v>
                </c:pt>
                <c:pt idx="599">
                  <c:v>41639</c:v>
                </c:pt>
                <c:pt idx="600">
                  <c:v>41670</c:v>
                </c:pt>
                <c:pt idx="601">
                  <c:v>41698</c:v>
                </c:pt>
                <c:pt idx="602">
                  <c:v>41729</c:v>
                </c:pt>
                <c:pt idx="603">
                  <c:v>41759</c:v>
                </c:pt>
                <c:pt idx="604">
                  <c:v>41790</c:v>
                </c:pt>
                <c:pt idx="605">
                  <c:v>41820</c:v>
                </c:pt>
                <c:pt idx="606">
                  <c:v>41851</c:v>
                </c:pt>
                <c:pt idx="607">
                  <c:v>41882</c:v>
                </c:pt>
                <c:pt idx="608">
                  <c:v>41912</c:v>
                </c:pt>
                <c:pt idx="609">
                  <c:v>41943</c:v>
                </c:pt>
                <c:pt idx="610">
                  <c:v>41973</c:v>
                </c:pt>
                <c:pt idx="611">
                  <c:v>42004</c:v>
                </c:pt>
                <c:pt idx="612">
                  <c:v>42035</c:v>
                </c:pt>
                <c:pt idx="613">
                  <c:v>42063</c:v>
                </c:pt>
                <c:pt idx="614">
                  <c:v>42094</c:v>
                </c:pt>
                <c:pt idx="615">
                  <c:v>42124</c:v>
                </c:pt>
                <c:pt idx="616">
                  <c:v>42155</c:v>
                </c:pt>
                <c:pt idx="617">
                  <c:v>42185</c:v>
                </c:pt>
                <c:pt idx="618">
                  <c:v>42216</c:v>
                </c:pt>
                <c:pt idx="619">
                  <c:v>42247</c:v>
                </c:pt>
                <c:pt idx="620">
                  <c:v>42277</c:v>
                </c:pt>
                <c:pt idx="621">
                  <c:v>42308</c:v>
                </c:pt>
                <c:pt idx="622">
                  <c:v>42338</c:v>
                </c:pt>
                <c:pt idx="623">
                  <c:v>42369</c:v>
                </c:pt>
                <c:pt idx="624">
                  <c:v>42400</c:v>
                </c:pt>
                <c:pt idx="625">
                  <c:v>42429</c:v>
                </c:pt>
                <c:pt idx="626">
                  <c:v>42460</c:v>
                </c:pt>
                <c:pt idx="627">
                  <c:v>42490</c:v>
                </c:pt>
                <c:pt idx="628">
                  <c:v>42521</c:v>
                </c:pt>
                <c:pt idx="629">
                  <c:v>42551</c:v>
                </c:pt>
                <c:pt idx="630">
                  <c:v>42582</c:v>
                </c:pt>
                <c:pt idx="631">
                  <c:v>42613</c:v>
                </c:pt>
                <c:pt idx="632">
                  <c:v>42643</c:v>
                </c:pt>
                <c:pt idx="633">
                  <c:v>42674</c:v>
                </c:pt>
                <c:pt idx="634">
                  <c:v>42704</c:v>
                </c:pt>
                <c:pt idx="635">
                  <c:v>42735</c:v>
                </c:pt>
                <c:pt idx="636">
                  <c:v>42766</c:v>
                </c:pt>
                <c:pt idx="637">
                  <c:v>42794</c:v>
                </c:pt>
                <c:pt idx="638">
                  <c:v>42825</c:v>
                </c:pt>
                <c:pt idx="639">
                  <c:v>42855</c:v>
                </c:pt>
                <c:pt idx="640">
                  <c:v>42886</c:v>
                </c:pt>
                <c:pt idx="641">
                  <c:v>42916</c:v>
                </c:pt>
                <c:pt idx="642">
                  <c:v>42947</c:v>
                </c:pt>
                <c:pt idx="643">
                  <c:v>42978</c:v>
                </c:pt>
                <c:pt idx="644">
                  <c:v>43008</c:v>
                </c:pt>
                <c:pt idx="645">
                  <c:v>43039</c:v>
                </c:pt>
                <c:pt idx="646">
                  <c:v>43069</c:v>
                </c:pt>
                <c:pt idx="647">
                  <c:v>43100</c:v>
                </c:pt>
                <c:pt idx="648">
                  <c:v>43131</c:v>
                </c:pt>
                <c:pt idx="649">
                  <c:v>43159</c:v>
                </c:pt>
                <c:pt idx="650">
                  <c:v>43190</c:v>
                </c:pt>
                <c:pt idx="651">
                  <c:v>43220</c:v>
                </c:pt>
                <c:pt idx="652">
                  <c:v>43251</c:v>
                </c:pt>
                <c:pt idx="653">
                  <c:v>43281</c:v>
                </c:pt>
                <c:pt idx="654">
                  <c:v>43312</c:v>
                </c:pt>
                <c:pt idx="655">
                  <c:v>43343</c:v>
                </c:pt>
                <c:pt idx="656">
                  <c:v>43373</c:v>
                </c:pt>
                <c:pt idx="657">
                  <c:v>43404</c:v>
                </c:pt>
                <c:pt idx="658">
                  <c:v>43434</c:v>
                </c:pt>
                <c:pt idx="659">
                  <c:v>43465</c:v>
                </c:pt>
                <c:pt idx="660">
                  <c:v>43496</c:v>
                </c:pt>
                <c:pt idx="661">
                  <c:v>43524</c:v>
                </c:pt>
                <c:pt idx="662">
                  <c:v>43555</c:v>
                </c:pt>
                <c:pt idx="663">
                  <c:v>43585</c:v>
                </c:pt>
                <c:pt idx="664">
                  <c:v>43616</c:v>
                </c:pt>
                <c:pt idx="665">
                  <c:v>43646</c:v>
                </c:pt>
                <c:pt idx="666">
                  <c:v>43677</c:v>
                </c:pt>
                <c:pt idx="667">
                  <c:v>43708</c:v>
                </c:pt>
                <c:pt idx="668">
                  <c:v>43738</c:v>
                </c:pt>
                <c:pt idx="669">
                  <c:v>43769</c:v>
                </c:pt>
                <c:pt idx="670">
                  <c:v>43799</c:v>
                </c:pt>
                <c:pt idx="671">
                  <c:v>43830</c:v>
                </c:pt>
                <c:pt idx="672">
                  <c:v>43861</c:v>
                </c:pt>
                <c:pt idx="673">
                  <c:v>43890</c:v>
                </c:pt>
                <c:pt idx="674">
                  <c:v>43921</c:v>
                </c:pt>
                <c:pt idx="675">
                  <c:v>43951</c:v>
                </c:pt>
                <c:pt idx="676">
                  <c:v>43982</c:v>
                </c:pt>
                <c:pt idx="677">
                  <c:v>44012</c:v>
                </c:pt>
                <c:pt idx="678">
                  <c:v>44043</c:v>
                </c:pt>
                <c:pt idx="679">
                  <c:v>44074</c:v>
                </c:pt>
                <c:pt idx="680">
                  <c:v>44104</c:v>
                </c:pt>
                <c:pt idx="681">
                  <c:v>44135</c:v>
                </c:pt>
                <c:pt idx="682">
                  <c:v>44165</c:v>
                </c:pt>
                <c:pt idx="683">
                  <c:v>44196</c:v>
                </c:pt>
                <c:pt idx="684">
                  <c:v>44227</c:v>
                </c:pt>
                <c:pt idx="685">
                  <c:v>44255</c:v>
                </c:pt>
                <c:pt idx="686">
                  <c:v>44286</c:v>
                </c:pt>
                <c:pt idx="687">
                  <c:v>44316</c:v>
                </c:pt>
                <c:pt idx="688">
                  <c:v>44347</c:v>
                </c:pt>
                <c:pt idx="689">
                  <c:v>44377</c:v>
                </c:pt>
                <c:pt idx="690">
                  <c:v>44408</c:v>
                </c:pt>
                <c:pt idx="691">
                  <c:v>44439</c:v>
                </c:pt>
                <c:pt idx="692">
                  <c:v>44469</c:v>
                </c:pt>
                <c:pt idx="693">
                  <c:v>44500</c:v>
                </c:pt>
                <c:pt idx="694">
                  <c:v>44530</c:v>
                </c:pt>
                <c:pt idx="695">
                  <c:v>44561</c:v>
                </c:pt>
                <c:pt idx="696">
                  <c:v>44592</c:v>
                </c:pt>
                <c:pt idx="697">
                  <c:v>44620</c:v>
                </c:pt>
                <c:pt idx="698">
                  <c:v>44651</c:v>
                </c:pt>
                <c:pt idx="699">
                  <c:v>44681</c:v>
                </c:pt>
                <c:pt idx="700">
                  <c:v>44712</c:v>
                </c:pt>
                <c:pt idx="701">
                  <c:v>44742</c:v>
                </c:pt>
                <c:pt idx="702">
                  <c:v>44773</c:v>
                </c:pt>
                <c:pt idx="703">
                  <c:v>44804</c:v>
                </c:pt>
                <c:pt idx="704">
                  <c:v>44834</c:v>
                </c:pt>
                <c:pt idx="705">
                  <c:v>44865</c:v>
                </c:pt>
                <c:pt idx="706">
                  <c:v>44895</c:v>
                </c:pt>
                <c:pt idx="707">
                  <c:v>44926</c:v>
                </c:pt>
                <c:pt idx="708">
                  <c:v>44957</c:v>
                </c:pt>
                <c:pt idx="709">
                  <c:v>44985</c:v>
                </c:pt>
                <c:pt idx="710">
                  <c:v>45016</c:v>
                </c:pt>
                <c:pt idx="711">
                  <c:v>45046</c:v>
                </c:pt>
                <c:pt idx="712">
                  <c:v>45077</c:v>
                </c:pt>
                <c:pt idx="713">
                  <c:v>45107</c:v>
                </c:pt>
                <c:pt idx="714">
                  <c:v>45138</c:v>
                </c:pt>
                <c:pt idx="715">
                  <c:v>45169</c:v>
                </c:pt>
              </c:numCache>
            </c:numRef>
          </c:cat>
          <c:val>
            <c:numRef>
              <c:f>'[Real Manufacturing Construction Put in Place updated.xlsx]Sheet1'!$N$3:$N$1339</c:f>
              <c:numCache>
                <c:formatCode>_(* #,##0_);_(* \(#,##0\);_(* "-"??_);_(@_)</c:formatCode>
                <c:ptCount val="1337"/>
                <c:pt idx="0">
                  <c:v>68.425824968230359</c:v>
                </c:pt>
                <c:pt idx="1">
                  <c:v>71.134347206556143</c:v>
                </c:pt>
                <c:pt idx="2">
                  <c:v>72.844992830761896</c:v>
                </c:pt>
                <c:pt idx="3">
                  <c:v>76.090188206093401</c:v>
                </c:pt>
                <c:pt idx="4">
                  <c:v>73.566147358613335</c:v>
                </c:pt>
                <c:pt idx="5">
                  <c:v>75.545129551321978</c:v>
                </c:pt>
                <c:pt idx="6">
                  <c:v>80.087285007750665</c:v>
                </c:pt>
                <c:pt idx="7">
                  <c:v>80.674271251350689</c:v>
                </c:pt>
                <c:pt idx="8">
                  <c:v>82.326218251196423</c:v>
                </c:pt>
                <c:pt idx="9">
                  <c:v>81.012487134567834</c:v>
                </c:pt>
                <c:pt idx="10">
                  <c:v>81.725256144653557</c:v>
                </c:pt>
                <c:pt idx="11">
                  <c:v>88.137382062836579</c:v>
                </c:pt>
                <c:pt idx="12">
                  <c:v>83.125637611527864</c:v>
                </c:pt>
                <c:pt idx="13">
                  <c:v>95.167241123093902</c:v>
                </c:pt>
                <c:pt idx="14">
                  <c:v>100.48924973173406</c:v>
                </c:pt>
                <c:pt idx="15">
                  <c:v>97.724824041636836</c:v>
                </c:pt>
                <c:pt idx="16">
                  <c:v>110.8733158982772</c:v>
                </c:pt>
                <c:pt idx="17">
                  <c:v>111.27582075103149</c:v>
                </c:pt>
                <c:pt idx="18">
                  <c:v>102.12722086863695</c:v>
                </c:pt>
                <c:pt idx="19">
                  <c:v>106.86503840626565</c:v>
                </c:pt>
                <c:pt idx="20">
                  <c:v>113.70203055791156</c:v>
                </c:pt>
                <c:pt idx="21">
                  <c:v>116.39657693329448</c:v>
                </c:pt>
                <c:pt idx="22">
                  <c:v>116.40496245106019</c:v>
                </c:pt>
                <c:pt idx="23">
                  <c:v>131.94053169834061</c:v>
                </c:pt>
                <c:pt idx="24">
                  <c:v>123.4012794402547</c:v>
                </c:pt>
                <c:pt idx="25">
                  <c:v>131.84829100291776</c:v>
                </c:pt>
                <c:pt idx="26">
                  <c:v>133.8803814748093</c:v>
                </c:pt>
                <c:pt idx="27">
                  <c:v>136.98022787553506</c:v>
                </c:pt>
                <c:pt idx="28">
                  <c:v>129.02516668846053</c:v>
                </c:pt>
                <c:pt idx="29">
                  <c:v>138.98995696671798</c:v>
                </c:pt>
                <c:pt idx="30">
                  <c:v>140.87390329141513</c:v>
                </c:pt>
                <c:pt idx="31">
                  <c:v>141.48325091572374</c:v>
                </c:pt>
                <c:pt idx="32">
                  <c:v>136.47150646441503</c:v>
                </c:pt>
                <c:pt idx="33">
                  <c:v>129.50314120110627</c:v>
                </c:pt>
                <c:pt idx="34">
                  <c:v>134.984474647295</c:v>
                </c:pt>
                <c:pt idx="35">
                  <c:v>126.69958309476904</c:v>
                </c:pt>
                <c:pt idx="36">
                  <c:v>132.59460208406637</c:v>
                </c:pt>
                <c:pt idx="37">
                  <c:v>135.12423327672357</c:v>
                </c:pt>
                <c:pt idx="38">
                  <c:v>120.42442063342602</c:v>
                </c:pt>
                <c:pt idx="39">
                  <c:v>110.95158073075721</c:v>
                </c:pt>
                <c:pt idx="40">
                  <c:v>115.51889274048301</c:v>
                </c:pt>
                <c:pt idx="41">
                  <c:v>116.09190312114021</c:v>
                </c:pt>
                <c:pt idx="42">
                  <c:v>119.2001350396317</c:v>
                </c:pt>
                <c:pt idx="43">
                  <c:v>116.69566040027163</c:v>
                </c:pt>
                <c:pt idx="44">
                  <c:v>123.55501393262608</c:v>
                </c:pt>
                <c:pt idx="45">
                  <c:v>115.60274791814015</c:v>
                </c:pt>
                <c:pt idx="46">
                  <c:v>105.47304245715706</c:v>
                </c:pt>
                <c:pt idx="47">
                  <c:v>110.45404000999147</c:v>
                </c:pt>
                <c:pt idx="48">
                  <c:v>117.60968183673451</c:v>
                </c:pt>
                <c:pt idx="49">
                  <c:v>112.63706980166582</c:v>
                </c:pt>
                <c:pt idx="50">
                  <c:v>112.77403325850581</c:v>
                </c:pt>
                <c:pt idx="51">
                  <c:v>114.42598025835157</c:v>
                </c:pt>
                <c:pt idx="52">
                  <c:v>111.16401384748863</c:v>
                </c:pt>
                <c:pt idx="53">
                  <c:v>103.31796439136842</c:v>
                </c:pt>
                <c:pt idx="54">
                  <c:v>99.865926244482637</c:v>
                </c:pt>
                <c:pt idx="55">
                  <c:v>111.56651870024292</c:v>
                </c:pt>
                <c:pt idx="56">
                  <c:v>110.76709933991144</c:v>
                </c:pt>
                <c:pt idx="57">
                  <c:v>115.29248376080871</c:v>
                </c:pt>
                <c:pt idx="58">
                  <c:v>118.75290742546025</c:v>
                </c:pt>
                <c:pt idx="59">
                  <c:v>115.71455482168302</c:v>
                </c:pt>
                <c:pt idx="60">
                  <c:v>120.85487721206601</c:v>
                </c:pt>
                <c:pt idx="61">
                  <c:v>120.25950545070029</c:v>
                </c:pt>
                <c:pt idx="62">
                  <c:v>117.81093426311166</c:v>
                </c:pt>
                <c:pt idx="63">
                  <c:v>112.82434636510013</c:v>
                </c:pt>
                <c:pt idx="64">
                  <c:v>116.27917968457449</c:v>
                </c:pt>
                <c:pt idx="65">
                  <c:v>118.12119842044311</c:v>
                </c:pt>
                <c:pt idx="66">
                  <c:v>118.11001773008884</c:v>
                </c:pt>
                <c:pt idx="67">
                  <c:v>118.09324669455739</c:v>
                </c:pt>
                <c:pt idx="68">
                  <c:v>120.95550342525465</c:v>
                </c:pt>
                <c:pt idx="69">
                  <c:v>116.42452865918024</c:v>
                </c:pt>
                <c:pt idx="70">
                  <c:v>112.65104566460872</c:v>
                </c:pt>
                <c:pt idx="71">
                  <c:v>114.92072580652874</c:v>
                </c:pt>
                <c:pt idx="72">
                  <c:v>106.14947422359137</c:v>
                </c:pt>
                <c:pt idx="73">
                  <c:v>109.61548823342002</c:v>
                </c:pt>
                <c:pt idx="74">
                  <c:v>109.53163305576287</c:v>
                </c:pt>
                <c:pt idx="75">
                  <c:v>111.87119251239724</c:v>
                </c:pt>
                <c:pt idx="76">
                  <c:v>108.63438265483141</c:v>
                </c:pt>
                <c:pt idx="77">
                  <c:v>108.93067094921999</c:v>
                </c:pt>
                <c:pt idx="78">
                  <c:v>106.15506456876848</c:v>
                </c:pt>
                <c:pt idx="79">
                  <c:v>109.91736687298571</c:v>
                </c:pt>
                <c:pt idx="80">
                  <c:v>106.90696599509421</c:v>
                </c:pt>
                <c:pt idx="81">
                  <c:v>103.75960166036269</c:v>
                </c:pt>
                <c:pt idx="82">
                  <c:v>102.26977467065409</c:v>
                </c:pt>
                <c:pt idx="83">
                  <c:v>96.698995701631105</c:v>
                </c:pt>
                <c:pt idx="84">
                  <c:v>99.130795853688284</c:v>
                </c:pt>
                <c:pt idx="85">
                  <c:v>97.545932995968286</c:v>
                </c:pt>
                <c:pt idx="86">
                  <c:v>90.722916707265256</c:v>
                </c:pt>
                <c:pt idx="87">
                  <c:v>91.063927763070978</c:v>
                </c:pt>
                <c:pt idx="88">
                  <c:v>87.952900671990861</c:v>
                </c:pt>
                <c:pt idx="89">
                  <c:v>80.422705718379262</c:v>
                </c:pt>
                <c:pt idx="90">
                  <c:v>80.696632632059249</c:v>
                </c:pt>
                <c:pt idx="91">
                  <c:v>72.945619043950472</c:v>
                </c:pt>
                <c:pt idx="92">
                  <c:v>70.494252683773283</c:v>
                </c:pt>
                <c:pt idx="93">
                  <c:v>76.35293442941915</c:v>
                </c:pt>
                <c:pt idx="94">
                  <c:v>72.411741079533314</c:v>
                </c:pt>
                <c:pt idx="95">
                  <c:v>70.812902358870431</c:v>
                </c:pt>
                <c:pt idx="96">
                  <c:v>71.721333450156152</c:v>
                </c:pt>
                <c:pt idx="97">
                  <c:v>66.17291586184173</c:v>
                </c:pt>
                <c:pt idx="98">
                  <c:v>67.179177993727436</c:v>
                </c:pt>
                <c:pt idx="99">
                  <c:v>67.822067689098901</c:v>
                </c:pt>
                <c:pt idx="100">
                  <c:v>66.133783445601722</c:v>
                </c:pt>
                <c:pt idx="101">
                  <c:v>69.255991227036091</c:v>
                </c:pt>
                <c:pt idx="102">
                  <c:v>65.728483420258868</c:v>
                </c:pt>
                <c:pt idx="103">
                  <c:v>67.478261460704616</c:v>
                </c:pt>
                <c:pt idx="104">
                  <c:v>63.769067435670237</c:v>
                </c:pt>
                <c:pt idx="105">
                  <c:v>62.455336319041621</c:v>
                </c:pt>
                <c:pt idx="106">
                  <c:v>63.749501227550219</c:v>
                </c:pt>
                <c:pt idx="107">
                  <c:v>65.815133770504573</c:v>
                </c:pt>
                <c:pt idx="108">
                  <c:v>76.003537855847696</c:v>
                </c:pt>
                <c:pt idx="109">
                  <c:v>72.241235551630453</c:v>
                </c:pt>
                <c:pt idx="110">
                  <c:v>74.00778462760762</c:v>
                </c:pt>
                <c:pt idx="111">
                  <c:v>75.858188881241929</c:v>
                </c:pt>
                <c:pt idx="112">
                  <c:v>76.389271673070525</c:v>
                </c:pt>
                <c:pt idx="113">
                  <c:v>79.849695337722054</c:v>
                </c:pt>
                <c:pt idx="114">
                  <c:v>85.46240189557362</c:v>
                </c:pt>
                <c:pt idx="115">
                  <c:v>86.113677108710775</c:v>
                </c:pt>
                <c:pt idx="116">
                  <c:v>87.860659976567987</c:v>
                </c:pt>
                <c:pt idx="117">
                  <c:v>88.028370331882272</c:v>
                </c:pt>
                <c:pt idx="118">
                  <c:v>87.4665406415794</c:v>
                </c:pt>
                <c:pt idx="119">
                  <c:v>90.8990125803452</c:v>
                </c:pt>
                <c:pt idx="120">
                  <c:v>87.094782687299372</c:v>
                </c:pt>
                <c:pt idx="121">
                  <c:v>89.909521483990886</c:v>
                </c:pt>
                <c:pt idx="122">
                  <c:v>87.771214453733677</c:v>
                </c:pt>
                <c:pt idx="123">
                  <c:v>88.981524184585126</c:v>
                </c:pt>
                <c:pt idx="124">
                  <c:v>91.53910710312806</c:v>
                </c:pt>
                <c:pt idx="125">
                  <c:v>89.652365605842306</c:v>
                </c:pt>
                <c:pt idx="126">
                  <c:v>87.757238590790806</c:v>
                </c:pt>
                <c:pt idx="127">
                  <c:v>89.009475910470869</c:v>
                </c:pt>
                <c:pt idx="128">
                  <c:v>83.338070728259282</c:v>
                </c:pt>
                <c:pt idx="129">
                  <c:v>97.749980594933959</c:v>
                </c:pt>
                <c:pt idx="130">
                  <c:v>100.64298422410546</c:v>
                </c:pt>
                <c:pt idx="131">
                  <c:v>97.230078493459644</c:v>
                </c:pt>
                <c:pt idx="132">
                  <c:v>94.071533468373843</c:v>
                </c:pt>
                <c:pt idx="133">
                  <c:v>92.489465783242395</c:v>
                </c:pt>
                <c:pt idx="134">
                  <c:v>88.179309651665136</c:v>
                </c:pt>
                <c:pt idx="135">
                  <c:v>89.174391093196604</c:v>
                </c:pt>
                <c:pt idx="136">
                  <c:v>93.853510006465271</c:v>
                </c:pt>
                <c:pt idx="137">
                  <c:v>88.749524859733725</c:v>
                </c:pt>
                <c:pt idx="138">
                  <c:v>90.907398098110917</c:v>
                </c:pt>
                <c:pt idx="139">
                  <c:v>88.232417930848001</c:v>
                </c:pt>
                <c:pt idx="140">
                  <c:v>86.535748169585105</c:v>
                </c:pt>
                <c:pt idx="141">
                  <c:v>83.93064731703646</c:v>
                </c:pt>
                <c:pt idx="142">
                  <c:v>85.314257748379347</c:v>
                </c:pt>
                <c:pt idx="143">
                  <c:v>84.875415651973597</c:v>
                </c:pt>
                <c:pt idx="144">
                  <c:v>85.297486712847899</c:v>
                </c:pt>
                <c:pt idx="145">
                  <c:v>88.85853659068799</c:v>
                </c:pt>
                <c:pt idx="146">
                  <c:v>83.639949367824983</c:v>
                </c:pt>
                <c:pt idx="147">
                  <c:v>80.88670436808205</c:v>
                </c:pt>
                <c:pt idx="148">
                  <c:v>76.543006165441938</c:v>
                </c:pt>
                <c:pt idx="149">
                  <c:v>75.995152338081922</c:v>
                </c:pt>
                <c:pt idx="150">
                  <c:v>69.566255384367452</c:v>
                </c:pt>
                <c:pt idx="151">
                  <c:v>74.309663267173292</c:v>
                </c:pt>
                <c:pt idx="152">
                  <c:v>74.536072246847596</c:v>
                </c:pt>
                <c:pt idx="153">
                  <c:v>71.992465191247518</c:v>
                </c:pt>
                <c:pt idx="154">
                  <c:v>70.357289226933204</c:v>
                </c:pt>
                <c:pt idx="155">
                  <c:v>70.80172166851608</c:v>
                </c:pt>
                <c:pt idx="156">
                  <c:v>74.491349485430476</c:v>
                </c:pt>
                <c:pt idx="157">
                  <c:v>73.135690779973288</c:v>
                </c:pt>
                <c:pt idx="158">
                  <c:v>74.577999835676181</c:v>
                </c:pt>
                <c:pt idx="159">
                  <c:v>78.340302139893424</c:v>
                </c:pt>
                <c:pt idx="160">
                  <c:v>77.317268972476256</c:v>
                </c:pt>
                <c:pt idx="161">
                  <c:v>75.983971647727657</c:v>
                </c:pt>
                <c:pt idx="162">
                  <c:v>75.064359866087614</c:v>
                </c:pt>
                <c:pt idx="163">
                  <c:v>78.259242134824831</c:v>
                </c:pt>
                <c:pt idx="164">
                  <c:v>77.239004139996254</c:v>
                </c:pt>
                <c:pt idx="165">
                  <c:v>77.761701414059132</c:v>
                </c:pt>
                <c:pt idx="166">
                  <c:v>80.948198165030647</c:v>
                </c:pt>
                <c:pt idx="167">
                  <c:v>77.429075876019127</c:v>
                </c:pt>
                <c:pt idx="168">
                  <c:v>77.32285931765341</c:v>
                </c:pt>
                <c:pt idx="169">
                  <c:v>78.888155967253454</c:v>
                </c:pt>
                <c:pt idx="170">
                  <c:v>86.692277834545067</c:v>
                </c:pt>
                <c:pt idx="171">
                  <c:v>87.941719981636538</c:v>
                </c:pt>
                <c:pt idx="172">
                  <c:v>85.012379108813619</c:v>
                </c:pt>
                <c:pt idx="173">
                  <c:v>95.368493549471026</c:v>
                </c:pt>
                <c:pt idx="174">
                  <c:v>103.81550511213408</c:v>
                </c:pt>
                <c:pt idx="175">
                  <c:v>108.05019158381992</c:v>
                </c:pt>
                <c:pt idx="176">
                  <c:v>111.6056511164829</c:v>
                </c:pt>
                <c:pt idx="177">
                  <c:v>112.98926154782576</c:v>
                </c:pt>
                <c:pt idx="178">
                  <c:v>112.00815596923718</c:v>
                </c:pt>
                <c:pt idx="179">
                  <c:v>115.81797620746012</c:v>
                </c:pt>
                <c:pt idx="180">
                  <c:v>113.53152503000861</c:v>
                </c:pt>
                <c:pt idx="181">
                  <c:v>118.97093088736877</c:v>
                </c:pt>
                <c:pt idx="182">
                  <c:v>131.33677441920909</c:v>
                </c:pt>
                <c:pt idx="183">
                  <c:v>123.07703941998031</c:v>
                </c:pt>
                <c:pt idx="184">
                  <c:v>121.59000760286025</c:v>
                </c:pt>
                <c:pt idx="185">
                  <c:v>118.71936535439737</c:v>
                </c:pt>
                <c:pt idx="186">
                  <c:v>128.0412659372833</c:v>
                </c:pt>
                <c:pt idx="187">
                  <c:v>115.89624103994014</c:v>
                </c:pt>
                <c:pt idx="188">
                  <c:v>118.14635497374022</c:v>
                </c:pt>
                <c:pt idx="189">
                  <c:v>123.66402566358035</c:v>
                </c:pt>
                <c:pt idx="190">
                  <c:v>122.85342561289461</c:v>
                </c:pt>
                <c:pt idx="191">
                  <c:v>120.68157651157455</c:v>
                </c:pt>
                <c:pt idx="192">
                  <c:v>115.79002448157441</c:v>
                </c:pt>
                <c:pt idx="193">
                  <c:v>113.63494641578575</c:v>
                </c:pt>
                <c:pt idx="194">
                  <c:v>109.05086337052852</c:v>
                </c:pt>
                <c:pt idx="195">
                  <c:v>105.88393282767699</c:v>
                </c:pt>
                <c:pt idx="196">
                  <c:v>106.94889358392277</c:v>
                </c:pt>
                <c:pt idx="197">
                  <c:v>107.88807157368278</c:v>
                </c:pt>
                <c:pt idx="198">
                  <c:v>97.758366112699647</c:v>
                </c:pt>
                <c:pt idx="199">
                  <c:v>94.61659212314531</c:v>
                </c:pt>
                <c:pt idx="200">
                  <c:v>95.329361133230989</c:v>
                </c:pt>
                <c:pt idx="201">
                  <c:v>89.923497346933743</c:v>
                </c:pt>
                <c:pt idx="202">
                  <c:v>93.780835519162423</c:v>
                </c:pt>
                <c:pt idx="203">
                  <c:v>101.33898219865974</c:v>
                </c:pt>
                <c:pt idx="204">
                  <c:v>108.41076884774564</c:v>
                </c:pt>
                <c:pt idx="205">
                  <c:v>105.28297072113413</c:v>
                </c:pt>
                <c:pt idx="206">
                  <c:v>108.36884125891704</c:v>
                </c:pt>
                <c:pt idx="207">
                  <c:v>115.18347202985436</c:v>
                </c:pt>
                <c:pt idx="208">
                  <c:v>110.96835176628855</c:v>
                </c:pt>
                <c:pt idx="209">
                  <c:v>111.96902355299714</c:v>
                </c:pt>
                <c:pt idx="210">
                  <c:v>122.65776353169456</c:v>
                </c:pt>
                <c:pt idx="211">
                  <c:v>126.19924720141468</c:v>
                </c:pt>
                <c:pt idx="212">
                  <c:v>124.45785467873465</c:v>
                </c:pt>
                <c:pt idx="213">
                  <c:v>124.57245675486604</c:v>
                </c:pt>
                <c:pt idx="214">
                  <c:v>124.13081948587173</c:v>
                </c:pt>
                <c:pt idx="215">
                  <c:v>112.96969533970578</c:v>
                </c:pt>
                <c:pt idx="216">
                  <c:v>119.23926745587167</c:v>
                </c:pt>
                <c:pt idx="217">
                  <c:v>122.42296903425459</c:v>
                </c:pt>
                <c:pt idx="218">
                  <c:v>121.1986834404603</c:v>
                </c:pt>
                <c:pt idx="219">
                  <c:v>123.03231665856322</c:v>
                </c:pt>
                <c:pt idx="220">
                  <c:v>117.54539286719736</c:v>
                </c:pt>
                <c:pt idx="221">
                  <c:v>119.02403916655167</c:v>
                </c:pt>
                <c:pt idx="222">
                  <c:v>115.56641067448868</c:v>
                </c:pt>
                <c:pt idx="223">
                  <c:v>110.99350831958574</c:v>
                </c:pt>
                <c:pt idx="224">
                  <c:v>106.08239008146562</c:v>
                </c:pt>
                <c:pt idx="225">
                  <c:v>111.62521732460287</c:v>
                </c:pt>
                <c:pt idx="226">
                  <c:v>108.43592540104282</c:v>
                </c:pt>
                <c:pt idx="227">
                  <c:v>99.675854508459736</c:v>
                </c:pt>
                <c:pt idx="228">
                  <c:v>98.70313444763687</c:v>
                </c:pt>
                <c:pt idx="229">
                  <c:v>88.084273783653728</c:v>
                </c:pt>
                <c:pt idx="230">
                  <c:v>87.732082037493726</c:v>
                </c:pt>
                <c:pt idx="231">
                  <c:v>85.440040514865075</c:v>
                </c:pt>
                <c:pt idx="232">
                  <c:v>80.238224327533516</c:v>
                </c:pt>
                <c:pt idx="233">
                  <c:v>87.337962702505124</c:v>
                </c:pt>
                <c:pt idx="234">
                  <c:v>84.453344591099366</c:v>
                </c:pt>
                <c:pt idx="235">
                  <c:v>87.022108199996552</c:v>
                </c:pt>
                <c:pt idx="236">
                  <c:v>80.009020175270663</c:v>
                </c:pt>
                <c:pt idx="237">
                  <c:v>65.063232344178843</c:v>
                </c:pt>
                <c:pt idx="238">
                  <c:v>72.587836952613316</c:v>
                </c:pt>
                <c:pt idx="239">
                  <c:v>73.982628074310497</c:v>
                </c:pt>
                <c:pt idx="240">
                  <c:v>75.257226774699106</c:v>
                </c:pt>
                <c:pt idx="241">
                  <c:v>79.455576002733508</c:v>
                </c:pt>
                <c:pt idx="242">
                  <c:v>84.168236987065058</c:v>
                </c:pt>
                <c:pt idx="243">
                  <c:v>82.010363748687837</c:v>
                </c:pt>
                <c:pt idx="244">
                  <c:v>82.77344586536789</c:v>
                </c:pt>
                <c:pt idx="245">
                  <c:v>84.081586636819324</c:v>
                </c:pt>
                <c:pt idx="246">
                  <c:v>83.598021778996454</c:v>
                </c:pt>
                <c:pt idx="247">
                  <c:v>87.704130311608012</c:v>
                </c:pt>
                <c:pt idx="248">
                  <c:v>88.54547726076801</c:v>
                </c:pt>
                <c:pt idx="249">
                  <c:v>87.57275719994513</c:v>
                </c:pt>
                <c:pt idx="250">
                  <c:v>88.073093093299434</c:v>
                </c:pt>
                <c:pt idx="251">
                  <c:v>83.461058322156475</c:v>
                </c:pt>
                <c:pt idx="252">
                  <c:v>94.764736270339625</c:v>
                </c:pt>
                <c:pt idx="253">
                  <c:v>93.090427889785303</c:v>
                </c:pt>
                <c:pt idx="254">
                  <c:v>94.08830450390532</c:v>
                </c:pt>
                <c:pt idx="255">
                  <c:v>96.01697359001966</c:v>
                </c:pt>
                <c:pt idx="256">
                  <c:v>96.961741924956812</c:v>
                </c:pt>
                <c:pt idx="257">
                  <c:v>91.776696773156687</c:v>
                </c:pt>
                <c:pt idx="258">
                  <c:v>97.299957808173957</c:v>
                </c:pt>
                <c:pt idx="259">
                  <c:v>92.662766483733847</c:v>
                </c:pt>
                <c:pt idx="260">
                  <c:v>95.432782519008214</c:v>
                </c:pt>
                <c:pt idx="261">
                  <c:v>94.543917635842476</c:v>
                </c:pt>
                <c:pt idx="262">
                  <c:v>94.110665884613894</c:v>
                </c:pt>
                <c:pt idx="263">
                  <c:v>96.869501229533952</c:v>
                </c:pt>
                <c:pt idx="264">
                  <c:v>90.435013930642356</c:v>
                </c:pt>
                <c:pt idx="265">
                  <c:v>92.796934767985277</c:v>
                </c:pt>
                <c:pt idx="266">
                  <c:v>76.74705376440771</c:v>
                </c:pt>
                <c:pt idx="267">
                  <c:v>84.095562499762195</c:v>
                </c:pt>
                <c:pt idx="268">
                  <c:v>77.37037725165915</c:v>
                </c:pt>
                <c:pt idx="269">
                  <c:v>74.111206013384802</c:v>
                </c:pt>
                <c:pt idx="270">
                  <c:v>74.717758465104794</c:v>
                </c:pt>
                <c:pt idx="271">
                  <c:v>76.104164069036273</c:v>
                </c:pt>
                <c:pt idx="272">
                  <c:v>75.123058490447661</c:v>
                </c:pt>
                <c:pt idx="273">
                  <c:v>83.625973504882154</c:v>
                </c:pt>
                <c:pt idx="274">
                  <c:v>76.084597860916261</c:v>
                </c:pt>
                <c:pt idx="275">
                  <c:v>76.459150987784824</c:v>
                </c:pt>
                <c:pt idx="276">
                  <c:v>73.485087353544756</c:v>
                </c:pt>
                <c:pt idx="277">
                  <c:v>73.068606637847608</c:v>
                </c:pt>
                <c:pt idx="278">
                  <c:v>65.339954430447406</c:v>
                </c:pt>
                <c:pt idx="279">
                  <c:v>68.476138074824618</c:v>
                </c:pt>
                <c:pt idx="280">
                  <c:v>77.697412444522001</c:v>
                </c:pt>
                <c:pt idx="281">
                  <c:v>76.031489581733354</c:v>
                </c:pt>
                <c:pt idx="282">
                  <c:v>78.401795936842007</c:v>
                </c:pt>
                <c:pt idx="283">
                  <c:v>80.699427804647783</c:v>
                </c:pt>
                <c:pt idx="284">
                  <c:v>88.01998481411654</c:v>
                </c:pt>
                <c:pt idx="285">
                  <c:v>78.200543510464868</c:v>
                </c:pt>
                <c:pt idx="286">
                  <c:v>82.639277581116403</c:v>
                </c:pt>
                <c:pt idx="287">
                  <c:v>81.311570601544958</c:v>
                </c:pt>
                <c:pt idx="288">
                  <c:v>75.679297835573365</c:v>
                </c:pt>
                <c:pt idx="289">
                  <c:v>75.44170816554481</c:v>
                </c:pt>
                <c:pt idx="290">
                  <c:v>79.394082205784898</c:v>
                </c:pt>
                <c:pt idx="291">
                  <c:v>78.7567828555906</c:v>
                </c:pt>
                <c:pt idx="292">
                  <c:v>81.764388560893536</c:v>
                </c:pt>
                <c:pt idx="293">
                  <c:v>83.226263824716426</c:v>
                </c:pt>
                <c:pt idx="294">
                  <c:v>80.268971226007778</c:v>
                </c:pt>
                <c:pt idx="295">
                  <c:v>81.40101612437924</c:v>
                </c:pt>
                <c:pt idx="296">
                  <c:v>81.05720989598494</c:v>
                </c:pt>
                <c:pt idx="297">
                  <c:v>85.937581235630788</c:v>
                </c:pt>
                <c:pt idx="298">
                  <c:v>86.563699895470805</c:v>
                </c:pt>
                <c:pt idx="299">
                  <c:v>83.39956452520785</c:v>
                </c:pt>
                <c:pt idx="300">
                  <c:v>91.667685042202351</c:v>
                </c:pt>
                <c:pt idx="301">
                  <c:v>86.423941266042206</c:v>
                </c:pt>
                <c:pt idx="302">
                  <c:v>87.310010976619409</c:v>
                </c:pt>
                <c:pt idx="303">
                  <c:v>95.611673564676749</c:v>
                </c:pt>
                <c:pt idx="304">
                  <c:v>93.604739646082422</c:v>
                </c:pt>
                <c:pt idx="305">
                  <c:v>98.831712386711132</c:v>
                </c:pt>
                <c:pt idx="306">
                  <c:v>95.804540473288199</c:v>
                </c:pt>
                <c:pt idx="307">
                  <c:v>102.9629774726198</c:v>
                </c:pt>
                <c:pt idx="308">
                  <c:v>107.72315639095706</c:v>
                </c:pt>
                <c:pt idx="309">
                  <c:v>103.2564705944198</c:v>
                </c:pt>
                <c:pt idx="310">
                  <c:v>103.2844223203055</c:v>
                </c:pt>
                <c:pt idx="311">
                  <c:v>97.467668163488213</c:v>
                </c:pt>
                <c:pt idx="312">
                  <c:v>105.64354798505987</c:v>
                </c:pt>
                <c:pt idx="313">
                  <c:v>117.81931978087728</c:v>
                </c:pt>
                <c:pt idx="314">
                  <c:v>110.10184826383136</c:v>
                </c:pt>
                <c:pt idx="315">
                  <c:v>111.90752975604859</c:v>
                </c:pt>
                <c:pt idx="316">
                  <c:v>113.00882775594573</c:v>
                </c:pt>
                <c:pt idx="317">
                  <c:v>113.5818381366029</c:v>
                </c:pt>
                <c:pt idx="318">
                  <c:v>124.26778294271173</c:v>
                </c:pt>
                <c:pt idx="319">
                  <c:v>105.94542662462554</c:v>
                </c:pt>
                <c:pt idx="320">
                  <c:v>105.52056039116268</c:v>
                </c:pt>
                <c:pt idx="321">
                  <c:v>106.56315976669985</c:v>
                </c:pt>
                <c:pt idx="322">
                  <c:v>104.05029960957408</c:v>
                </c:pt>
                <c:pt idx="323">
                  <c:v>104.6568520612941</c:v>
                </c:pt>
                <c:pt idx="324">
                  <c:v>106.69173770577414</c:v>
                </c:pt>
                <c:pt idx="325">
                  <c:v>111.49943455811713</c:v>
                </c:pt>
                <c:pt idx="326">
                  <c:v>108.94744198475134</c:v>
                </c:pt>
                <c:pt idx="327">
                  <c:v>120.64244409533447</c:v>
                </c:pt>
                <c:pt idx="328">
                  <c:v>97.174175041688173</c:v>
                </c:pt>
                <c:pt idx="329">
                  <c:v>98.61089375221394</c:v>
                </c:pt>
                <c:pt idx="330">
                  <c:v>95.896781168711001</c:v>
                </c:pt>
                <c:pt idx="331">
                  <c:v>98.691953757282491</c:v>
                </c:pt>
                <c:pt idx="332">
                  <c:v>94.870952828705271</c:v>
                </c:pt>
                <c:pt idx="333">
                  <c:v>97.185355732042481</c:v>
                </c:pt>
                <c:pt idx="334">
                  <c:v>98.032293026379634</c:v>
                </c:pt>
                <c:pt idx="335">
                  <c:v>101.31103047277398</c:v>
                </c:pt>
                <c:pt idx="336">
                  <c:v>100.16780488404827</c:v>
                </c:pt>
                <c:pt idx="337">
                  <c:v>92.338526463459459</c:v>
                </c:pt>
                <c:pt idx="338">
                  <c:v>101.72471601588256</c:v>
                </c:pt>
                <c:pt idx="339">
                  <c:v>93.548836194310951</c:v>
                </c:pt>
                <c:pt idx="340">
                  <c:v>93.8674858694081</c:v>
                </c:pt>
                <c:pt idx="341">
                  <c:v>92.20156300661948</c:v>
                </c:pt>
                <c:pt idx="342">
                  <c:v>98.211184072048198</c:v>
                </c:pt>
                <c:pt idx="343">
                  <c:v>86.102496418356495</c:v>
                </c:pt>
                <c:pt idx="344">
                  <c:v>86.764952321847929</c:v>
                </c:pt>
                <c:pt idx="345">
                  <c:v>95.561360458082447</c:v>
                </c:pt>
                <c:pt idx="346">
                  <c:v>88.338634489213675</c:v>
                </c:pt>
                <c:pt idx="347">
                  <c:v>86.801289565499346</c:v>
                </c:pt>
                <c:pt idx="348">
                  <c:v>78.097203935179991</c:v>
                </c:pt>
                <c:pt idx="349">
                  <c:v>73.681969484313427</c:v>
                </c:pt>
                <c:pt idx="350">
                  <c:v>70.812597869548711</c:v>
                </c:pt>
                <c:pt idx="351">
                  <c:v>66.486716096256274</c:v>
                </c:pt>
                <c:pt idx="352">
                  <c:v>73.478567435146488</c:v>
                </c:pt>
                <c:pt idx="353">
                  <c:v>68.669304812981451</c:v>
                </c:pt>
                <c:pt idx="354">
                  <c:v>71.065854261552687</c:v>
                </c:pt>
                <c:pt idx="355">
                  <c:v>72.20115280251224</c:v>
                </c:pt>
                <c:pt idx="356">
                  <c:v>71.410111027181799</c:v>
                </c:pt>
                <c:pt idx="357">
                  <c:v>72.466549808757918</c:v>
                </c:pt>
                <c:pt idx="358">
                  <c:v>72.507694712589611</c:v>
                </c:pt>
                <c:pt idx="359">
                  <c:v>75.986397721083009</c:v>
                </c:pt>
                <c:pt idx="360">
                  <c:v>73.820160187533475</c:v>
                </c:pt>
                <c:pt idx="361">
                  <c:v>75.127898144775969</c:v>
                </c:pt>
                <c:pt idx="362">
                  <c:v>78.21769248482515</c:v>
                </c:pt>
                <c:pt idx="363">
                  <c:v>80.825298049224557</c:v>
                </c:pt>
                <c:pt idx="364">
                  <c:v>89.309879117917617</c:v>
                </c:pt>
                <c:pt idx="365">
                  <c:v>85.413913856506383</c:v>
                </c:pt>
                <c:pt idx="366">
                  <c:v>83.81204121993801</c:v>
                </c:pt>
                <c:pt idx="367">
                  <c:v>86.580493794437615</c:v>
                </c:pt>
                <c:pt idx="368">
                  <c:v>88.370453997962983</c:v>
                </c:pt>
                <c:pt idx="369">
                  <c:v>89.209855797893667</c:v>
                </c:pt>
                <c:pt idx="370">
                  <c:v>98.099048680921385</c:v>
                </c:pt>
                <c:pt idx="371">
                  <c:v>92.636488611200519</c:v>
                </c:pt>
                <c:pt idx="372">
                  <c:v>93.045479559631957</c:v>
                </c:pt>
                <c:pt idx="373">
                  <c:v>97.440748679428154</c:v>
                </c:pt>
                <c:pt idx="374">
                  <c:v>98.914870426015568</c:v>
                </c:pt>
                <c:pt idx="375">
                  <c:v>103.07291170328003</c:v>
                </c:pt>
                <c:pt idx="376">
                  <c:v>106.41473040408179</c:v>
                </c:pt>
                <c:pt idx="377">
                  <c:v>102.71423744648102</c:v>
                </c:pt>
                <c:pt idx="378">
                  <c:v>105.62480281558399</c:v>
                </c:pt>
                <c:pt idx="379">
                  <c:v>100.47474225981162</c:v>
                </c:pt>
                <c:pt idx="380">
                  <c:v>102.0090986933568</c:v>
                </c:pt>
                <c:pt idx="381">
                  <c:v>101.75432062402329</c:v>
                </c:pt>
                <c:pt idx="382">
                  <c:v>100.76249439575683</c:v>
                </c:pt>
                <c:pt idx="383">
                  <c:v>100.66817357725969</c:v>
                </c:pt>
                <c:pt idx="384">
                  <c:v>113.10567337855798</c:v>
                </c:pt>
                <c:pt idx="385">
                  <c:v>104.60452753355951</c:v>
                </c:pt>
                <c:pt idx="386">
                  <c:v>103.8545165918754</c:v>
                </c:pt>
                <c:pt idx="387">
                  <c:v>104.70609191628215</c:v>
                </c:pt>
                <c:pt idx="388">
                  <c:v>102.70086501470728</c:v>
                </c:pt>
                <c:pt idx="389">
                  <c:v>104.8431266402511</c:v>
                </c:pt>
                <c:pt idx="390">
                  <c:v>100.62128861753709</c:v>
                </c:pt>
                <c:pt idx="391">
                  <c:v>98.915300201404406</c:v>
                </c:pt>
                <c:pt idx="392">
                  <c:v>105.8742966894326</c:v>
                </c:pt>
                <c:pt idx="393">
                  <c:v>118.44289729142373</c:v>
                </c:pt>
                <c:pt idx="394">
                  <c:v>113.15360553366656</c:v>
                </c:pt>
                <c:pt idx="395">
                  <c:v>107.06548492283012</c:v>
                </c:pt>
                <c:pt idx="396">
                  <c:v>106.32530128519761</c:v>
                </c:pt>
                <c:pt idx="397">
                  <c:v>104.98525035403867</c:v>
                </c:pt>
                <c:pt idx="398">
                  <c:v>94.982885039475264</c:v>
                </c:pt>
                <c:pt idx="399">
                  <c:v>98.114938531456332</c:v>
                </c:pt>
                <c:pt idx="400">
                  <c:v>97.984923663419863</c:v>
                </c:pt>
                <c:pt idx="401">
                  <c:v>98.475203432530193</c:v>
                </c:pt>
                <c:pt idx="402">
                  <c:v>104.83453626105461</c:v>
                </c:pt>
                <c:pt idx="403">
                  <c:v>102.29752408704258</c:v>
                </c:pt>
                <c:pt idx="404">
                  <c:v>103.14303592067314</c:v>
                </c:pt>
                <c:pt idx="405">
                  <c:v>102.73631509708768</c:v>
                </c:pt>
                <c:pt idx="406">
                  <c:v>99.200772217781804</c:v>
                </c:pt>
                <c:pt idx="407">
                  <c:v>103.90284317215392</c:v>
                </c:pt>
                <c:pt idx="408">
                  <c:v>103.9134883152304</c:v>
                </c:pt>
                <c:pt idx="409">
                  <c:v>105.25888309279901</c:v>
                </c:pt>
                <c:pt idx="410">
                  <c:v>113.51020164460114</c:v>
                </c:pt>
                <c:pt idx="411">
                  <c:v>108.89308651080798</c:v>
                </c:pt>
                <c:pt idx="412">
                  <c:v>106.90143409986838</c:v>
                </c:pt>
                <c:pt idx="413">
                  <c:v>104.37571617477889</c:v>
                </c:pt>
                <c:pt idx="414">
                  <c:v>99.615814594597154</c:v>
                </c:pt>
                <c:pt idx="415">
                  <c:v>107.61254120849564</c:v>
                </c:pt>
                <c:pt idx="416">
                  <c:v>105.35110529456162</c:v>
                </c:pt>
                <c:pt idx="417">
                  <c:v>104.7495699898039</c:v>
                </c:pt>
                <c:pt idx="418">
                  <c:v>102.96667436547482</c:v>
                </c:pt>
                <c:pt idx="419">
                  <c:v>103.2482849038701</c:v>
                </c:pt>
                <c:pt idx="420">
                  <c:v>98.646908889098597</c:v>
                </c:pt>
                <c:pt idx="421">
                  <c:v>95.481073052985352</c:v>
                </c:pt>
                <c:pt idx="422">
                  <c:v>96.10352150803493</c:v>
                </c:pt>
                <c:pt idx="423">
                  <c:v>89.616827565136731</c:v>
                </c:pt>
                <c:pt idx="424">
                  <c:v>87.918237387985414</c:v>
                </c:pt>
                <c:pt idx="425">
                  <c:v>87.3764750792282</c:v>
                </c:pt>
                <c:pt idx="426">
                  <c:v>87.338664439532792</c:v>
                </c:pt>
                <c:pt idx="427">
                  <c:v>85.93433200160969</c:v>
                </c:pt>
                <c:pt idx="428">
                  <c:v>84.953133732438971</c:v>
                </c:pt>
                <c:pt idx="429">
                  <c:v>80.421349721816611</c:v>
                </c:pt>
                <c:pt idx="430">
                  <c:v>80.53888855959103</c:v>
                </c:pt>
                <c:pt idx="431">
                  <c:v>84.08353942101084</c:v>
                </c:pt>
                <c:pt idx="432">
                  <c:v>78.940895922922152</c:v>
                </c:pt>
                <c:pt idx="433">
                  <c:v>86.647735790685189</c:v>
                </c:pt>
                <c:pt idx="434">
                  <c:v>88.167778341437739</c:v>
                </c:pt>
                <c:pt idx="435">
                  <c:v>87.92559214015094</c:v>
                </c:pt>
                <c:pt idx="436">
                  <c:v>95.923874102320937</c:v>
                </c:pt>
                <c:pt idx="437">
                  <c:v>92.170232992244024</c:v>
                </c:pt>
                <c:pt idx="438">
                  <c:v>88.948264636528748</c:v>
                </c:pt>
                <c:pt idx="439">
                  <c:v>91.94466413181857</c:v>
                </c:pt>
                <c:pt idx="440">
                  <c:v>91.250090504645527</c:v>
                </c:pt>
                <c:pt idx="441">
                  <c:v>92.752813021433397</c:v>
                </c:pt>
                <c:pt idx="442">
                  <c:v>92.308950934238908</c:v>
                </c:pt>
                <c:pt idx="443">
                  <c:v>90.514813438651615</c:v>
                </c:pt>
                <c:pt idx="444">
                  <c:v>101.27242771375731</c:v>
                </c:pt>
                <c:pt idx="445">
                  <c:v>93.477538072191237</c:v>
                </c:pt>
                <c:pt idx="446">
                  <c:v>98.914169978073929</c:v>
                </c:pt>
                <c:pt idx="447">
                  <c:v>95.059131384376897</c:v>
                </c:pt>
                <c:pt idx="448">
                  <c:v>90.356653697543706</c:v>
                </c:pt>
                <c:pt idx="449">
                  <c:v>92.289055585917453</c:v>
                </c:pt>
                <c:pt idx="450">
                  <c:v>90.420459915320023</c:v>
                </c:pt>
                <c:pt idx="451">
                  <c:v>87.923277903621269</c:v>
                </c:pt>
                <c:pt idx="452">
                  <c:v>88.493994485472385</c:v>
                </c:pt>
                <c:pt idx="453">
                  <c:v>77.329366419569752</c:v>
                </c:pt>
                <c:pt idx="454">
                  <c:v>67.070615730291578</c:v>
                </c:pt>
                <c:pt idx="455">
                  <c:v>68.472201897568709</c:v>
                </c:pt>
                <c:pt idx="456">
                  <c:v>64.10174940170387</c:v>
                </c:pt>
                <c:pt idx="457">
                  <c:v>58.760979905296885</c:v>
                </c:pt>
                <c:pt idx="458">
                  <c:v>56.621300377364136</c:v>
                </c:pt>
                <c:pt idx="459">
                  <c:v>55.403890349683287</c:v>
                </c:pt>
                <c:pt idx="460">
                  <c:v>53.875912606523642</c:v>
                </c:pt>
                <c:pt idx="461">
                  <c:v>52.182660896939538</c:v>
                </c:pt>
                <c:pt idx="462">
                  <c:v>49.737162661009897</c:v>
                </c:pt>
                <c:pt idx="463">
                  <c:v>47.154648676124594</c:v>
                </c:pt>
                <c:pt idx="464">
                  <c:v>45.47591036250391</c:v>
                </c:pt>
                <c:pt idx="465">
                  <c:v>46.791714623566094</c:v>
                </c:pt>
                <c:pt idx="466">
                  <c:v>46.969928765968049</c:v>
                </c:pt>
                <c:pt idx="467">
                  <c:v>45.453004005956053</c:v>
                </c:pt>
                <c:pt idx="468">
                  <c:v>43.823050168580551</c:v>
                </c:pt>
                <c:pt idx="469">
                  <c:v>44.100035139555807</c:v>
                </c:pt>
                <c:pt idx="470">
                  <c:v>46.228761669512643</c:v>
                </c:pt>
                <c:pt idx="471">
                  <c:v>45.783930301931846</c:v>
                </c:pt>
                <c:pt idx="472">
                  <c:v>49.120232675172844</c:v>
                </c:pt>
                <c:pt idx="473">
                  <c:v>49.885470164219527</c:v>
                </c:pt>
                <c:pt idx="474">
                  <c:v>47.777453167457644</c:v>
                </c:pt>
                <c:pt idx="475">
                  <c:v>47.967641572016262</c:v>
                </c:pt>
                <c:pt idx="476">
                  <c:v>49.61394006621979</c:v>
                </c:pt>
                <c:pt idx="477">
                  <c:v>50.541736738356505</c:v>
                </c:pt>
                <c:pt idx="478">
                  <c:v>48.510608109406242</c:v>
                </c:pt>
                <c:pt idx="479">
                  <c:v>47.034335897272904</c:v>
                </c:pt>
                <c:pt idx="480">
                  <c:v>46.470844751866636</c:v>
                </c:pt>
                <c:pt idx="481">
                  <c:v>48.092442124639511</c:v>
                </c:pt>
                <c:pt idx="482">
                  <c:v>46.861640700255577</c:v>
                </c:pt>
                <c:pt idx="483">
                  <c:v>45.871209073999211</c:v>
                </c:pt>
                <c:pt idx="484">
                  <c:v>47.243907138881198</c:v>
                </c:pt>
                <c:pt idx="485">
                  <c:v>43.44271501637953</c:v>
                </c:pt>
                <c:pt idx="486">
                  <c:v>46.284468322710993</c:v>
                </c:pt>
                <c:pt idx="487">
                  <c:v>47.125234764166585</c:v>
                </c:pt>
                <c:pt idx="488">
                  <c:v>48.19106814789621</c:v>
                </c:pt>
                <c:pt idx="489">
                  <c:v>52.540252955532537</c:v>
                </c:pt>
                <c:pt idx="490">
                  <c:v>56.420815808944781</c:v>
                </c:pt>
                <c:pt idx="491">
                  <c:v>57.305389406436589</c:v>
                </c:pt>
                <c:pt idx="492">
                  <c:v>55.880003295225976</c:v>
                </c:pt>
                <c:pt idx="493">
                  <c:v>56.443271127313054</c:v>
                </c:pt>
                <c:pt idx="494">
                  <c:v>57.377030451560536</c:v>
                </c:pt>
                <c:pt idx="495">
                  <c:v>55.622061279479617</c:v>
                </c:pt>
                <c:pt idx="496">
                  <c:v>53.537431274574047</c:v>
                </c:pt>
                <c:pt idx="497">
                  <c:v>54.135473013219617</c:v>
                </c:pt>
                <c:pt idx="498">
                  <c:v>53.835307632919218</c:v>
                </c:pt>
                <c:pt idx="499">
                  <c:v>56.240516708510057</c:v>
                </c:pt>
                <c:pt idx="500">
                  <c:v>55.974495501171354</c:v>
                </c:pt>
                <c:pt idx="501">
                  <c:v>56.136836319788543</c:v>
                </c:pt>
                <c:pt idx="502">
                  <c:v>56.392684289051516</c:v>
                </c:pt>
                <c:pt idx="503">
                  <c:v>56.236906076007287</c:v>
                </c:pt>
                <c:pt idx="504">
                  <c:v>55.977284186281956</c:v>
                </c:pt>
                <c:pt idx="505">
                  <c:v>54.175829121193729</c:v>
                </c:pt>
                <c:pt idx="506">
                  <c:v>57.579792293539164</c:v>
                </c:pt>
                <c:pt idx="507">
                  <c:v>59.207311610249448</c:v>
                </c:pt>
                <c:pt idx="508">
                  <c:v>58.924268101921534</c:v>
                </c:pt>
                <c:pt idx="509">
                  <c:v>60.879330737388145</c:v>
                </c:pt>
                <c:pt idx="510">
                  <c:v>58.998077691732817</c:v>
                </c:pt>
                <c:pt idx="511">
                  <c:v>65.754690937753082</c:v>
                </c:pt>
                <c:pt idx="512">
                  <c:v>62.349117128768945</c:v>
                </c:pt>
                <c:pt idx="513">
                  <c:v>58.573242658673571</c:v>
                </c:pt>
                <c:pt idx="514">
                  <c:v>58.414831056782354</c:v>
                </c:pt>
                <c:pt idx="515">
                  <c:v>58.698935187794369</c:v>
                </c:pt>
                <c:pt idx="516">
                  <c:v>59.677927626624843</c:v>
                </c:pt>
                <c:pt idx="517">
                  <c:v>61.368237387641699</c:v>
                </c:pt>
                <c:pt idx="518">
                  <c:v>60.257548037738538</c:v>
                </c:pt>
                <c:pt idx="519">
                  <c:v>63.372990323314923</c:v>
                </c:pt>
                <c:pt idx="520">
                  <c:v>62.12722501022553</c:v>
                </c:pt>
                <c:pt idx="521">
                  <c:v>65.849455316545956</c:v>
                </c:pt>
                <c:pt idx="522">
                  <c:v>71.472642249695213</c:v>
                </c:pt>
                <c:pt idx="523">
                  <c:v>70.065760587249272</c:v>
                </c:pt>
                <c:pt idx="524">
                  <c:v>82.992714326839831</c:v>
                </c:pt>
                <c:pt idx="525">
                  <c:v>84.631583492959152</c:v>
                </c:pt>
                <c:pt idx="526">
                  <c:v>75.481718537635842</c:v>
                </c:pt>
                <c:pt idx="527">
                  <c:v>81.820819476974222</c:v>
                </c:pt>
                <c:pt idx="528">
                  <c:v>82.174492016833767</c:v>
                </c:pt>
                <c:pt idx="529">
                  <c:v>81.820499075982298</c:v>
                </c:pt>
                <c:pt idx="530">
                  <c:v>82.659288609043386</c:v>
                </c:pt>
                <c:pt idx="531">
                  <c:v>84.863535136951811</c:v>
                </c:pt>
                <c:pt idx="532">
                  <c:v>89.380585544155736</c:v>
                </c:pt>
                <c:pt idx="533">
                  <c:v>91.465403182934054</c:v>
                </c:pt>
                <c:pt idx="534">
                  <c:v>87.757737996462879</c:v>
                </c:pt>
                <c:pt idx="535">
                  <c:v>90.141953013907525</c:v>
                </c:pt>
                <c:pt idx="536">
                  <c:v>92.554211152553009</c:v>
                </c:pt>
                <c:pt idx="537">
                  <c:v>94.546671836477003</c:v>
                </c:pt>
                <c:pt idx="538">
                  <c:v>92.596270481860401</c:v>
                </c:pt>
                <c:pt idx="539">
                  <c:v>92.449304873095997</c:v>
                </c:pt>
                <c:pt idx="540">
                  <c:v>100.85382677865458</c:v>
                </c:pt>
                <c:pt idx="541">
                  <c:v>104.69283146053522</c:v>
                </c:pt>
                <c:pt idx="542">
                  <c:v>102.00279454825889</c:v>
                </c:pt>
                <c:pt idx="543">
                  <c:v>101.93207980327129</c:v>
                </c:pt>
                <c:pt idx="544">
                  <c:v>101.86510476238445</c:v>
                </c:pt>
                <c:pt idx="545">
                  <c:v>96.849370111948659</c:v>
                </c:pt>
                <c:pt idx="546">
                  <c:v>95.227277247527539</c:v>
                </c:pt>
                <c:pt idx="547">
                  <c:v>92.693229156022326</c:v>
                </c:pt>
                <c:pt idx="548">
                  <c:v>87.121595240533523</c:v>
                </c:pt>
                <c:pt idx="549">
                  <c:v>86.754821198543453</c:v>
                </c:pt>
                <c:pt idx="550">
                  <c:v>84.810822025000064</c:v>
                </c:pt>
                <c:pt idx="551">
                  <c:v>70.969090699032392</c:v>
                </c:pt>
                <c:pt idx="552">
                  <c:v>75.170237041666709</c:v>
                </c:pt>
                <c:pt idx="553">
                  <c:v>75.358516700000038</c:v>
                </c:pt>
                <c:pt idx="554">
                  <c:v>81.882134560788288</c:v>
                </c:pt>
                <c:pt idx="555">
                  <c:v>76.208274450000047</c:v>
                </c:pt>
                <c:pt idx="556">
                  <c:v>71.874738421755097</c:v>
                </c:pt>
                <c:pt idx="557">
                  <c:v>70.235232507507519</c:v>
                </c:pt>
                <c:pt idx="558">
                  <c:v>67.734023633333351</c:v>
                </c:pt>
                <c:pt idx="559">
                  <c:v>64.951453528528532</c:v>
                </c:pt>
                <c:pt idx="560">
                  <c:v>62.631460927594262</c:v>
                </c:pt>
                <c:pt idx="561">
                  <c:v>60.167294092721846</c:v>
                </c:pt>
                <c:pt idx="562">
                  <c:v>57.669207276057293</c:v>
                </c:pt>
                <c:pt idx="563">
                  <c:v>51.718456304058563</c:v>
                </c:pt>
                <c:pt idx="564">
                  <c:v>49.666092950629576</c:v>
                </c:pt>
                <c:pt idx="565">
                  <c:v>54.071728967859528</c:v>
                </c:pt>
                <c:pt idx="566">
                  <c:v>57.432268621603733</c:v>
                </c:pt>
                <c:pt idx="567">
                  <c:v>55.918377274220049</c:v>
                </c:pt>
                <c:pt idx="568">
                  <c:v>60.467640179158451</c:v>
                </c:pt>
                <c:pt idx="569">
                  <c:v>68.402590433925056</c:v>
                </c:pt>
                <c:pt idx="570">
                  <c:v>66.275777883365834</c:v>
                </c:pt>
                <c:pt idx="571">
                  <c:v>69.671495987654325</c:v>
                </c:pt>
                <c:pt idx="572">
                  <c:v>73.250722530864209</c:v>
                </c:pt>
                <c:pt idx="573">
                  <c:v>71.514868862179497</c:v>
                </c:pt>
                <c:pt idx="574">
                  <c:v>71.759882020493151</c:v>
                </c:pt>
                <c:pt idx="575">
                  <c:v>74.467552748397452</c:v>
                </c:pt>
                <c:pt idx="576">
                  <c:v>69.493082808022962</c:v>
                </c:pt>
                <c:pt idx="577">
                  <c:v>69.965727435530113</c:v>
                </c:pt>
                <c:pt idx="578">
                  <c:v>71.754353339694688</c:v>
                </c:pt>
                <c:pt idx="579">
                  <c:v>73.016537947135191</c:v>
                </c:pt>
                <c:pt idx="580">
                  <c:v>72.735431475332078</c:v>
                </c:pt>
                <c:pt idx="581">
                  <c:v>73.502132574320058</c:v>
                </c:pt>
                <c:pt idx="582">
                  <c:v>74.796829894054412</c:v>
                </c:pt>
                <c:pt idx="583">
                  <c:v>73.966895714737518</c:v>
                </c:pt>
                <c:pt idx="584">
                  <c:v>75.850487875910133</c:v>
                </c:pt>
                <c:pt idx="585">
                  <c:v>76.532790522411631</c:v>
                </c:pt>
                <c:pt idx="586">
                  <c:v>76.144169502369692</c:v>
                </c:pt>
                <c:pt idx="587">
                  <c:v>77.479490333017708</c:v>
                </c:pt>
                <c:pt idx="588">
                  <c:v>77.245712531387355</c:v>
                </c:pt>
                <c:pt idx="589">
                  <c:v>79.386730568645959</c:v>
                </c:pt>
                <c:pt idx="590">
                  <c:v>79.148030160226227</c:v>
                </c:pt>
                <c:pt idx="591">
                  <c:v>77.545968215962475</c:v>
                </c:pt>
                <c:pt idx="592">
                  <c:v>74.9708171665105</c:v>
                </c:pt>
                <c:pt idx="593">
                  <c:v>77.505239917213402</c:v>
                </c:pt>
                <c:pt idx="594">
                  <c:v>85.707160158434334</c:v>
                </c:pt>
                <c:pt idx="595">
                  <c:v>84.086000698974871</c:v>
                </c:pt>
                <c:pt idx="596">
                  <c:v>80.085696201550419</c:v>
                </c:pt>
                <c:pt idx="597">
                  <c:v>79.915999204162873</c:v>
                </c:pt>
                <c:pt idx="598">
                  <c:v>80.364295033670061</c:v>
                </c:pt>
                <c:pt idx="599">
                  <c:v>88.544876672777335</c:v>
                </c:pt>
                <c:pt idx="600">
                  <c:v>84.184447872986993</c:v>
                </c:pt>
                <c:pt idx="601">
                  <c:v>81.623646460042579</c:v>
                </c:pt>
                <c:pt idx="602">
                  <c:v>77.652422556162747</c:v>
                </c:pt>
                <c:pt idx="603">
                  <c:v>81.520810808356075</c:v>
                </c:pt>
                <c:pt idx="604">
                  <c:v>80.446336618225885</c:v>
                </c:pt>
                <c:pt idx="605">
                  <c:v>88.495642695099889</c:v>
                </c:pt>
                <c:pt idx="606">
                  <c:v>86.872461535563659</c:v>
                </c:pt>
                <c:pt idx="607">
                  <c:v>88.881617253839281</c:v>
                </c:pt>
                <c:pt idx="608">
                  <c:v>92.769397809394846</c:v>
                </c:pt>
                <c:pt idx="609">
                  <c:v>105.94164588200069</c:v>
                </c:pt>
                <c:pt idx="610">
                  <c:v>109.83379635791373</c:v>
                </c:pt>
                <c:pt idx="611">
                  <c:v>106.37153064781575</c:v>
                </c:pt>
                <c:pt idx="612">
                  <c:v>113.4036826413691</c:v>
                </c:pt>
                <c:pt idx="613">
                  <c:v>118.55846311011911</c:v>
                </c:pt>
                <c:pt idx="614">
                  <c:v>119.19667402529767</c:v>
                </c:pt>
                <c:pt idx="615">
                  <c:v>122.46732100089372</c:v>
                </c:pt>
                <c:pt idx="616">
                  <c:v>124.42583805059529</c:v>
                </c:pt>
                <c:pt idx="617">
                  <c:v>130.83472528273816</c:v>
                </c:pt>
                <c:pt idx="618">
                  <c:v>121.66895244010654</c:v>
                </c:pt>
                <c:pt idx="619">
                  <c:v>123.63822244897965</c:v>
                </c:pt>
                <c:pt idx="620">
                  <c:v>127.94193490831121</c:v>
                </c:pt>
                <c:pt idx="621">
                  <c:v>123.91219767663449</c:v>
                </c:pt>
                <c:pt idx="622">
                  <c:v>122.4254861135564</c:v>
                </c:pt>
                <c:pt idx="623">
                  <c:v>116.23006921214795</c:v>
                </c:pt>
                <c:pt idx="624">
                  <c:v>113.39956364371881</c:v>
                </c:pt>
                <c:pt idx="625">
                  <c:v>116.54657452149594</c:v>
                </c:pt>
                <c:pt idx="626">
                  <c:v>118.0403247494843</c:v>
                </c:pt>
                <c:pt idx="627">
                  <c:v>116.70490825306484</c:v>
                </c:pt>
                <c:pt idx="628">
                  <c:v>118.70667267221255</c:v>
                </c:pt>
                <c:pt idx="629">
                  <c:v>119.90306248540577</c:v>
                </c:pt>
                <c:pt idx="630">
                  <c:v>119.87633020099769</c:v>
                </c:pt>
                <c:pt idx="631">
                  <c:v>117.16436858861506</c:v>
                </c:pt>
                <c:pt idx="632">
                  <c:v>113.12062701731223</c:v>
                </c:pt>
                <c:pt idx="633">
                  <c:v>108.9945239819663</c:v>
                </c:pt>
                <c:pt idx="634">
                  <c:v>111.6974148034935</c:v>
                </c:pt>
                <c:pt idx="635">
                  <c:v>110.210211411936</c:v>
                </c:pt>
                <c:pt idx="636">
                  <c:v>104.86702656068533</c:v>
                </c:pt>
                <c:pt idx="637">
                  <c:v>100.63565646939371</c:v>
                </c:pt>
                <c:pt idx="638">
                  <c:v>103.29953296344651</c:v>
                </c:pt>
                <c:pt idx="639">
                  <c:v>102.69799545454551</c:v>
                </c:pt>
                <c:pt idx="640">
                  <c:v>104.80720332324113</c:v>
                </c:pt>
                <c:pt idx="641">
                  <c:v>100.58930140449442</c:v>
                </c:pt>
                <c:pt idx="642">
                  <c:v>99.371557266780471</c:v>
                </c:pt>
                <c:pt idx="643">
                  <c:v>96.471360167804349</c:v>
                </c:pt>
                <c:pt idx="644">
                  <c:v>97.231951073663282</c:v>
                </c:pt>
                <c:pt idx="645">
                  <c:v>97.569018377155814</c:v>
                </c:pt>
                <c:pt idx="646">
                  <c:v>97.833291355668663</c:v>
                </c:pt>
                <c:pt idx="647">
                  <c:v>98.786809484463305</c:v>
                </c:pt>
                <c:pt idx="648">
                  <c:v>95.740858585646237</c:v>
                </c:pt>
                <c:pt idx="649">
                  <c:v>99.972900161064445</c:v>
                </c:pt>
                <c:pt idx="650">
                  <c:v>97.382602191876771</c:v>
                </c:pt>
                <c:pt idx="651">
                  <c:v>96.05511925526028</c:v>
                </c:pt>
                <c:pt idx="652">
                  <c:v>99.025711535269764</c:v>
                </c:pt>
                <c:pt idx="653">
                  <c:v>97.952208112582809</c:v>
                </c:pt>
                <c:pt idx="654">
                  <c:v>96.397560049423419</c:v>
                </c:pt>
                <c:pt idx="655">
                  <c:v>101.76111327160494</c:v>
                </c:pt>
                <c:pt idx="656">
                  <c:v>102.16248723273029</c:v>
                </c:pt>
                <c:pt idx="657">
                  <c:v>99.149834860102246</c:v>
                </c:pt>
                <c:pt idx="658">
                  <c:v>98.815093223295776</c:v>
                </c:pt>
                <c:pt idx="659">
                  <c:v>102.37896599624567</c:v>
                </c:pt>
                <c:pt idx="660">
                  <c:v>102.49607315628333</c:v>
                </c:pt>
                <c:pt idx="661">
                  <c:v>107.36289657880728</c:v>
                </c:pt>
                <c:pt idx="662">
                  <c:v>108.16948214285718</c:v>
                </c:pt>
                <c:pt idx="663">
                  <c:v>107.91542956036746</c:v>
                </c:pt>
                <c:pt idx="664">
                  <c:v>105.4774047993706</c:v>
                </c:pt>
                <c:pt idx="665">
                  <c:v>106.28887029242068</c:v>
                </c:pt>
                <c:pt idx="666">
                  <c:v>105.6763529664325</c:v>
                </c:pt>
                <c:pt idx="667">
                  <c:v>105.46694089903724</c:v>
                </c:pt>
                <c:pt idx="668">
                  <c:v>104.31294874642767</c:v>
                </c:pt>
                <c:pt idx="669">
                  <c:v>102.90673982272259</c:v>
                </c:pt>
                <c:pt idx="670">
                  <c:v>105.55563343677272</c:v>
                </c:pt>
                <c:pt idx="671">
                  <c:v>103.99102594315249</c:v>
                </c:pt>
                <c:pt idx="672">
                  <c:v>101.19962585453614</c:v>
                </c:pt>
                <c:pt idx="673">
                  <c:v>100.03563362843217</c:v>
                </c:pt>
                <c:pt idx="674">
                  <c:v>100.71088859784284</c:v>
                </c:pt>
                <c:pt idx="675">
                  <c:v>94.546482075351264</c:v>
                </c:pt>
                <c:pt idx="676">
                  <c:v>93.379509521072833</c:v>
                </c:pt>
                <c:pt idx="677">
                  <c:v>94.663708448364034</c:v>
                </c:pt>
                <c:pt idx="678">
                  <c:v>95.55501179125352</c:v>
                </c:pt>
                <c:pt idx="679">
                  <c:v>94.16912764398576</c:v>
                </c:pt>
                <c:pt idx="680">
                  <c:v>92.761967757784618</c:v>
                </c:pt>
                <c:pt idx="681">
                  <c:v>96.016527437468113</c:v>
                </c:pt>
                <c:pt idx="682">
                  <c:v>93.359001013772044</c:v>
                </c:pt>
                <c:pt idx="683">
                  <c:v>94.850542138485125</c:v>
                </c:pt>
                <c:pt idx="684">
                  <c:v>97.035647406559903</c:v>
                </c:pt>
                <c:pt idx="685">
                  <c:v>95.91071299822292</c:v>
                </c:pt>
                <c:pt idx="686">
                  <c:v>98.479633162749593</c:v>
                </c:pt>
                <c:pt idx="687">
                  <c:v>95.415331912241356</c:v>
                </c:pt>
                <c:pt idx="688">
                  <c:v>94.232670455671155</c:v>
                </c:pt>
                <c:pt idx="689">
                  <c:v>96.973097178916163</c:v>
                </c:pt>
                <c:pt idx="690">
                  <c:v>97.432548209617423</c:v>
                </c:pt>
                <c:pt idx="691">
                  <c:v>97.984270036688102</c:v>
                </c:pt>
                <c:pt idx="692">
                  <c:v>98.544185738030976</c:v>
                </c:pt>
                <c:pt idx="693">
                  <c:v>98.621876713833174</c:v>
                </c:pt>
                <c:pt idx="694">
                  <c:v>105.34568616038497</c:v>
                </c:pt>
                <c:pt idx="695">
                  <c:v>104.97136797237873</c:v>
                </c:pt>
                <c:pt idx="696">
                  <c:v>105.47581154365095</c:v>
                </c:pt>
                <c:pt idx="697">
                  <c:v>105.12614308487248</c:v>
                </c:pt>
                <c:pt idx="698">
                  <c:v>108.86724001598814</c:v>
                </c:pt>
                <c:pt idx="699">
                  <c:v>110.50126753345681</c:v>
                </c:pt>
                <c:pt idx="700">
                  <c:v>112.67680005697409</c:v>
                </c:pt>
                <c:pt idx="701">
                  <c:v>110.55172765424524</c:v>
                </c:pt>
                <c:pt idx="702">
                  <c:v>113.56166666666665</c:v>
                </c:pt>
                <c:pt idx="703">
                  <c:v>115.36021097168859</c:v>
                </c:pt>
                <c:pt idx="704">
                  <c:v>117.88736925019403</c:v>
                </c:pt>
                <c:pt idx="705">
                  <c:v>113.04652001553545</c:v>
                </c:pt>
                <c:pt idx="706">
                  <c:v>123.36120171254375</c:v>
                </c:pt>
                <c:pt idx="707">
                  <c:v>124.62686308041367</c:v>
                </c:pt>
                <c:pt idx="708">
                  <c:v>151.26726992315878</c:v>
                </c:pt>
                <c:pt idx="709">
                  <c:v>155.26010883607185</c:v>
                </c:pt>
                <c:pt idx="710">
                  <c:v>162.87470888392926</c:v>
                </c:pt>
                <c:pt idx="711">
                  <c:v>179.20280747930869</c:v>
                </c:pt>
                <c:pt idx="712" formatCode="_(* #,##0.0000_);_(* \(#,##0.0000\);_(* &quot;-&quot;??_);_(@_)">
                  <c:v>183.88836395007021</c:v>
                </c:pt>
                <c:pt idx="713" formatCode="General">
                  <c:v>177.07743367608973</c:v>
                </c:pt>
                <c:pt idx="714" formatCode="General">
                  <c:v>182.35474257867233</c:v>
                </c:pt>
                <c:pt idx="715" formatCode="General">
                  <c:v>184.20636796483612</c:v>
                </c:pt>
                <c:pt idx="718" formatCode="_(* #,##0.000_);_(* \(#,##0.000\);_(* &quot;-&quot;??_);_(@_)">
                  <c:v>1.8983370842371812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>
            <c:ext xmlns:c16="http://schemas.microsoft.com/office/drawing/2014/chart" uri="{C3380CC4-5D6E-409C-BE32-E72D297353CC}">
              <c16:uniqueId val="{00000000-D2AD-47B7-8A2E-7ACED0B17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874288"/>
        <c:axId val="1700884272"/>
      </c:lineChart>
      <c:dateAx>
        <c:axId val="1700874288"/>
        <c:scaling>
          <c:orientation val="minMax"/>
          <c:min val="23377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700884272"/>
        <c:crosses val="autoZero"/>
        <c:auto val="1"/>
        <c:lblOffset val="100"/>
        <c:baseTimeUnit val="months"/>
        <c:majorUnit val="24"/>
        <c:majorTimeUnit val="months"/>
      </c:dateAx>
      <c:valAx>
        <c:axId val="170088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700874288"/>
        <c:crosses val="autoZero"/>
        <c:crossBetween val="midCat"/>
      </c:valAx>
      <c:valAx>
        <c:axId val="1700888848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0870128"/>
        <c:crosses val="max"/>
        <c:crossBetween val="between"/>
      </c:valAx>
      <c:dateAx>
        <c:axId val="1700870128"/>
        <c:scaling>
          <c:orientation val="minMax"/>
          <c:max val="713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0888848"/>
        <c:crosses val="max"/>
        <c:auto val="0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0.78549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765435-149E-4D9B-AE78-92B03598AD97}"/>
            </a:ext>
          </a:extLst>
        </cdr:cNvPr>
        <cdr:cNvSpPr txBox="1"/>
      </cdr:nvSpPr>
      <cdr:spPr>
        <a:xfrm xmlns:a="http://schemas.openxmlformats.org/drawingml/2006/main">
          <a:off x="0" y="3962194"/>
          <a:ext cx="8495801" cy="1082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Georgia" panose="02040502050405020303" pitchFamily="18" charset="0"/>
              <a:ea typeface="Ebrima" panose="02000000000000000000" pitchFamily="2" charset="0"/>
              <a:cs typeface="Ebrima" panose="02000000000000000000" pitchFamily="2" charset="0"/>
            </a:rPr>
            <a:t>Source: Census, BEA, BLS, CEA analysis.</a:t>
          </a:r>
          <a:r>
            <a:rPr lang="en-US" sz="1200" baseline="0" dirty="0">
              <a:latin typeface="Georgia" panose="02040502050405020303" pitchFamily="18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</a:p>
        <a:p xmlns:a="http://schemas.openxmlformats.org/drawingml/2006/main">
          <a:r>
            <a:rPr lang="en-US" sz="1200" baseline="0" dirty="0">
              <a:latin typeface="Georgia" panose="02040502050405020303" pitchFamily="18" charset="0"/>
              <a:ea typeface="Ebrima" panose="02000000000000000000" pitchFamily="2" charset="0"/>
              <a:cs typeface="Ebrima" panose="02000000000000000000" pitchFamily="2" charset="0"/>
            </a:rPr>
            <a:t>Note: Graph depicts manufacturing construction after 1993, industrial construction pre-1993. Deflated using the PPI Final Demand Construction for Private Capital Investment (post-2009), the Census implicit price deflator for Private Industrial construction (pre-2003), and an interpolation of BEA's implicit price deflator for private fixed investment in manufacturing structures (2003-2008).</a:t>
          </a:r>
          <a:endParaRPr lang="en-US" sz="1200" dirty="0">
            <a:latin typeface="Georgia" panose="02040502050405020303" pitchFamily="18" charset="0"/>
            <a:ea typeface="Ebrima" panose="02000000000000000000" pitchFamily="2" charset="0"/>
            <a:cs typeface="Ebrima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0.14314</cdr:x>
      <cdr:y>0.17395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4D455C5-40F9-4AE1-92BF-15E50DB00C31}"/>
            </a:ext>
          </a:extLst>
        </cdr:cNvPr>
        <cdr:cNvSpPr txBox="1"/>
      </cdr:nvSpPr>
      <cdr:spPr>
        <a:xfrm xmlns:a="http://schemas.openxmlformats.org/drawingml/2006/main">
          <a:off x="0" y="0"/>
          <a:ext cx="1216089" cy="877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rtl="0"/>
          <a:r>
            <a:rPr lang="en-US" sz="1600" b="1" i="0" baseline="0" dirty="0">
              <a:solidFill>
                <a:srgbClr val="01193D"/>
              </a:solidFill>
              <a:effectLst/>
              <a:latin typeface="Georgia" panose="02040502050405020303" pitchFamily="18" charset="0"/>
              <a:ea typeface="+mn-ea"/>
              <a:cs typeface="Times New Roman" panose="02020603050405020304" pitchFamily="18" charset="0"/>
            </a:rPr>
            <a:t>Inflation-adjusted private manufacturing/industrial construction spending</a:t>
          </a:r>
          <a:endParaRPr lang="en-US" sz="1600" dirty="0">
            <a:solidFill>
              <a:srgbClr val="01193D"/>
            </a:solidFill>
            <a:effectLst/>
            <a:latin typeface="Georgia" panose="02040502050405020303" pitchFamily="18" charset="0"/>
            <a:cs typeface="Times New Roman" panose="02020603050405020304" pitchFamily="18" charset="0"/>
          </a:endParaRPr>
        </a:p>
        <a:p xmlns:a="http://schemas.openxmlformats.org/drawingml/2006/main">
          <a:pPr rtl="0"/>
          <a:r>
            <a:rPr lang="en-US" sz="1400" b="0" i="1" baseline="0" dirty="0">
              <a:solidFill>
                <a:schemeClr val="tx1"/>
              </a:solidFill>
              <a:effectLst/>
              <a:latin typeface="Georgia" panose="02040502050405020303" pitchFamily="18" charset="0"/>
              <a:cs typeface="Times New Roman" panose="02020603050405020304" pitchFamily="18" charset="0"/>
            </a:rPr>
            <a:t>Billions of 2022 dollars</a:t>
          </a:r>
          <a:endParaRPr lang="en-US" sz="1400" i="1" dirty="0">
            <a:solidFill>
              <a:schemeClr val="tx1"/>
            </a:solidFill>
            <a:effectLst/>
            <a:latin typeface="Georgia" panose="02040502050405020303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600" dirty="0">
            <a:latin typeface="Georgia" panose="020405020504050203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E14E74-49E6-329F-6E84-E57064893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A8E55-F1DF-976C-C0B7-C7A159F172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A552-D97C-4688-975D-8BCFE6C91EFC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A107B-AC3C-A98A-4A48-79106B91B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10ED9-006A-3B3D-9A79-060F203092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C4213-944D-458D-A777-6FF07745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74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4951D-9C32-704A-9FCB-223C0E9D5853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ECE45-BF7A-0146-8EBE-FC6C9E030CF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843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ECE45-BF7A-0146-8EBE-FC6C9E030CFE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345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2913" y="268288"/>
            <a:ext cx="6026150" cy="33893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C9331-FD0E-4D84-8757-073662E1CED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59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ECE45-BF7A-0146-8EBE-FC6C9E030CFE}" type="slidenum">
              <a:rPr lang="es-CL" smtClean="0"/>
              <a:t>50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97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8CE79F-7FA0-40A3-90D1-8165C4D987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00250"/>
            <a:ext cx="10517188" cy="40925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9CD36A2F-8258-0ABE-2857-C037D810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309" y="365126"/>
            <a:ext cx="1051697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04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F9DC9C-2C74-B838-E2BC-CD9F050CC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B204FF-D849-5916-732F-95E6B1E7D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79625"/>
            <a:ext cx="3676650" cy="3956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091758-A132-A6D2-CEE6-7F28C302B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263" y="2079625"/>
            <a:ext cx="6715125" cy="395605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DCB2A8-7056-98F2-49F7-6D5A1838B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91" t="8498" r="10124" b="12152"/>
          <a:stretch/>
        </p:blipFill>
        <p:spPr>
          <a:xfrm>
            <a:off x="10847070" y="207204"/>
            <a:ext cx="800100" cy="8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F9DC9C-2C74-B838-E2BC-CD9F050CC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091758-A132-A6D2-CEE6-7F28C302B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309" y="2433955"/>
            <a:ext cx="6715125" cy="395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1AE1274-AFA5-ABB5-D6C9-7C793AA5A53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692916" y="2433955"/>
            <a:ext cx="3662363" cy="3956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BAE0C-40D7-4038-0EA3-FDF03DE5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91" t="8498" r="10124" b="12152"/>
          <a:stretch/>
        </p:blipFill>
        <p:spPr>
          <a:xfrm>
            <a:off x="10847070" y="207204"/>
            <a:ext cx="800100" cy="8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F9DC9C-2C74-B838-E2BC-CD9F050CC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091758-A132-A6D2-CEE6-7F28C302B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0910" y="2079625"/>
            <a:ext cx="4074478" cy="395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F7553FF-E331-D599-23BE-15D65FFD265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0" y="2079624"/>
            <a:ext cx="6225540" cy="395604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CDD67-FF7D-A006-FB72-9062FADC9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91" t="8498" r="10124" b="12152"/>
          <a:stretch/>
        </p:blipFill>
        <p:spPr>
          <a:xfrm>
            <a:off x="10847070" y="207204"/>
            <a:ext cx="800100" cy="8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0D91-A524-9568-0B7F-0B26FB4A0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DB8B36CD-A41C-5E22-6433-F83EAAD791A6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38200" y="2057400"/>
            <a:ext cx="10517188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1AF26E-EAC7-5DD3-930D-AAED1BBBA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91" t="8498" r="10124" b="12152"/>
          <a:stretch/>
        </p:blipFill>
        <p:spPr>
          <a:xfrm>
            <a:off x="10847070" y="207204"/>
            <a:ext cx="800100" cy="8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F9DC9C-2C74-B838-E2BC-CD9F050C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B204FF-D849-5916-732F-95E6B1E7D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79625"/>
            <a:ext cx="4888230" cy="39560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AD19C7F7-EE5F-1770-AB53-AA7741CB47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7160" y="2079625"/>
            <a:ext cx="4888230" cy="40627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20C80-59AE-31B3-D2CE-F99BE4758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91" t="8498" r="10124" b="12152"/>
          <a:stretch/>
        </p:blipFill>
        <p:spPr>
          <a:xfrm>
            <a:off x="10847070" y="207204"/>
            <a:ext cx="800100" cy="8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0D1D-5B91-80CC-2203-4655F034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B987-B925-2D8A-19C9-EC85A0240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DE8A-A303-E167-7548-D94EFC81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7CD9-16BA-49D6-BC02-69B4B69E4BC5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EA78E-740C-23F1-C466-A73CC102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E3BA-8AAB-E837-A7C3-3A83AC42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D70B-B9FD-4344-8E28-C799F683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7FEE9-580A-4EA0-A7DE-8D177AC2609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90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ABCF4-09E1-2AE9-05B5-FBCE6591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6BDBD-F61D-F0E8-D695-9A871134F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4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9" r:id="rId5"/>
    <p:sldLayoutId id="2147483665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ecd.org/wise/on-shaky-ground-income-instability-and-economic-insecurity-in-europe-9bffeba6-en.ht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ber.org/system/files/working_papers/w21906/w21906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ksbank.se/globalassets/media/rapporter/working-papers/2022/no.-418-the-political-costs-of-austerity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mf.org/external/pubs/ft/sdn/2015/sdn151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europe.eu/the-oecd-and-the-great-monetary-restriction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research.unicredit.eu/DocsKey/economics_docs_2023_185851.ashx?EXT=pdf&amp;KEY=C814QI31EjqIm_1zIJDBJGnOfWGIX7tjMVIyy4FkPp0=&amp;T=1#:~:text=year%2C%20major%20central%20banks%20(excluding,cut%20rates%20in%20mid%2D2024.&amp;text=We%20expect%20global%20GDP%20growth,a%20structural%20slowdown%20in%20China.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briefing-room/statements-releases/2023/06/28/bidenomics-is-working-the-presidents-plan-grows-the-economy-from-the-middle-out-and-bottom-up-not-the-top-dow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ber.org/papers/w31010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kinsey.com/capabilities/operations/our-insights/risk-resilience-and-rebalancing-in-global-value-chains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oecd-ilibrary.org/economics/oecd-economic-surveys-japan_1999012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ea.org/reports/net-zero-by-205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t&amp;rct=j&amp;q=&amp;esrc=s&amp;source=web&amp;cd=&amp;ved=2ahUKEwjX_prz-eODAxURdaQEHcZuAAcQFnoECBYQAQ&amp;url=https%3A%2F%2Fwir2022.wid.world%2Fwww-site%2Fuploads%2F2023%2F03%2FD_FINAL_WIL_RIM_RAPPORT_2303.pdf&amp;usg=AOvVaw0FE2vbIpIIAdDkS2HCqJKT&amp;opi=89978449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69C073E-A673-FC40-A808-DDAB595CB2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14575" y="4241800"/>
            <a:ext cx="7400925" cy="390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dirty="0">
                <a:latin typeface="Aptos" panose="020B0004020202020204" pitchFamily="34" charset="0"/>
                <a:cs typeface="Arial" panose="020B0604020202020204" pitchFamily="34" charset="0"/>
              </a:rPr>
              <a:t>           Chambre des salariés - </a:t>
            </a:r>
            <a:r>
              <a:rPr lang="es-CL" dirty="0" err="1">
                <a:latin typeface="Aptos" panose="020B0004020202020204" pitchFamily="34" charset="0"/>
                <a:cs typeface="Arial" panose="020B0604020202020204" pitchFamily="34" charset="0"/>
              </a:rPr>
              <a:t>Luxembourg</a:t>
            </a:r>
            <a:endParaRPr lang="es-CL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428DEE9-2AF5-4579-21DB-42E1C52FF01E}"/>
              </a:ext>
            </a:extLst>
          </p:cNvPr>
          <p:cNvSpPr txBox="1">
            <a:spLocks/>
          </p:cNvSpPr>
          <p:nvPr/>
        </p:nvSpPr>
        <p:spPr>
          <a:xfrm>
            <a:off x="3600436" y="4738448"/>
            <a:ext cx="4992715" cy="389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ptos" panose="020B0004020202020204" pitchFamily="34" charset="0"/>
                <a:cs typeface="Arial" panose="020B0604020202020204" pitchFamily="34" charset="0"/>
              </a:rPr>
              <a:t>16 </a:t>
            </a:r>
            <a:r>
              <a:rPr lang="es-CL" dirty="0" err="1">
                <a:latin typeface="Aptos" panose="020B0004020202020204" pitchFamily="34" charset="0"/>
                <a:cs typeface="Arial" panose="020B0604020202020204" pitchFamily="34" charset="0"/>
              </a:rPr>
              <a:t>Janvier</a:t>
            </a:r>
            <a:r>
              <a:rPr lang="es-CL" dirty="0">
                <a:latin typeface="Aptos" panose="020B00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E0AFE74-99D3-C324-A4CC-02765140C41A}"/>
              </a:ext>
            </a:extLst>
          </p:cNvPr>
          <p:cNvSpPr txBox="1">
            <a:spLocks/>
          </p:cNvSpPr>
          <p:nvPr/>
        </p:nvSpPr>
        <p:spPr>
          <a:xfrm>
            <a:off x="2019300" y="3234304"/>
            <a:ext cx="8562975" cy="389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b="1" u="sng" dirty="0" err="1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Réformer</a:t>
            </a:r>
            <a:r>
              <a:rPr lang="es-CL" sz="3600" b="1" u="sng" dirty="0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 le </a:t>
            </a:r>
            <a:r>
              <a:rPr lang="es-CL" sz="3600" b="1" u="sng" dirty="0" err="1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paradigme</a:t>
            </a:r>
            <a:r>
              <a:rPr lang="es-CL" sz="3600" b="1" u="sng" dirty="0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 des </a:t>
            </a:r>
            <a:r>
              <a:rPr lang="es-CL" sz="3600" b="1" u="sng" dirty="0" err="1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politiques</a:t>
            </a:r>
            <a:r>
              <a:rPr lang="es-CL" sz="3600" b="1" u="sng" dirty="0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CL" sz="3600" b="1" u="sng" dirty="0" err="1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économiques</a:t>
            </a:r>
            <a:r>
              <a:rPr lang="es-CL" sz="3600" b="1" u="sng" dirty="0">
                <a:uFill>
                  <a:solidFill>
                    <a:srgbClr val="0079C2"/>
                  </a:solidFill>
                </a:u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28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82C2-B9DC-5A3A-DBA0-D01FE2F3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Une </a:t>
            </a:r>
            <a:r>
              <a:rPr lang="en-GB" b="1" dirty="0" err="1"/>
              <a:t>personne</a:t>
            </a:r>
            <a:r>
              <a:rPr lang="en-GB" b="1" dirty="0"/>
              <a:t> sur six dans des ménages </a:t>
            </a:r>
            <a:r>
              <a:rPr lang="en-GB" b="1" dirty="0" err="1"/>
              <a:t>actifs</a:t>
            </a:r>
            <a:r>
              <a:rPr lang="en-GB" b="1" dirty="0"/>
              <a:t> </a:t>
            </a:r>
            <a:r>
              <a:rPr lang="en-GB" b="1" dirty="0" err="1"/>
              <a:t>est</a:t>
            </a:r>
            <a:r>
              <a:rPr lang="en-GB" b="1" dirty="0"/>
              <a:t> </a:t>
            </a:r>
            <a:r>
              <a:rPr lang="en-GB" b="1" dirty="0" err="1"/>
              <a:t>confronté</a:t>
            </a:r>
            <a:r>
              <a:rPr lang="en-GB" b="1" dirty="0"/>
              <a:t> à “</a:t>
            </a:r>
            <a:r>
              <a:rPr lang="en-GB" b="1" dirty="0" err="1">
                <a:hlinkClick r:id="rId2"/>
              </a:rPr>
              <a:t>l'insécurité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>
                <a:hlinkClick r:id="rId2"/>
              </a:rPr>
              <a:t>économique</a:t>
            </a:r>
            <a:r>
              <a:rPr lang="en-GB" b="1" dirty="0"/>
              <a:t>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18DF6-8690-3402-0881-CBBB9FEC8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88B8B22-5249-1C7F-F345-A817C68604C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fr-LU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6750347-2118-87AA-AC0A-3519553B4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834" y="1573698"/>
            <a:ext cx="10106025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3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B503-B9C0-2D33-AC8D-A856A442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... </a:t>
            </a:r>
            <a:r>
              <a:rPr lang="en-GB" b="1" dirty="0"/>
              <a:t>à cause du </a:t>
            </a:r>
            <a:r>
              <a:rPr lang="en-GB" b="1" dirty="0" err="1"/>
              <a:t>chômage</a:t>
            </a:r>
            <a:r>
              <a:rPr lang="en-GB" b="1" dirty="0"/>
              <a:t> </a:t>
            </a:r>
            <a:r>
              <a:rPr lang="en-GB" b="1" dirty="0" err="1"/>
              <a:t>mais</a:t>
            </a:r>
            <a:r>
              <a:rPr lang="en-GB" b="1" dirty="0"/>
              <a:t> </a:t>
            </a:r>
            <a:r>
              <a:rPr lang="en-GB" b="1" dirty="0" err="1"/>
              <a:t>aussi</a:t>
            </a:r>
            <a:r>
              <a:rPr lang="en-GB" b="1" dirty="0"/>
              <a:t> du travail </a:t>
            </a:r>
            <a:r>
              <a:rPr lang="en-GB" b="1" dirty="0" err="1"/>
              <a:t>précaire</a:t>
            </a:r>
            <a:r>
              <a:rPr lang="en-GB" b="1" dirty="0"/>
              <a:t> (</a:t>
            </a:r>
            <a:r>
              <a:rPr lang="en-GB" b="1" dirty="0" err="1"/>
              <a:t>contrats</a:t>
            </a:r>
            <a:r>
              <a:rPr lang="en-GB" b="1" dirty="0"/>
              <a:t> courts)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664D4FC-B5D7-4492-55A5-5A7A2A055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825624"/>
            <a:ext cx="1026794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8AE4-0EDD-DF44-6AFA-DD71F399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 </a:t>
            </a:r>
            <a:r>
              <a:rPr lang="en-GB" b="1" dirty="0" err="1"/>
              <a:t>démocratie</a:t>
            </a:r>
            <a:r>
              <a:rPr lang="en-GB" b="1" dirty="0"/>
              <a:t> </a:t>
            </a:r>
            <a:r>
              <a:rPr lang="en-GB" b="1" dirty="0" err="1"/>
              <a:t>menacée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D4494-97C9-AFE1-859F-E30C34AE1C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10829816" cy="3956050"/>
          </a:xfrm>
        </p:spPr>
        <p:txBody>
          <a:bodyPr>
            <a:normAutofit/>
          </a:bodyPr>
          <a:lstStyle/>
          <a:p>
            <a:r>
              <a:rPr lang="en-GB" sz="2400" dirty="0"/>
              <a:t>ÉTATS-UNIS : La </a:t>
            </a:r>
            <a:r>
              <a:rPr lang="en-GB" sz="2400" dirty="0" err="1"/>
              <a:t>mondialisation</a:t>
            </a:r>
            <a:r>
              <a:rPr lang="en-GB" sz="2400" dirty="0"/>
              <a:t> et la </a:t>
            </a:r>
            <a:r>
              <a:rPr lang="en-GB" sz="2400" dirty="0">
                <a:hlinkClick r:id="rId2"/>
              </a:rPr>
              <a:t>competition avec la Chine </a:t>
            </a:r>
            <a:r>
              <a:rPr lang="en-GB" sz="2400" dirty="0" err="1"/>
              <a:t>en</a:t>
            </a:r>
            <a:r>
              <a:rPr lang="en-GB" sz="2400" dirty="0"/>
              <a:t> matière de production </a:t>
            </a:r>
            <a:r>
              <a:rPr lang="en-GB" sz="2400" dirty="0" err="1"/>
              <a:t>industrielle</a:t>
            </a:r>
            <a:r>
              <a:rPr lang="en-GB" sz="2400" dirty="0"/>
              <a:t> </a:t>
            </a:r>
            <a:r>
              <a:rPr lang="en-GB" sz="2400" dirty="0" err="1"/>
              <a:t>détruit</a:t>
            </a:r>
            <a:r>
              <a:rPr lang="en-GB" sz="2400" dirty="0"/>
              <a:t> 40% des </a:t>
            </a:r>
            <a:r>
              <a:rPr lang="en-GB" sz="2400" dirty="0" err="1"/>
              <a:t>postes</a:t>
            </a:r>
            <a:r>
              <a:rPr lang="en-GB" sz="2400" dirty="0"/>
              <a:t> de travail dans </a:t>
            </a:r>
            <a:r>
              <a:rPr lang="en-GB" sz="2400" dirty="0" err="1"/>
              <a:t>l’industrie</a:t>
            </a:r>
            <a:r>
              <a:rPr lang="en-GB" sz="2400" dirty="0"/>
              <a:t> (Autor, 2016).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Europe : La boucle fatale de </a:t>
            </a:r>
            <a:r>
              <a:rPr lang="en-GB" dirty="0" err="1"/>
              <a:t>l'austérité</a:t>
            </a:r>
            <a:r>
              <a:rPr lang="en-GB" dirty="0"/>
              <a:t> : </a:t>
            </a:r>
          </a:p>
          <a:p>
            <a:pPr lvl="1"/>
            <a:r>
              <a:rPr lang="en-GB" dirty="0" err="1"/>
              <a:t>L'austérité</a:t>
            </a:r>
            <a:r>
              <a:rPr lang="en-GB" dirty="0"/>
              <a:t>, </a:t>
            </a:r>
            <a:r>
              <a:rPr lang="en-GB" dirty="0" err="1"/>
              <a:t>facteur</a:t>
            </a:r>
            <a:r>
              <a:rPr lang="en-GB" dirty="0"/>
              <a:t> qui </a:t>
            </a:r>
            <a:r>
              <a:rPr lang="en-GB" dirty="0" err="1"/>
              <a:t>profite</a:t>
            </a:r>
            <a:r>
              <a:rPr lang="en-GB" dirty="0"/>
              <a:t> aux partis </a:t>
            </a:r>
            <a:r>
              <a:rPr lang="en-GB" dirty="0" err="1"/>
              <a:t>extremistes</a:t>
            </a:r>
            <a:r>
              <a:rPr lang="en-GB" dirty="0"/>
              <a:t>, resultant dans </a:t>
            </a:r>
            <a:r>
              <a:rPr lang="en-GB" dirty="0" err="1"/>
              <a:t>une</a:t>
            </a:r>
            <a:r>
              <a:rPr lang="en-GB" dirty="0"/>
              <a:t> polarisation politique.</a:t>
            </a:r>
          </a:p>
          <a:p>
            <a:pPr lvl="1"/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dernière</a:t>
            </a:r>
            <a:r>
              <a:rPr lang="en-GB" dirty="0"/>
              <a:t> </a:t>
            </a:r>
            <a:r>
              <a:rPr lang="en-GB" dirty="0" err="1"/>
              <a:t>augmente</a:t>
            </a:r>
            <a:r>
              <a:rPr lang="en-GB" dirty="0"/>
              <a:t> les tensions politiques,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accroît</a:t>
            </a:r>
            <a:r>
              <a:rPr lang="en-GB" dirty="0"/>
              <a:t> </a:t>
            </a:r>
            <a:r>
              <a:rPr lang="en-GB" dirty="0" err="1"/>
              <a:t>l'incertitude</a:t>
            </a:r>
            <a:r>
              <a:rPr lang="en-GB" dirty="0"/>
              <a:t> et </a:t>
            </a:r>
            <a:r>
              <a:rPr lang="en-GB" dirty="0" err="1"/>
              <a:t>n’est</a:t>
            </a:r>
            <a:r>
              <a:rPr lang="en-GB" dirty="0"/>
              <a:t> pas </a:t>
            </a:r>
            <a:r>
              <a:rPr lang="en-GB" dirty="0" err="1"/>
              <a:t>favorable</a:t>
            </a:r>
            <a:r>
              <a:rPr lang="en-GB" dirty="0"/>
              <a:t> à la </a:t>
            </a:r>
            <a:r>
              <a:rPr lang="en-GB" dirty="0" err="1"/>
              <a:t>croissance</a:t>
            </a:r>
            <a:r>
              <a:rPr lang="en-GB" dirty="0"/>
              <a:t>..... </a:t>
            </a:r>
            <a:r>
              <a:rPr lang="en-GB" dirty="0" err="1"/>
              <a:t>ce</a:t>
            </a:r>
            <a:r>
              <a:rPr lang="en-GB" dirty="0"/>
              <a:t> qui radicalise encore plus la politique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2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607A-836C-4F6E-95EA-255D9996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linkClick r:id="rId2"/>
              </a:rPr>
              <a:t>Recherche</a:t>
            </a:r>
            <a:r>
              <a:rPr lang="en-GB" b="1" dirty="0"/>
              <a:t> de la Banque de </a:t>
            </a:r>
            <a:r>
              <a:rPr lang="en-GB" b="1" dirty="0" err="1"/>
              <a:t>Suède</a:t>
            </a:r>
            <a:r>
              <a:rPr lang="en-GB" b="1" dirty="0"/>
              <a:t> (</a:t>
            </a:r>
            <a:r>
              <a:rPr lang="en-GB" b="1" dirty="0" err="1"/>
              <a:t>Riksbank</a:t>
            </a:r>
            <a:r>
              <a:rPr lang="en-GB" b="1" dirty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F9660-DF26-DCC6-0E11-1A51620EF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1885950"/>
            <a:ext cx="10334516" cy="4504055"/>
          </a:xfrm>
        </p:spPr>
        <p:txBody>
          <a:bodyPr/>
          <a:lstStyle/>
          <a:p>
            <a:pPr lvl="1"/>
            <a:r>
              <a:rPr lang="en-GB" dirty="0"/>
              <a:t>Recherche </a:t>
            </a:r>
            <a:r>
              <a:rPr lang="en-GB" dirty="0" err="1"/>
              <a:t>couvrant</a:t>
            </a:r>
            <a:r>
              <a:rPr lang="en-GB" dirty="0"/>
              <a:t> les </a:t>
            </a:r>
            <a:r>
              <a:rPr lang="en-GB" dirty="0" err="1"/>
              <a:t>régions</a:t>
            </a:r>
            <a:r>
              <a:rPr lang="en-GB" dirty="0"/>
              <a:t> </a:t>
            </a:r>
            <a:r>
              <a:rPr lang="en-GB" dirty="0" err="1"/>
              <a:t>européennes</a:t>
            </a:r>
            <a:r>
              <a:rPr lang="en-GB" dirty="0"/>
              <a:t> de 8 pays de 1980 à 2015 :</a:t>
            </a:r>
          </a:p>
          <a:p>
            <a:pPr lvl="2"/>
            <a:r>
              <a:rPr lang="en-GB" dirty="0"/>
              <a:t>Les consolidations </a:t>
            </a:r>
            <a:r>
              <a:rPr lang="en-GB" dirty="0" err="1"/>
              <a:t>fiscales</a:t>
            </a:r>
            <a:r>
              <a:rPr lang="en-GB" dirty="0"/>
              <a:t> </a:t>
            </a:r>
            <a:r>
              <a:rPr lang="en-GB" dirty="0" err="1"/>
              <a:t>entraînent</a:t>
            </a:r>
            <a:r>
              <a:rPr lang="en-GB" dirty="0"/>
              <a:t> des votes </a:t>
            </a:r>
            <a:r>
              <a:rPr lang="en-GB" dirty="0" err="1"/>
              <a:t>extrêmes</a:t>
            </a:r>
            <a:r>
              <a:rPr lang="en-GB" dirty="0"/>
              <a:t>  </a:t>
            </a:r>
          </a:p>
          <a:p>
            <a:pPr lvl="2"/>
            <a:r>
              <a:rPr lang="en-GB" dirty="0"/>
              <a:t>1% de </a:t>
            </a:r>
            <a:r>
              <a:rPr lang="en-GB" dirty="0" err="1"/>
              <a:t>dépenses</a:t>
            </a:r>
            <a:r>
              <a:rPr lang="en-GB" dirty="0"/>
              <a:t> </a:t>
            </a:r>
            <a:r>
              <a:rPr lang="en-GB" dirty="0" err="1"/>
              <a:t>publiques</a:t>
            </a:r>
            <a:r>
              <a:rPr lang="en-GB" dirty="0"/>
              <a:t> </a:t>
            </a:r>
            <a:r>
              <a:rPr lang="en-GB" dirty="0" err="1"/>
              <a:t>régionales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moins</a:t>
            </a:r>
            <a:r>
              <a:rPr lang="en-GB" dirty="0"/>
              <a:t> : Augmentation du vote des partis </a:t>
            </a:r>
            <a:r>
              <a:rPr lang="en-GB" dirty="0" err="1"/>
              <a:t>d'extrême</a:t>
            </a:r>
            <a:r>
              <a:rPr lang="en-GB" dirty="0"/>
              <a:t> (droite) de 3 points de </a:t>
            </a:r>
            <a:r>
              <a:rPr lang="en-GB" dirty="0" err="1"/>
              <a:t>pourcentage</a:t>
            </a:r>
            <a:r>
              <a:rPr lang="en-GB" dirty="0"/>
              <a:t> (et </a:t>
            </a:r>
            <a:r>
              <a:rPr lang="en-GB" dirty="0" err="1"/>
              <a:t>cet</a:t>
            </a:r>
            <a:r>
              <a:rPr lang="en-GB" dirty="0"/>
              <a:t> </a:t>
            </a:r>
            <a:r>
              <a:rPr lang="en-GB" dirty="0" err="1"/>
              <a:t>effet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durable).</a:t>
            </a:r>
          </a:p>
          <a:p>
            <a:pPr lvl="2"/>
            <a:r>
              <a:rPr lang="en-US" dirty="0" err="1"/>
              <a:t>L'austérité</a:t>
            </a:r>
            <a:r>
              <a:rPr lang="en-US" dirty="0"/>
              <a:t> </a:t>
            </a:r>
            <a:r>
              <a:rPr lang="en-US" dirty="0" err="1"/>
              <a:t>appliquée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période</a:t>
            </a:r>
            <a:r>
              <a:rPr lang="en-US" dirty="0"/>
              <a:t> de </a:t>
            </a:r>
            <a:r>
              <a:rPr lang="en-US" dirty="0" err="1"/>
              <a:t>récession</a:t>
            </a:r>
            <a:r>
              <a:rPr lang="en-US" dirty="0"/>
              <a:t> a des </a:t>
            </a:r>
            <a:r>
              <a:rPr lang="en-US" dirty="0" err="1"/>
              <a:t>effets</a:t>
            </a:r>
            <a:r>
              <a:rPr lang="en-US" dirty="0"/>
              <a:t> </a:t>
            </a:r>
            <a:r>
              <a:rPr lang="en-US" dirty="0" err="1"/>
              <a:t>nettement</a:t>
            </a:r>
            <a:r>
              <a:rPr lang="en-US" dirty="0"/>
              <a:t> plus </a:t>
            </a:r>
            <a:r>
              <a:rPr lang="en-US" dirty="0" err="1"/>
              <a:t>importants</a:t>
            </a:r>
            <a:r>
              <a:rPr lang="en-US" dirty="0"/>
              <a:t> - 4 pp (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n'est</a:t>
            </a:r>
            <a:r>
              <a:rPr lang="en-US" dirty="0"/>
              <a:t> pas le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l'économie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expansion). </a:t>
            </a:r>
          </a:p>
          <a:p>
            <a:pPr lvl="2"/>
            <a:r>
              <a:rPr lang="en-US" dirty="0"/>
              <a:t>La participation </a:t>
            </a:r>
            <a:r>
              <a:rPr lang="en-US" dirty="0" err="1"/>
              <a:t>électorale</a:t>
            </a:r>
            <a:r>
              <a:rPr lang="en-US" dirty="0"/>
              <a:t> </a:t>
            </a:r>
            <a:r>
              <a:rPr lang="en-US" dirty="0" err="1"/>
              <a:t>diminue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. Et la fragmentation politique </a:t>
            </a:r>
            <a:r>
              <a:rPr lang="en-US" dirty="0" err="1"/>
              <a:t>accroit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Mécanisme</a:t>
            </a:r>
            <a:r>
              <a:rPr lang="en-US" dirty="0"/>
              <a:t> sous-</a:t>
            </a:r>
            <a:r>
              <a:rPr lang="en-US" dirty="0" err="1"/>
              <a:t>jaccent</a:t>
            </a:r>
            <a:r>
              <a:rPr lang="en-US" dirty="0"/>
              <a:t>: La </a:t>
            </a:r>
            <a:r>
              <a:rPr lang="en-US" dirty="0" err="1"/>
              <a:t>confiance</a:t>
            </a:r>
            <a:r>
              <a:rPr lang="en-US" dirty="0"/>
              <a:t> des </a:t>
            </a:r>
            <a:r>
              <a:rPr lang="en-US" dirty="0" err="1"/>
              <a:t>électeurs</a:t>
            </a:r>
            <a:r>
              <a:rPr lang="en-US" dirty="0"/>
              <a:t>. </a:t>
            </a:r>
          </a:p>
          <a:p>
            <a:pPr lvl="3"/>
            <a:r>
              <a:rPr lang="en-US" dirty="0" err="1"/>
              <a:t>L'austérité</a:t>
            </a:r>
            <a:r>
              <a:rPr lang="en-US" dirty="0"/>
              <a:t> </a:t>
            </a:r>
            <a:r>
              <a:rPr lang="en-US" dirty="0" err="1"/>
              <a:t>détruit</a:t>
            </a:r>
            <a:r>
              <a:rPr lang="en-US" dirty="0"/>
              <a:t> des </a:t>
            </a:r>
            <a:r>
              <a:rPr lang="en-US" dirty="0" err="1"/>
              <a:t>emplois</a:t>
            </a:r>
            <a:r>
              <a:rPr lang="en-US" dirty="0"/>
              <a:t>, </a:t>
            </a:r>
            <a:r>
              <a:rPr lang="en-US" dirty="0" err="1"/>
              <a:t>réduit</a:t>
            </a:r>
            <a:r>
              <a:rPr lang="en-US" dirty="0"/>
              <a:t> les </a:t>
            </a:r>
            <a:r>
              <a:rPr lang="en-US" dirty="0" err="1"/>
              <a:t>salaires</a:t>
            </a:r>
            <a:r>
              <a:rPr lang="en-US" dirty="0"/>
              <a:t> et </a:t>
            </a:r>
            <a:r>
              <a:rPr lang="en-US" dirty="0" err="1"/>
              <a:t>diminue</a:t>
            </a:r>
            <a:r>
              <a:rPr lang="en-US" dirty="0"/>
              <a:t> la part des </a:t>
            </a:r>
            <a:r>
              <a:rPr lang="en-US" dirty="0" err="1"/>
              <a:t>revenus</a:t>
            </a:r>
            <a:r>
              <a:rPr lang="en-US" dirty="0"/>
              <a:t> du travail…</a:t>
            </a:r>
          </a:p>
          <a:p>
            <a:pPr lvl="3"/>
            <a:r>
              <a:rPr lang="en-US" dirty="0"/>
              <a:t>.. </a:t>
            </a:r>
            <a:r>
              <a:rPr lang="en-US" dirty="0" err="1"/>
              <a:t>ce</a:t>
            </a:r>
            <a:r>
              <a:rPr lang="en-US" dirty="0"/>
              <a:t> qui rend les </a:t>
            </a:r>
            <a:r>
              <a:rPr lang="en-US" dirty="0" err="1"/>
              <a:t>électeurs</a:t>
            </a:r>
            <a:r>
              <a:rPr lang="en-US" dirty="0"/>
              <a:t> plus </a:t>
            </a:r>
            <a:r>
              <a:rPr lang="en-US" dirty="0" err="1"/>
              <a:t>sceptiques</a:t>
            </a:r>
            <a:r>
              <a:rPr lang="en-US" dirty="0"/>
              <a:t> à </a:t>
            </a:r>
            <a:r>
              <a:rPr lang="en-US" dirty="0" err="1"/>
              <a:t>l'égard</a:t>
            </a:r>
            <a:r>
              <a:rPr lang="en-US" dirty="0"/>
              <a:t> du </a:t>
            </a:r>
            <a:r>
              <a:rPr lang="en-US" dirty="0" err="1"/>
              <a:t>système</a:t>
            </a:r>
            <a:r>
              <a:rPr lang="en-US" dirty="0"/>
              <a:t> politique et des partis </a:t>
            </a:r>
            <a:r>
              <a:rPr lang="en-US" dirty="0" err="1"/>
              <a:t>traditionnels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5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CB7C-31AC-8BAE-7CF6-3B34C6E4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Impact politique de </a:t>
            </a:r>
            <a:r>
              <a:rPr lang="en-GB" b="1" dirty="0" err="1"/>
              <a:t>l'austérité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E02008-3E51-CAD2-34CD-B55EAC55B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17" y="1945189"/>
            <a:ext cx="8620125" cy="4076700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3F8758C-3BD4-308D-C859-0B8B5DC07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16" y="1690688"/>
            <a:ext cx="86201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3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EAE0-2145-7441-EA42-C009ADFA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L'extrême</a:t>
            </a:r>
            <a:r>
              <a:rPr lang="en-GB" b="1" dirty="0"/>
              <a:t> droite </a:t>
            </a:r>
            <a:r>
              <a:rPr lang="en-GB" b="1" dirty="0" err="1"/>
              <a:t>profite</a:t>
            </a:r>
            <a:r>
              <a:rPr lang="en-GB" b="1" dirty="0"/>
              <a:t> plus que </a:t>
            </a:r>
            <a:r>
              <a:rPr lang="en-GB" b="1" dirty="0" err="1"/>
              <a:t>l'extrême</a:t>
            </a:r>
            <a:r>
              <a:rPr lang="en-GB" b="1" dirty="0"/>
              <a:t> gauche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B89D4BA-E563-10AA-0025-489F4BF82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587" y="1769893"/>
            <a:ext cx="8124825" cy="4722981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6C2FBBD-039B-B33D-0C69-4F71F470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769894"/>
            <a:ext cx="8124825" cy="37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E8DC-0A0D-DF40-6D1A-0C98C302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Partie</a:t>
            </a:r>
            <a:r>
              <a:rPr lang="en-GB" b="1" dirty="0"/>
              <a:t> II : Le </a:t>
            </a:r>
            <a:r>
              <a:rPr lang="en-GB" b="1" dirty="0" err="1"/>
              <a:t>modèle</a:t>
            </a:r>
            <a:r>
              <a:rPr lang="en-GB" b="1" dirty="0"/>
              <a:t> </a:t>
            </a:r>
            <a:r>
              <a:rPr lang="en-GB" b="1" dirty="0" err="1"/>
              <a:t>actuel</a:t>
            </a:r>
            <a:r>
              <a:rPr lang="en-GB" b="1" dirty="0"/>
              <a:t> de politique </a:t>
            </a:r>
            <a:r>
              <a:rPr lang="en-GB" b="1" dirty="0" err="1"/>
              <a:t>économique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C8C8C-84D5-432B-8ADE-A14502EE2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10517079" cy="3956050"/>
          </a:xfrm>
        </p:spPr>
        <p:txBody>
          <a:bodyPr>
            <a:normAutofit/>
          </a:bodyPr>
          <a:lstStyle/>
          <a:p>
            <a:r>
              <a:rPr lang="en-GB" dirty="0"/>
              <a:t>Un </a:t>
            </a:r>
            <a:r>
              <a:rPr lang="en-GB" dirty="0" err="1"/>
              <a:t>modèle</a:t>
            </a:r>
            <a:r>
              <a:rPr lang="en-GB" dirty="0"/>
              <a:t> de politique </a:t>
            </a:r>
            <a:r>
              <a:rPr lang="en-GB" dirty="0" err="1"/>
              <a:t>économique</a:t>
            </a:r>
            <a:r>
              <a:rPr lang="en-GB" dirty="0"/>
              <a:t> qui </a:t>
            </a:r>
            <a:r>
              <a:rPr lang="en-GB" dirty="0" err="1"/>
              <a:t>donne</a:t>
            </a:r>
            <a:r>
              <a:rPr lang="en-GB" dirty="0"/>
              <a:t> </a:t>
            </a:r>
            <a:r>
              <a:rPr lang="en-GB" dirty="0" err="1"/>
              <a:t>priorité</a:t>
            </a:r>
            <a:r>
              <a:rPr lang="en-GB" dirty="0"/>
              <a:t> au </a:t>
            </a:r>
            <a:r>
              <a:rPr lang="en-GB" dirty="0" err="1"/>
              <a:t>marché</a:t>
            </a:r>
            <a:endParaRPr lang="en-GB" dirty="0"/>
          </a:p>
          <a:p>
            <a:r>
              <a:rPr lang="en-US" dirty="0" err="1"/>
              <a:t>Hypothèse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: le </a:t>
            </a:r>
            <a:r>
              <a:rPr lang="en-US" dirty="0" err="1"/>
              <a:t>marché</a:t>
            </a:r>
            <a:r>
              <a:rPr lang="en-US" dirty="0"/>
              <a:t> et la force de la concurrence que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marché</a:t>
            </a:r>
            <a:r>
              <a:rPr lang="en-US" dirty="0"/>
              <a:t> </a:t>
            </a:r>
            <a:r>
              <a:rPr lang="en-US" dirty="0" err="1"/>
              <a:t>libère</a:t>
            </a:r>
            <a:r>
              <a:rPr lang="en-US" dirty="0"/>
              <a:t> </a:t>
            </a:r>
            <a:r>
              <a:rPr lang="en-US" dirty="0" err="1"/>
              <a:t>aboutissent</a:t>
            </a:r>
            <a:r>
              <a:rPr lang="en-US" dirty="0"/>
              <a:t> aux </a:t>
            </a:r>
            <a:r>
              <a:rPr lang="en-US" dirty="0" err="1"/>
              <a:t>meilleurs</a:t>
            </a:r>
            <a:r>
              <a:rPr lang="en-US" dirty="0"/>
              <a:t> </a:t>
            </a:r>
            <a:r>
              <a:rPr lang="en-US" dirty="0" err="1"/>
              <a:t>résultats</a:t>
            </a:r>
            <a:r>
              <a:rPr lang="en-US" dirty="0"/>
              <a:t> possibles</a:t>
            </a:r>
          </a:p>
          <a:p>
            <a:pPr>
              <a:buFontTx/>
              <a:buChar char="-"/>
            </a:pPr>
            <a:r>
              <a:rPr lang="en-US" dirty="0"/>
              <a:t>La politique </a:t>
            </a:r>
            <a:r>
              <a:rPr lang="en-US" dirty="0" err="1"/>
              <a:t>économique</a:t>
            </a:r>
            <a:r>
              <a:rPr lang="en-US" dirty="0"/>
              <a:t> doit "</a:t>
            </a:r>
            <a:r>
              <a:rPr lang="en-US" dirty="0" err="1"/>
              <a:t>laisser</a:t>
            </a:r>
            <a:r>
              <a:rPr lang="en-US" dirty="0"/>
              <a:t> les </a:t>
            </a:r>
            <a:r>
              <a:rPr lang="en-US" dirty="0" err="1"/>
              <a:t>marchés</a:t>
            </a:r>
            <a:r>
              <a:rPr lang="en-US" dirty="0"/>
              <a:t> faire </a:t>
            </a:r>
            <a:r>
              <a:rPr lang="en-US" dirty="0" err="1"/>
              <a:t>leur</a:t>
            </a:r>
            <a:r>
              <a:rPr lang="en-US" dirty="0"/>
              <a:t> travail”:</a:t>
            </a:r>
          </a:p>
          <a:p>
            <a:pPr marL="0" indent="0">
              <a:buNone/>
            </a:pPr>
            <a:r>
              <a:rPr lang="en-US" dirty="0"/>
              <a:t>	= </a:t>
            </a:r>
            <a:r>
              <a:rPr lang="en-US" dirty="0" err="1"/>
              <a:t>rôle</a:t>
            </a:r>
            <a:r>
              <a:rPr lang="en-US" dirty="0"/>
              <a:t> </a:t>
            </a:r>
            <a:r>
              <a:rPr lang="en-US" dirty="0" err="1"/>
              <a:t>limité</a:t>
            </a:r>
            <a:r>
              <a:rPr lang="en-US" dirty="0"/>
              <a:t> pour </a:t>
            </a:r>
            <a:r>
              <a:rPr lang="en-US" dirty="0" err="1"/>
              <a:t>l'initiative</a:t>
            </a:r>
            <a:r>
              <a:rPr lang="en-US" dirty="0"/>
              <a:t> </a:t>
            </a:r>
            <a:r>
              <a:rPr lang="en-US" dirty="0" err="1"/>
              <a:t>publique</a:t>
            </a:r>
            <a:r>
              <a:rPr lang="en-US" dirty="0"/>
              <a:t> (</a:t>
            </a:r>
            <a:r>
              <a:rPr lang="en-US" dirty="0" err="1"/>
              <a:t>certainement</a:t>
            </a:r>
            <a:r>
              <a:rPr lang="en-US" dirty="0"/>
              <a:t> pas pour la 	"politique </a:t>
            </a:r>
            <a:r>
              <a:rPr lang="en-US" dirty="0" err="1"/>
              <a:t>industrielle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	= à la place de </a:t>
            </a:r>
            <a:r>
              <a:rPr lang="en-US" dirty="0" err="1"/>
              <a:t>cette</a:t>
            </a:r>
            <a:r>
              <a:rPr lang="en-US" dirty="0"/>
              <a:t> initiative </a:t>
            </a:r>
            <a:r>
              <a:rPr lang="en-US" dirty="0" err="1"/>
              <a:t>publique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politique </a:t>
            </a:r>
            <a:r>
              <a:rPr lang="en-US" dirty="0" err="1"/>
              <a:t>visant</a:t>
            </a:r>
            <a:r>
              <a:rPr lang="en-US" dirty="0"/>
              <a:t> à 	</a:t>
            </a:r>
            <a:r>
              <a:rPr lang="en-US" dirty="0" err="1"/>
              <a:t>supprimer</a:t>
            </a:r>
            <a:r>
              <a:rPr lang="en-US" dirty="0"/>
              <a:t> les obstacles à la competition.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2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D438-0F04-F0A6-E28F-3F051E5E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 </a:t>
            </a:r>
            <a:r>
              <a:rPr lang="en-GB" b="1" dirty="0" err="1"/>
              <a:t>modèle</a:t>
            </a:r>
            <a:r>
              <a:rPr lang="en-GB" b="1" dirty="0"/>
              <a:t> </a:t>
            </a:r>
            <a:r>
              <a:rPr lang="en-GB" b="1" dirty="0" err="1"/>
              <a:t>largement</a:t>
            </a:r>
            <a:r>
              <a:rPr lang="en-GB" b="1" dirty="0"/>
              <a:t> mis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œuvre</a:t>
            </a:r>
            <a:r>
              <a:rPr lang="en-GB" b="1" dirty="0"/>
              <a:t>....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619FD1-70FD-B40F-67EA-639B80AE4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10620375" cy="4699000"/>
          </a:xfrm>
        </p:spPr>
        <p:txBody>
          <a:bodyPr>
            <a:normAutofit/>
          </a:bodyPr>
          <a:lstStyle/>
          <a:p>
            <a:r>
              <a:rPr lang="en-GB" dirty="0"/>
              <a:t>Au niveau mondial : Libre-échange (droits de douane et autres barrières commerciales), libre circulation des capitaux et des investissements.</a:t>
            </a:r>
          </a:p>
          <a:p>
            <a:r>
              <a:rPr lang="en-GB" dirty="0"/>
              <a:t>Au niveau national et/ou régional : Suppression des "distorsions du marché"</a:t>
            </a:r>
          </a:p>
          <a:p>
            <a:pPr lvl="1"/>
            <a:r>
              <a:rPr lang="en-GB" dirty="0"/>
              <a:t>Déréglementation des marchés du travail</a:t>
            </a:r>
          </a:p>
          <a:p>
            <a:pPr lvl="1"/>
            <a:r>
              <a:rPr lang="en-GB" dirty="0"/>
              <a:t>Démantèlement de l'État-providence</a:t>
            </a:r>
          </a:p>
          <a:p>
            <a:pPr lvl="1"/>
            <a:r>
              <a:rPr lang="en-GB" dirty="0"/>
              <a:t>Des budgets serrés, des critères d'endettement arbitraires ou des plafonds d'endettement</a:t>
            </a:r>
          </a:p>
          <a:p>
            <a:pPr lvl="1"/>
            <a:r>
              <a:rPr lang="en-GB" dirty="0"/>
              <a:t>Abandon de la politique industrielle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63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0060-EB02-5447-C7AD-E2FF4817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8400" cy="1325563"/>
          </a:xfrm>
        </p:spPr>
        <p:txBody>
          <a:bodyPr/>
          <a:lstStyle/>
          <a:p>
            <a:r>
              <a:rPr lang="en-GB" b="1" dirty="0"/>
              <a:t>... </a:t>
            </a:r>
            <a:r>
              <a:rPr lang="en-GB" b="1" dirty="0" err="1"/>
              <a:t>mais</a:t>
            </a:r>
            <a:r>
              <a:rPr lang="en-GB" b="1" dirty="0"/>
              <a:t> pas à la hauteur des </a:t>
            </a:r>
            <a:r>
              <a:rPr lang="en-GB" b="1" dirty="0" err="1"/>
              <a:t>défis</a:t>
            </a:r>
            <a:r>
              <a:rPr lang="en-GB" b="1" dirty="0"/>
              <a:t> qui nous font face 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9F57E3-FC08-8542-4EF7-2C9AB44AA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95475"/>
            <a:ext cx="10182225" cy="449421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Fragilité des chaînes d'approvisionnement mondiales : La concurrence sur le marché tend à favoriser l'approche "prix le plus bas/rentabilité la plus élevée/juste à temps", et non la production "qualitative, </a:t>
            </a:r>
            <a:r>
              <a:rPr lang="en-GB" dirty="0" err="1"/>
              <a:t>fiable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securisée</a:t>
            </a:r>
            <a:r>
              <a:rPr lang="en-GB" dirty="0"/>
              <a:t>”.  </a:t>
            </a:r>
          </a:p>
          <a:p>
            <a:r>
              <a:rPr lang="en-GB" dirty="0"/>
              <a:t>Tensions géopolitiques : Idem. En outre, la politique </a:t>
            </a:r>
            <a:r>
              <a:rPr lang="en-GB" dirty="0" err="1"/>
              <a:t>économique</a:t>
            </a:r>
            <a:r>
              <a:rPr lang="en-GB" dirty="0"/>
              <a:t> (subventions, politique financière) peut être utilisée pour </a:t>
            </a:r>
            <a:r>
              <a:rPr lang="en-GB" dirty="0" err="1"/>
              <a:t>créer</a:t>
            </a:r>
            <a:r>
              <a:rPr lang="en-GB" dirty="0"/>
              <a:t> des </a:t>
            </a:r>
            <a:r>
              <a:rPr lang="en-GB" dirty="0" err="1"/>
              <a:t>dépendances</a:t>
            </a:r>
            <a:r>
              <a:rPr lang="en-GB" dirty="0"/>
              <a:t> </a:t>
            </a:r>
            <a:r>
              <a:rPr lang="en-GB" dirty="0" err="1"/>
              <a:t>stratégiques</a:t>
            </a:r>
            <a:r>
              <a:rPr lang="en-GB" dirty="0"/>
              <a:t>.</a:t>
            </a:r>
          </a:p>
          <a:p>
            <a:r>
              <a:rPr lang="en-GB" dirty="0"/>
              <a:t>Changement </a:t>
            </a:r>
            <a:r>
              <a:rPr lang="en-GB" dirty="0" err="1"/>
              <a:t>climatique</a:t>
            </a:r>
            <a:r>
              <a:rPr lang="en-GB" dirty="0"/>
              <a:t>/transition </a:t>
            </a:r>
            <a:r>
              <a:rPr lang="en-GB" dirty="0" err="1"/>
              <a:t>verte</a:t>
            </a:r>
            <a:r>
              <a:rPr lang="en-GB" dirty="0"/>
              <a:t> de l'économie : Les marchés ne tiennent pas compte des "effets externes". La concurrence ne </a:t>
            </a:r>
            <a:r>
              <a:rPr lang="en-GB" dirty="0" err="1"/>
              <a:t>résout</a:t>
            </a:r>
            <a:r>
              <a:rPr lang="en-GB" dirty="0"/>
              <a:t>  pas non plus les problèmes de coordination et ne tient pas compte des </a:t>
            </a:r>
            <a:r>
              <a:rPr lang="en-GB" dirty="0" err="1"/>
              <a:t>avantages</a:t>
            </a:r>
            <a:r>
              <a:rPr lang="en-GB" dirty="0"/>
              <a:t> </a:t>
            </a:r>
            <a:r>
              <a:rPr lang="en-GB" dirty="0" err="1"/>
              <a:t>dynamiques</a:t>
            </a:r>
            <a:r>
              <a:rPr lang="en-GB" dirty="0"/>
              <a:t> (</a:t>
            </a:r>
            <a:r>
              <a:rPr lang="en-GB" dirty="0" err="1"/>
              <a:t>effets</a:t>
            </a:r>
            <a:r>
              <a:rPr lang="en-GB" dirty="0"/>
              <a:t> de </a:t>
            </a:r>
            <a:r>
              <a:rPr lang="en-GB" dirty="0" err="1"/>
              <a:t>connaissance</a:t>
            </a:r>
            <a:r>
              <a:rPr lang="en-GB" dirty="0"/>
              <a:t>) liés à l'expansion rapide de </a:t>
            </a:r>
            <a:r>
              <a:rPr lang="en-GB" dirty="0" err="1"/>
              <a:t>nouvelles</a:t>
            </a:r>
            <a:r>
              <a:rPr lang="en-GB" dirty="0"/>
              <a:t> </a:t>
            </a:r>
            <a:r>
              <a:rPr lang="en-GB" dirty="0" err="1"/>
              <a:t>activités</a:t>
            </a:r>
            <a:r>
              <a:rPr lang="en-GB" dirty="0"/>
              <a:t>.   </a:t>
            </a:r>
          </a:p>
          <a:p>
            <a:r>
              <a:rPr lang="en-GB" dirty="0" err="1"/>
              <a:t>Inégalités</a:t>
            </a:r>
            <a:r>
              <a:rPr lang="en-GB" dirty="0"/>
              <a:t> : Les marchés favorisent ceux qui sont déjà forts.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7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167-77AB-49BE-BA1B-B563255F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 FMI sur </a:t>
            </a:r>
            <a:r>
              <a:rPr lang="en-GB" b="1" dirty="0">
                <a:hlinkClick r:id="rId2"/>
              </a:rPr>
              <a:t>l'inégalité et les syndicats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E6B45-0954-4119-89DC-1155648C5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746" y="1384184"/>
            <a:ext cx="4093827" cy="37553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04E5C-9AEC-4BBD-B172-984BCB130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976" y="1543575"/>
            <a:ext cx="5766557" cy="32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7FF625A-F803-E995-65C5-EEC23C3D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Structure de la </a:t>
            </a:r>
            <a:r>
              <a:rPr lang="en-GB" b="1" dirty="0" err="1"/>
              <a:t>présentation</a:t>
            </a:r>
            <a:endParaRPr lang="en-GB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49E1ED-8CF2-3BA7-DAD4-BD08ACF1B2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9858266" cy="3956050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Les grands </a:t>
            </a:r>
            <a:r>
              <a:rPr lang="en-GB" dirty="0" err="1">
                <a:latin typeface="Aptos" panose="020B0004020202020204" pitchFamily="34" charset="0"/>
              </a:rPr>
              <a:t>défis</a:t>
            </a:r>
            <a:r>
              <a:rPr lang="en-GB" dirty="0">
                <a:latin typeface="Aptos" panose="020B0004020202020204" pitchFamily="34" charset="0"/>
              </a:rPr>
              <a:t> qui nous font face </a:t>
            </a:r>
          </a:p>
          <a:p>
            <a:r>
              <a:rPr lang="en-GB" dirty="0"/>
              <a:t>Le </a:t>
            </a:r>
            <a:r>
              <a:rPr lang="en-GB" dirty="0" err="1"/>
              <a:t>paradigme</a:t>
            </a:r>
            <a:r>
              <a:rPr lang="en-GB" dirty="0"/>
              <a:t> de la politique </a:t>
            </a:r>
            <a:r>
              <a:rPr lang="en-GB" dirty="0" err="1"/>
              <a:t>économique</a:t>
            </a:r>
            <a:r>
              <a:rPr lang="en-GB" dirty="0"/>
              <a:t> </a:t>
            </a:r>
            <a:r>
              <a:rPr lang="en-GB" dirty="0" err="1"/>
              <a:t>actuelle</a:t>
            </a:r>
            <a:r>
              <a:rPr lang="en-GB" dirty="0"/>
              <a:t> : à la hauteur de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défis</a:t>
            </a:r>
            <a:r>
              <a:rPr lang="en-GB" dirty="0"/>
              <a:t> ? </a:t>
            </a:r>
          </a:p>
          <a:p>
            <a:r>
              <a:rPr lang="en-GB" dirty="0"/>
              <a:t>Des </a:t>
            </a:r>
            <a:r>
              <a:rPr lang="en-GB" dirty="0" err="1"/>
              <a:t>nouvelles</a:t>
            </a:r>
            <a:r>
              <a:rPr lang="en-GB" dirty="0"/>
              <a:t> </a:t>
            </a:r>
            <a:r>
              <a:rPr lang="en-GB" dirty="0" err="1"/>
              <a:t>formes</a:t>
            </a:r>
            <a:r>
              <a:rPr lang="en-GB" dirty="0"/>
              <a:t> de politique </a:t>
            </a:r>
            <a:r>
              <a:rPr lang="en-GB" dirty="0" err="1"/>
              <a:t>économique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train </a:t>
            </a:r>
            <a:r>
              <a:rPr lang="en-GB" dirty="0" err="1"/>
              <a:t>d’apparaitre</a:t>
            </a:r>
            <a:r>
              <a:rPr lang="en-GB" dirty="0"/>
              <a:t>  </a:t>
            </a:r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4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A349-FA8C-9D75-7033-12B7EDE4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 FMI sur l'inégalité et les syndicats 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B3A6E66-BE71-D4C9-243A-FA8D807D7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223" y="1356735"/>
            <a:ext cx="9496425" cy="5136140"/>
          </a:xfrm>
        </p:spPr>
      </p:pic>
    </p:spTree>
    <p:extLst>
      <p:ext uri="{BB962C8B-B14F-4D97-AF65-F5344CB8AC3E}">
        <p14:creationId xmlns:p14="http://schemas.microsoft.com/office/powerpoint/2010/main" val="205311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15B6-DDE9-C968-03C2-1AA2D0E4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63125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La politique </a:t>
            </a:r>
            <a:r>
              <a:rPr lang="en-GB" b="1" dirty="0" err="1"/>
              <a:t>monétaire</a:t>
            </a:r>
            <a:r>
              <a:rPr lang="en-GB" b="1" dirty="0"/>
              <a:t> et le </a:t>
            </a:r>
            <a:r>
              <a:rPr lang="en-GB" b="1" dirty="0" err="1"/>
              <a:t>modèle</a:t>
            </a:r>
            <a:r>
              <a:rPr lang="en-GB" b="1" dirty="0"/>
              <a:t> de politique </a:t>
            </a:r>
            <a:r>
              <a:rPr lang="en-GB" b="1" dirty="0" err="1"/>
              <a:t>économique</a:t>
            </a:r>
            <a:r>
              <a:rPr lang="en-GB" b="1" dirty="0"/>
              <a:t> "</a:t>
            </a:r>
            <a:r>
              <a:rPr lang="en-GB" b="1" dirty="0" err="1"/>
              <a:t>centré</a:t>
            </a:r>
            <a:r>
              <a:rPr lang="en-GB" b="1" dirty="0"/>
              <a:t> sur le </a:t>
            </a:r>
            <a:r>
              <a:rPr lang="en-GB" b="1" dirty="0" err="1"/>
              <a:t>marché</a:t>
            </a:r>
            <a:r>
              <a:rPr lang="en-GB" b="1" dirty="0"/>
              <a:t>”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B70B6-436E-8468-9B66-E1D209B7E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14525"/>
            <a:ext cx="9505950" cy="44751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Les principes clés du modèle </a:t>
            </a:r>
            <a:r>
              <a:rPr lang="en-GB" dirty="0" err="1"/>
              <a:t>actuel</a:t>
            </a:r>
            <a:r>
              <a:rPr lang="en-GB" dirty="0"/>
              <a:t> des </a:t>
            </a:r>
            <a:r>
              <a:rPr lang="en-GB" dirty="0" err="1"/>
              <a:t>banques</a:t>
            </a:r>
            <a:r>
              <a:rPr lang="en-GB" dirty="0"/>
              <a:t> </a:t>
            </a:r>
            <a:r>
              <a:rPr lang="en-GB" dirty="0" err="1"/>
              <a:t>centrales</a:t>
            </a:r>
            <a:r>
              <a:rPr lang="en-GB" dirty="0"/>
              <a:t> s'alignent sur ce principe de "</a:t>
            </a:r>
            <a:r>
              <a:rPr lang="en-GB" dirty="0" err="1"/>
              <a:t>laisser</a:t>
            </a:r>
            <a:r>
              <a:rPr lang="en-GB" dirty="0"/>
              <a:t> </a:t>
            </a:r>
            <a:r>
              <a:rPr lang="en-GB" dirty="0" err="1"/>
              <a:t>fonctionner</a:t>
            </a:r>
            <a:r>
              <a:rPr lang="en-GB" dirty="0"/>
              <a:t> les </a:t>
            </a:r>
            <a:r>
              <a:rPr lang="en-GB" dirty="0" err="1"/>
              <a:t>marchés</a:t>
            </a:r>
            <a:r>
              <a:rPr lang="en-GB" dirty="0"/>
              <a:t>“: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La politique monétaire est décidée par des "experts financiers indépendants" </a:t>
            </a:r>
          </a:p>
          <a:p>
            <a:pPr marL="457200" lvl="1" indent="0">
              <a:buNone/>
            </a:pPr>
            <a:r>
              <a:rPr lang="en-GB" dirty="0"/>
              <a:t>	= les gouvernements ne disposent pas d'un instrument clé pour piloter la 	</a:t>
            </a:r>
            <a:r>
              <a:rPr lang="en-GB" dirty="0" err="1"/>
              <a:t>macroéconomie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Mandat des banques centrales = la lutte contre l'inflation est </a:t>
            </a:r>
            <a:r>
              <a:rPr lang="en-GB" dirty="0" err="1"/>
              <a:t>prioritaire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Objectifs d'inflation fixés par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banques</a:t>
            </a:r>
            <a:r>
              <a:rPr lang="en-GB" dirty="0"/>
              <a:t> centrales = </a:t>
            </a:r>
            <a:r>
              <a:rPr lang="en-GB" dirty="0" err="1"/>
              <a:t>assez</a:t>
            </a:r>
            <a:r>
              <a:rPr lang="en-GB" dirty="0"/>
              <a:t> bas  </a:t>
            </a:r>
          </a:p>
          <a:p>
            <a:pPr lvl="1"/>
            <a:r>
              <a:rPr lang="en-GB" dirty="0"/>
              <a:t>Modèle de politique </a:t>
            </a:r>
            <a:r>
              <a:rPr lang="en-GB" dirty="0" err="1"/>
              <a:t>utilisé</a:t>
            </a:r>
            <a:r>
              <a:rPr lang="en-GB" dirty="0"/>
              <a:t>: </a:t>
            </a:r>
            <a:r>
              <a:rPr lang="en-GB" dirty="0" err="1"/>
              <a:t>Combatre</a:t>
            </a:r>
            <a:r>
              <a:rPr lang="en-GB" dirty="0"/>
              <a:t> </a:t>
            </a:r>
            <a:r>
              <a:rPr lang="en-GB" dirty="0" err="1"/>
              <a:t>l’inflation</a:t>
            </a:r>
            <a:r>
              <a:rPr lang="en-GB" dirty="0"/>
              <a:t> = </a:t>
            </a:r>
            <a:r>
              <a:rPr lang="en-GB" dirty="0" err="1"/>
              <a:t>comprimer</a:t>
            </a:r>
            <a:r>
              <a:rPr lang="en-GB" dirty="0"/>
              <a:t> la </a:t>
            </a:r>
            <a:r>
              <a:rPr lang="en-GB" dirty="0" err="1"/>
              <a:t>demande</a:t>
            </a:r>
            <a:r>
              <a:rPr lang="en-GB" dirty="0"/>
              <a:t> pour augmenter le </a:t>
            </a:r>
            <a:r>
              <a:rPr lang="en-GB" dirty="0" err="1"/>
              <a:t>chomage</a:t>
            </a:r>
            <a:r>
              <a:rPr lang="en-GB" dirty="0"/>
              <a:t>. De plus, </a:t>
            </a:r>
            <a:r>
              <a:rPr lang="en-GB" dirty="0" err="1"/>
              <a:t>cette</a:t>
            </a:r>
            <a:r>
              <a:rPr lang="en-GB" dirty="0"/>
              <a:t> politique envisage </a:t>
            </a:r>
            <a:r>
              <a:rPr lang="en-GB" dirty="0" err="1"/>
              <a:t>l’inflation</a:t>
            </a:r>
            <a:r>
              <a:rPr lang="en-GB" dirty="0"/>
              <a:t> future et </a:t>
            </a:r>
            <a:r>
              <a:rPr lang="en-GB" dirty="0" err="1"/>
              <a:t>ceci</a:t>
            </a:r>
            <a:r>
              <a:rPr lang="en-GB" dirty="0"/>
              <a:t> sur base d'un NAIRU non-observable et volatile (les Banques </a:t>
            </a:r>
            <a:r>
              <a:rPr lang="en-GB" dirty="0" err="1"/>
              <a:t>centrales</a:t>
            </a:r>
            <a:r>
              <a:rPr lang="en-GB" dirty="0"/>
              <a:t> qui </a:t>
            </a:r>
            <a:r>
              <a:rPr lang="en-GB" dirty="0" err="1"/>
              <a:t>estiment</a:t>
            </a:r>
            <a:r>
              <a:rPr lang="en-GB" dirty="0"/>
              <a:t> le </a:t>
            </a:r>
            <a:r>
              <a:rPr lang="en-GB" dirty="0" err="1"/>
              <a:t>niveau</a:t>
            </a:r>
            <a:r>
              <a:rPr lang="en-GB" dirty="0"/>
              <a:t> de  "</a:t>
            </a:r>
            <a:r>
              <a:rPr lang="en-GB" dirty="0" err="1"/>
              <a:t>chômage</a:t>
            </a:r>
            <a:r>
              <a:rPr lang="en-GB" dirty="0"/>
              <a:t> </a:t>
            </a:r>
            <a:r>
              <a:rPr lang="en-GB" dirty="0" err="1"/>
              <a:t>structurel</a:t>
            </a:r>
            <a:r>
              <a:rPr lang="en-GB" dirty="0"/>
              <a:t>“ </a:t>
            </a:r>
            <a:r>
              <a:rPr lang="en-GB" dirty="0" err="1"/>
              <a:t>elles-mêmes</a:t>
            </a:r>
            <a:r>
              <a:rPr lang="en-GB" dirty="0"/>
              <a:t>). </a:t>
            </a:r>
          </a:p>
          <a:p>
            <a:pPr lvl="1"/>
            <a:endParaRPr lang="en-GB" dirty="0"/>
          </a:p>
          <a:p>
            <a:r>
              <a:rPr lang="en-GB" dirty="0"/>
              <a:t>En pratique : Les banques </a:t>
            </a:r>
            <a:r>
              <a:rPr lang="en-GB" dirty="0" err="1"/>
              <a:t>centrales</a:t>
            </a:r>
            <a:r>
              <a:rPr lang="en-GB" dirty="0"/>
              <a:t> </a:t>
            </a:r>
            <a:r>
              <a:rPr lang="en-GB" dirty="0" err="1"/>
              <a:t>donnent</a:t>
            </a:r>
            <a:r>
              <a:rPr lang="en-GB" dirty="0"/>
              <a:t> la priorité à l'inflation plutôt </a:t>
            </a:r>
            <a:r>
              <a:rPr lang="en-GB" dirty="0" err="1"/>
              <a:t>qu'à</a:t>
            </a:r>
            <a:r>
              <a:rPr lang="en-GB" dirty="0"/>
              <a:t> </a:t>
            </a:r>
            <a:r>
              <a:rPr lang="en-GB" dirty="0" err="1"/>
              <a:t>l'emploi</a:t>
            </a:r>
            <a:r>
              <a:rPr lang="en-GB" dirty="0"/>
              <a:t>. </a:t>
            </a:r>
            <a:r>
              <a:rPr lang="en-GB" dirty="0" err="1"/>
              <a:t>Elles</a:t>
            </a:r>
            <a:r>
              <a:rPr lang="en-GB" dirty="0"/>
              <a:t> </a:t>
            </a:r>
            <a:r>
              <a:rPr lang="en-GB" dirty="0" err="1"/>
              <a:t>poussent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échange</a:t>
            </a:r>
            <a:r>
              <a:rPr lang="en-GB" dirty="0"/>
              <a:t> pour des </a:t>
            </a:r>
            <a:r>
              <a:rPr lang="en-GB" dirty="0" err="1"/>
              <a:t>réformes</a:t>
            </a:r>
            <a:r>
              <a:rPr lang="en-GB" dirty="0"/>
              <a:t> du marché du travail afin de réduire le chômage structurel.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9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A801-41A5-E5AF-39F0-F100180E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Conséquences</a:t>
            </a:r>
            <a:r>
              <a:rPr lang="en-GB" b="1" dirty="0"/>
              <a:t> de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modèle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22F10-21BA-0244-903D-4790740A7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076450"/>
            <a:ext cx="10610741" cy="4313555"/>
          </a:xfrm>
        </p:spPr>
        <p:txBody>
          <a:bodyPr>
            <a:normAutofit/>
          </a:bodyPr>
          <a:lstStyle/>
          <a:p>
            <a:r>
              <a:rPr lang="en-GB" dirty="0" err="1"/>
              <a:t>Résultats</a:t>
            </a:r>
            <a:r>
              <a:rPr lang="en-GB" dirty="0"/>
              <a:t> </a:t>
            </a:r>
            <a:r>
              <a:rPr lang="en-GB" dirty="0" err="1"/>
              <a:t>médiocres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matière </a:t>
            </a:r>
            <a:r>
              <a:rPr lang="en-GB" dirty="0" err="1"/>
              <a:t>d'emploi</a:t>
            </a:r>
            <a:r>
              <a:rPr lang="en-GB" dirty="0"/>
              <a:t> : Une </a:t>
            </a:r>
            <a:r>
              <a:rPr lang="en-GB" dirty="0" err="1"/>
              <a:t>économie</a:t>
            </a:r>
            <a:r>
              <a:rPr lang="en-GB" dirty="0"/>
              <a:t> </a:t>
            </a:r>
            <a:r>
              <a:rPr lang="en-GB" dirty="0" err="1"/>
              <a:t>suffisamment</a:t>
            </a:r>
            <a:r>
              <a:rPr lang="en-GB" dirty="0"/>
              <a:t> “</a:t>
            </a:r>
            <a:r>
              <a:rPr lang="en-GB" dirty="0" err="1"/>
              <a:t>froide</a:t>
            </a:r>
            <a:r>
              <a:rPr lang="en-GB" dirty="0"/>
              <a:t>” = le plein </a:t>
            </a:r>
            <a:r>
              <a:rPr lang="en-GB" dirty="0" err="1"/>
              <a:t>potentiel</a:t>
            </a:r>
            <a:r>
              <a:rPr lang="en-GB" dirty="0"/>
              <a:t> de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économie</a:t>
            </a:r>
            <a:r>
              <a:rPr lang="en-GB" dirty="0"/>
              <a:t> et son </a:t>
            </a:r>
            <a:r>
              <a:rPr lang="en-GB" dirty="0" err="1"/>
              <a:t>emploi</a:t>
            </a:r>
            <a:r>
              <a:rPr lang="en-GB" dirty="0"/>
              <a:t> </a:t>
            </a:r>
            <a:r>
              <a:rPr lang="en-GB" dirty="0" err="1"/>
              <a:t>n'est</a:t>
            </a:r>
            <a:r>
              <a:rPr lang="en-GB" dirty="0"/>
              <a:t> pas </a:t>
            </a:r>
            <a:r>
              <a:rPr lang="en-GB" dirty="0" err="1"/>
              <a:t>ciblé</a:t>
            </a:r>
            <a:r>
              <a:rPr lang="en-GB" dirty="0"/>
              <a:t> et </a:t>
            </a:r>
            <a:r>
              <a:rPr lang="en-GB" dirty="0" err="1"/>
              <a:t>utilisé</a:t>
            </a:r>
            <a:r>
              <a:rPr lang="en-GB" dirty="0"/>
              <a:t>.</a:t>
            </a:r>
          </a:p>
          <a:p>
            <a:r>
              <a:rPr lang="en-GB" dirty="0" err="1"/>
              <a:t>L'abandon</a:t>
            </a:r>
            <a:r>
              <a:rPr lang="en-GB" dirty="0"/>
              <a:t> de </a:t>
            </a:r>
            <a:r>
              <a:rPr lang="en-GB" dirty="0" err="1"/>
              <a:t>l'objectif</a:t>
            </a:r>
            <a:r>
              <a:rPr lang="en-GB" dirty="0"/>
              <a:t> de plein </a:t>
            </a:r>
            <a:r>
              <a:rPr lang="en-GB" dirty="0" err="1"/>
              <a:t>emploi</a:t>
            </a:r>
            <a:r>
              <a:rPr lang="en-GB" dirty="0"/>
              <a:t> se </a:t>
            </a:r>
            <a:r>
              <a:rPr lang="en-GB" dirty="0" err="1"/>
              <a:t>traduit</a:t>
            </a:r>
            <a:r>
              <a:rPr lang="en-GB" dirty="0"/>
              <a:t> par </a:t>
            </a:r>
            <a:r>
              <a:rPr lang="en-GB" dirty="0" err="1"/>
              <a:t>une</a:t>
            </a:r>
            <a:r>
              <a:rPr lang="en-GB" dirty="0"/>
              <a:t> augmentation des </a:t>
            </a:r>
            <a:r>
              <a:rPr lang="en-GB" dirty="0" err="1"/>
              <a:t>inégalités</a:t>
            </a:r>
            <a:r>
              <a:rPr lang="en-GB" dirty="0"/>
              <a:t>, car la position de </a:t>
            </a:r>
            <a:r>
              <a:rPr lang="en-GB" dirty="0" err="1"/>
              <a:t>négociation</a:t>
            </a:r>
            <a:r>
              <a:rPr lang="en-GB" dirty="0"/>
              <a:t> des </a:t>
            </a:r>
            <a:r>
              <a:rPr lang="en-GB" dirty="0" err="1"/>
              <a:t>travailleurs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affaiblie</a:t>
            </a:r>
            <a:r>
              <a:rPr lang="en-GB" dirty="0"/>
              <a:t>.</a:t>
            </a:r>
          </a:p>
          <a:p>
            <a:r>
              <a:rPr lang="en-GB" dirty="0"/>
              <a:t>Le </a:t>
            </a:r>
            <a:r>
              <a:rPr lang="en-GB" dirty="0" err="1"/>
              <a:t>chômage</a:t>
            </a:r>
            <a:r>
              <a:rPr lang="en-GB" dirty="0"/>
              <a:t> </a:t>
            </a:r>
            <a:r>
              <a:rPr lang="en-GB" dirty="0" err="1"/>
              <a:t>conjoncturel</a:t>
            </a:r>
            <a:r>
              <a:rPr lang="en-GB" dirty="0"/>
              <a:t> se </a:t>
            </a:r>
            <a:r>
              <a:rPr lang="en-GB" dirty="0" err="1"/>
              <a:t>transforme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chômage</a:t>
            </a:r>
            <a:r>
              <a:rPr lang="en-GB" dirty="0"/>
              <a:t> </a:t>
            </a:r>
            <a:r>
              <a:rPr lang="en-GB" dirty="0" err="1"/>
              <a:t>structurel</a:t>
            </a:r>
            <a:r>
              <a:rPr lang="en-GB" dirty="0"/>
              <a:t> : </a:t>
            </a:r>
            <a:r>
              <a:rPr lang="en-GB" dirty="0" err="1"/>
              <a:t>hystérie</a:t>
            </a:r>
            <a:r>
              <a:rPr lang="en-GB" dirty="0"/>
              <a:t> du </a:t>
            </a:r>
            <a:r>
              <a:rPr lang="en-GB" dirty="0" err="1"/>
              <a:t>marché</a:t>
            </a:r>
            <a:r>
              <a:rPr lang="en-GB" dirty="0"/>
              <a:t> du travail</a:t>
            </a:r>
          </a:p>
          <a:p>
            <a:r>
              <a:rPr lang="en-GB" dirty="0"/>
              <a:t>Un </a:t>
            </a:r>
            <a:r>
              <a:rPr lang="en-GB" dirty="0" err="1"/>
              <a:t>autre</a:t>
            </a:r>
            <a:r>
              <a:rPr lang="en-GB" dirty="0"/>
              <a:t> </a:t>
            </a:r>
            <a:r>
              <a:rPr lang="en-GB" dirty="0" err="1"/>
              <a:t>effet</a:t>
            </a:r>
            <a:r>
              <a:rPr lang="en-GB" dirty="0"/>
              <a:t> </a:t>
            </a:r>
            <a:r>
              <a:rPr lang="en-GB" dirty="0" err="1"/>
              <a:t>structurel</a:t>
            </a:r>
            <a:r>
              <a:rPr lang="en-GB" dirty="0"/>
              <a:t> : La politique </a:t>
            </a:r>
            <a:r>
              <a:rPr lang="en-GB" dirty="0" err="1"/>
              <a:t>monétaire</a:t>
            </a:r>
            <a:r>
              <a:rPr lang="en-GB" dirty="0"/>
              <a:t> restrictive </a:t>
            </a:r>
            <a:r>
              <a:rPr lang="en-GB" dirty="0" err="1"/>
              <a:t>entrave</a:t>
            </a:r>
            <a:r>
              <a:rPr lang="en-GB" dirty="0"/>
              <a:t> </a:t>
            </a:r>
            <a:r>
              <a:rPr lang="en-GB" dirty="0" err="1"/>
              <a:t>l'innovation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482E-9869-0788-D5C3-02216E48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La </a:t>
            </a:r>
            <a:r>
              <a:rPr lang="en-GB" b="1" dirty="0" err="1"/>
              <a:t>réponse</a:t>
            </a:r>
            <a:r>
              <a:rPr lang="en-GB" b="1" dirty="0"/>
              <a:t> des </a:t>
            </a:r>
            <a:r>
              <a:rPr lang="en-GB" b="1" dirty="0" err="1"/>
              <a:t>banques</a:t>
            </a:r>
            <a:r>
              <a:rPr lang="en-GB" b="1" dirty="0"/>
              <a:t> </a:t>
            </a:r>
            <a:r>
              <a:rPr lang="en-GB" b="1" dirty="0" err="1"/>
              <a:t>centrales</a:t>
            </a:r>
            <a:r>
              <a:rPr lang="en-GB" b="1" dirty="0"/>
              <a:t> à la "crise du </a:t>
            </a:r>
            <a:r>
              <a:rPr lang="en-GB" b="1" dirty="0" err="1"/>
              <a:t>coût</a:t>
            </a:r>
            <a:r>
              <a:rPr lang="en-GB" b="1" dirty="0"/>
              <a:t> de la vie“ </a:t>
            </a:r>
            <a:r>
              <a:rPr lang="en-GB" b="1" dirty="0" err="1"/>
              <a:t>montre</a:t>
            </a:r>
            <a:r>
              <a:rPr lang="en-GB" b="1" dirty="0"/>
              <a:t> encore plus de </a:t>
            </a:r>
            <a:r>
              <a:rPr lang="en-GB" b="1" dirty="0" err="1"/>
              <a:t>failles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2FD3F-B949-42C4-7B30-B93533A4E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10517079" cy="395605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GB" dirty="0"/>
              <a:t>En </a:t>
            </a:r>
            <a:r>
              <a:rPr lang="en-GB" dirty="0" err="1"/>
              <a:t>réaction</a:t>
            </a:r>
            <a:r>
              <a:rPr lang="en-GB" dirty="0"/>
              <a:t> à </a:t>
            </a:r>
            <a:r>
              <a:rPr lang="en-GB" dirty="0" err="1"/>
              <a:t>l'inflation</a:t>
            </a:r>
            <a:r>
              <a:rPr lang="en-GB" dirty="0"/>
              <a:t> </a:t>
            </a:r>
            <a:r>
              <a:rPr lang="en-GB" dirty="0" err="1"/>
              <a:t>élevée</a:t>
            </a:r>
            <a:r>
              <a:rPr lang="en-GB" dirty="0"/>
              <a:t> </a:t>
            </a:r>
            <a:r>
              <a:rPr lang="en-GB" dirty="0" err="1"/>
              <a:t>durant</a:t>
            </a:r>
            <a:r>
              <a:rPr lang="en-GB" dirty="0"/>
              <a:t> 2022, les </a:t>
            </a:r>
            <a:r>
              <a:rPr lang="en-GB" dirty="0" err="1"/>
              <a:t>banques</a:t>
            </a:r>
            <a:r>
              <a:rPr lang="en-GB" dirty="0"/>
              <a:t> </a:t>
            </a:r>
            <a:r>
              <a:rPr lang="en-GB" dirty="0" err="1"/>
              <a:t>centrales</a:t>
            </a:r>
            <a:r>
              <a:rPr lang="en-GB" dirty="0"/>
              <a:t>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err="1"/>
              <a:t>adhéré</a:t>
            </a:r>
            <a:r>
              <a:rPr lang="en-GB" dirty="0"/>
              <a:t> à </a:t>
            </a:r>
            <a:r>
              <a:rPr lang="en-GB" dirty="0" err="1"/>
              <a:t>l’opinion</a:t>
            </a:r>
            <a:r>
              <a:rPr lang="en-GB" dirty="0"/>
              <a:t> </a:t>
            </a:r>
            <a:r>
              <a:rPr lang="en-GB" dirty="0" err="1"/>
              <a:t>traditionnelle</a:t>
            </a:r>
            <a:r>
              <a:rPr lang="en-GB" dirty="0"/>
              <a:t>: </a:t>
            </a:r>
            <a:r>
              <a:rPr lang="en-GB" dirty="0" err="1"/>
              <a:t>L'inflation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considérée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le </a:t>
            </a:r>
            <a:r>
              <a:rPr lang="en-GB" dirty="0" err="1"/>
              <a:t>résultat</a:t>
            </a:r>
            <a:r>
              <a:rPr lang="en-GB" dirty="0"/>
              <a:t> </a:t>
            </a:r>
            <a:r>
              <a:rPr lang="en-GB" dirty="0" err="1"/>
              <a:t>d'une</a:t>
            </a:r>
            <a:r>
              <a:rPr lang="en-GB" dirty="0"/>
              <a:t> </a:t>
            </a:r>
            <a:r>
              <a:rPr lang="en-GB" dirty="0" err="1"/>
              <a:t>surchauffe</a:t>
            </a:r>
            <a:r>
              <a:rPr lang="en-GB" dirty="0"/>
              <a:t> de </a:t>
            </a:r>
            <a:r>
              <a:rPr lang="en-GB" dirty="0" err="1"/>
              <a:t>l'économie</a:t>
            </a:r>
            <a:r>
              <a:rPr lang="en-GB" dirty="0"/>
              <a:t> due à </a:t>
            </a:r>
            <a:r>
              <a:rPr lang="en-GB" dirty="0" err="1"/>
              <a:t>une</a:t>
            </a:r>
            <a:r>
              <a:rPr lang="en-GB" dirty="0"/>
              <a:t> politique </a:t>
            </a:r>
            <a:r>
              <a:rPr lang="en-GB" dirty="0" err="1"/>
              <a:t>budgetaire</a:t>
            </a:r>
            <a:r>
              <a:rPr lang="en-GB" dirty="0"/>
              <a:t> trop </a:t>
            </a:r>
            <a:r>
              <a:rPr lang="en-GB" dirty="0" err="1"/>
              <a:t>généreuse</a:t>
            </a:r>
            <a:r>
              <a:rPr lang="en-GB" dirty="0"/>
              <a:t> (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fois</a:t>
            </a:r>
            <a:r>
              <a:rPr lang="en-GB" dirty="0"/>
              <a:t> de plus, </a:t>
            </a:r>
            <a:r>
              <a:rPr lang="en-GB" dirty="0" err="1"/>
              <a:t>c’est</a:t>
            </a:r>
            <a:r>
              <a:rPr lang="en-GB" dirty="0"/>
              <a:t> la </a:t>
            </a:r>
            <a:r>
              <a:rPr lang="en-GB" dirty="0" err="1"/>
              <a:t>faute</a:t>
            </a:r>
            <a:r>
              <a:rPr lang="en-GB" dirty="0"/>
              <a:t> aux politiques </a:t>
            </a:r>
            <a:r>
              <a:rPr lang="en-GB" dirty="0" err="1"/>
              <a:t>publiques</a:t>
            </a:r>
            <a:r>
              <a:rPr lang="en-GB" dirty="0"/>
              <a:t> - et non aux </a:t>
            </a:r>
            <a:r>
              <a:rPr lang="en-GB" dirty="0" err="1"/>
              <a:t>marchés</a:t>
            </a:r>
            <a:r>
              <a:rPr lang="en-GB" dirty="0"/>
              <a:t>).</a:t>
            </a:r>
          </a:p>
          <a:p>
            <a:pPr>
              <a:buFontTx/>
              <a:buChar char="-"/>
            </a:pPr>
            <a:r>
              <a:rPr lang="en-GB" dirty="0"/>
              <a:t>Les </a:t>
            </a:r>
            <a:r>
              <a:rPr lang="en-GB" dirty="0" err="1"/>
              <a:t>taux</a:t>
            </a:r>
            <a:r>
              <a:rPr lang="en-GB" dirty="0"/>
              <a:t> </a:t>
            </a:r>
            <a:r>
              <a:rPr lang="en-GB" dirty="0" err="1"/>
              <a:t>d'intérêt</a:t>
            </a:r>
            <a:r>
              <a:rPr lang="en-GB" dirty="0"/>
              <a:t>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err="1"/>
              <a:t>augmenté</a:t>
            </a:r>
            <a:r>
              <a:rPr lang="en-GB" dirty="0"/>
              <a:t> à un </a:t>
            </a:r>
            <a:r>
              <a:rPr lang="en-GB" dirty="0" err="1"/>
              <a:t>rythme</a:t>
            </a:r>
            <a:r>
              <a:rPr lang="en-GB" dirty="0"/>
              <a:t> jamais </a:t>
            </a:r>
            <a:r>
              <a:rPr lang="en-GB" dirty="0" err="1"/>
              <a:t>atteint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les </a:t>
            </a:r>
            <a:r>
              <a:rPr lang="en-GB" dirty="0" err="1"/>
              <a:t>années</a:t>
            </a:r>
            <a:r>
              <a:rPr lang="en-GB" dirty="0"/>
              <a:t> 1970.</a:t>
            </a:r>
          </a:p>
          <a:p>
            <a:pPr>
              <a:buFontTx/>
              <a:buChar char="-"/>
            </a:pPr>
            <a:r>
              <a:rPr lang="en-GB" dirty="0"/>
              <a:t>Objectif : Augmenter le </a:t>
            </a:r>
            <a:r>
              <a:rPr lang="en-GB" dirty="0" err="1"/>
              <a:t>chômage</a:t>
            </a:r>
            <a:r>
              <a:rPr lang="en-GB" dirty="0"/>
              <a:t> pour </a:t>
            </a:r>
            <a:r>
              <a:rPr lang="en-GB" dirty="0" err="1"/>
              <a:t>refroidir</a:t>
            </a:r>
            <a:r>
              <a:rPr lang="en-GB" dirty="0"/>
              <a:t> </a:t>
            </a:r>
            <a:r>
              <a:rPr lang="en-GB" dirty="0" err="1"/>
              <a:t>l'économie</a:t>
            </a:r>
            <a:r>
              <a:rPr lang="en-GB" dirty="0"/>
              <a:t> et discipliner les </a:t>
            </a:r>
            <a:r>
              <a:rPr lang="en-GB" dirty="0" err="1"/>
              <a:t>salaires</a:t>
            </a:r>
            <a:r>
              <a:rPr lang="en-GB" dirty="0"/>
              <a:t> pour </a:t>
            </a:r>
            <a:r>
              <a:rPr lang="en-GB" dirty="0" err="1"/>
              <a:t>ainsi</a:t>
            </a:r>
            <a:r>
              <a:rPr lang="en-GB" dirty="0"/>
              <a:t> </a:t>
            </a:r>
            <a:r>
              <a:rPr lang="en-GB" dirty="0" err="1"/>
              <a:t>contrôler</a:t>
            </a:r>
            <a:r>
              <a:rPr lang="en-GB" dirty="0"/>
              <a:t> </a:t>
            </a:r>
            <a:r>
              <a:rPr lang="en-GB" dirty="0" err="1"/>
              <a:t>l'inflation</a:t>
            </a:r>
            <a:r>
              <a:rPr lang="en-GB" dirty="0"/>
              <a:t> et la faire </a:t>
            </a:r>
            <a:r>
              <a:rPr lang="en-GB" dirty="0" err="1"/>
              <a:t>redescendre</a:t>
            </a:r>
            <a:r>
              <a:rPr lang="en-GB" dirty="0"/>
              <a:t>.</a:t>
            </a:r>
          </a:p>
          <a:p>
            <a:pPr>
              <a:buFontTx/>
              <a:buChar char="-"/>
            </a:pPr>
            <a:r>
              <a:rPr lang="en-GB" dirty="0" err="1"/>
              <a:t>L'impact</a:t>
            </a:r>
            <a:r>
              <a:rPr lang="en-GB" dirty="0"/>
              <a:t> </a:t>
            </a:r>
            <a:r>
              <a:rPr lang="en-GB" dirty="0" err="1"/>
              <a:t>économique</a:t>
            </a:r>
            <a:r>
              <a:rPr lang="en-GB" dirty="0"/>
              <a:t> ne doit pas </a:t>
            </a:r>
            <a:r>
              <a:rPr lang="en-GB" dirty="0" err="1"/>
              <a:t>être</a:t>
            </a:r>
            <a:r>
              <a:rPr lang="en-GB" dirty="0"/>
              <a:t> sous-</a:t>
            </a:r>
            <a:r>
              <a:rPr lang="en-GB" dirty="0" err="1"/>
              <a:t>estimé</a:t>
            </a:r>
            <a:r>
              <a:rPr lang="en-GB" dirty="0"/>
              <a:t> : </a:t>
            </a:r>
            <a:r>
              <a:rPr lang="en-GB" dirty="0" err="1"/>
              <a:t>coût</a:t>
            </a:r>
            <a:r>
              <a:rPr lang="en-GB" dirty="0"/>
              <a:t> </a:t>
            </a:r>
            <a:r>
              <a:rPr lang="en-GB" dirty="0" err="1"/>
              <a:t>potentiel</a:t>
            </a:r>
            <a:r>
              <a:rPr lang="en-GB" dirty="0"/>
              <a:t> de 5 à 7 points de </a:t>
            </a:r>
            <a:r>
              <a:rPr lang="en-GB" dirty="0" err="1"/>
              <a:t>pourcentage</a:t>
            </a:r>
            <a:r>
              <a:rPr lang="en-GB" dirty="0"/>
              <a:t> du PIB, 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équivaut</a:t>
            </a:r>
            <a:r>
              <a:rPr lang="en-GB" dirty="0"/>
              <a:t> à la reprise après la </a:t>
            </a:r>
            <a:r>
              <a:rPr lang="en-GB" dirty="0" err="1"/>
              <a:t>pandémie</a:t>
            </a:r>
            <a:r>
              <a:rPr lang="en-GB" dirty="0"/>
              <a:t> du COVID. </a:t>
            </a:r>
          </a:p>
          <a:p>
            <a:pPr marL="0" indent="0">
              <a:buNone/>
            </a:pPr>
            <a:r>
              <a:rPr lang="en-GB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2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2B8A-3E6C-C584-CA46-A1024FB6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Effet</a:t>
            </a:r>
            <a:r>
              <a:rPr lang="en-GB" b="1" dirty="0"/>
              <a:t> de pointe de la restriction </a:t>
            </a:r>
            <a:r>
              <a:rPr lang="en-GB" b="1" dirty="0" err="1"/>
              <a:t>monétaire</a:t>
            </a:r>
            <a:r>
              <a:rPr lang="en-GB" b="1" dirty="0"/>
              <a:t> sur le PIB (%pp)</a:t>
            </a:r>
            <a:endParaRPr lang="en-US" dirty="0"/>
          </a:p>
        </p:txBody>
      </p:sp>
      <p:pic>
        <p:nvPicPr>
          <p:cNvPr id="5" name="Picture 2" descr="OECD,inflation,monetary">
            <a:extLst>
              <a:ext uri="{FF2B5EF4-FFF2-40B4-BE49-F238E27FC236}">
                <a16:creationId xmlns:a16="http://schemas.microsoft.com/office/drawing/2014/main" id="{BDC36117-4148-926C-2444-06E9D72B3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89" y="1873250"/>
            <a:ext cx="93802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9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AC22-9E80-9EA5-EAEE-B0962450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7188" cy="987425"/>
          </a:xfrm>
        </p:spPr>
        <p:txBody>
          <a:bodyPr/>
          <a:lstStyle/>
          <a:p>
            <a:r>
              <a:rPr lang="en-GB" b="1" dirty="0" err="1"/>
              <a:t>Risque</a:t>
            </a:r>
            <a:r>
              <a:rPr lang="en-GB" b="1" dirty="0"/>
              <a:t> </a:t>
            </a:r>
            <a:r>
              <a:rPr lang="en-GB" b="1" dirty="0" err="1"/>
              <a:t>d’une</a:t>
            </a:r>
            <a:r>
              <a:rPr lang="en-GB" b="1" dirty="0"/>
              <a:t> “</a:t>
            </a:r>
            <a:r>
              <a:rPr lang="en-GB" b="1" dirty="0" err="1">
                <a:hlinkClick r:id="rId2"/>
              </a:rPr>
              <a:t>pleine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>
                <a:hlinkClick r:id="rId2"/>
              </a:rPr>
              <a:t>tempête</a:t>
            </a:r>
            <a:r>
              <a:rPr lang="en-GB" b="1" dirty="0"/>
              <a:t>”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74568-9A37-125A-06D7-5A093602A7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1447800"/>
            <a:ext cx="10048766" cy="4942205"/>
          </a:xfrm>
        </p:spPr>
        <p:txBody>
          <a:bodyPr>
            <a:noAutofit/>
          </a:bodyPr>
          <a:lstStyle/>
          <a:p>
            <a:pPr lvl="1">
              <a:buFontTx/>
              <a:buChar char="-"/>
            </a:pPr>
            <a:r>
              <a:rPr lang="en-GB" dirty="0"/>
              <a:t>La cause première de </a:t>
            </a:r>
            <a:r>
              <a:rPr lang="en-GB" dirty="0" err="1"/>
              <a:t>l'inflation</a:t>
            </a:r>
            <a:r>
              <a:rPr lang="en-GB" dirty="0"/>
              <a:t> </a:t>
            </a:r>
            <a:r>
              <a:rPr lang="en-GB" dirty="0" err="1"/>
              <a:t>n'est</a:t>
            </a:r>
            <a:r>
              <a:rPr lang="en-GB" dirty="0"/>
              <a:t> pas la </a:t>
            </a:r>
            <a:r>
              <a:rPr lang="en-GB" dirty="0" err="1"/>
              <a:t>surchauffe</a:t>
            </a:r>
            <a:r>
              <a:rPr lang="en-GB" dirty="0"/>
              <a:t> de la </a:t>
            </a:r>
            <a:r>
              <a:rPr lang="en-GB" dirty="0" err="1"/>
              <a:t>demande</a:t>
            </a:r>
            <a:r>
              <a:rPr lang="en-GB" dirty="0"/>
              <a:t>, </a:t>
            </a:r>
            <a:r>
              <a:rPr lang="en-GB" dirty="0" err="1"/>
              <a:t>mais</a:t>
            </a:r>
            <a:r>
              <a:rPr lang="en-GB" dirty="0"/>
              <a:t> des chocs </a:t>
            </a:r>
            <a:r>
              <a:rPr lang="en-GB" dirty="0" err="1"/>
              <a:t>d'offre</a:t>
            </a:r>
            <a:r>
              <a:rPr lang="en-GB" dirty="0"/>
              <a:t> </a:t>
            </a:r>
            <a:r>
              <a:rPr lang="en-GB" dirty="0" err="1"/>
              <a:t>spécifiques</a:t>
            </a:r>
            <a:r>
              <a:rPr lang="en-GB" dirty="0"/>
              <a:t>... </a:t>
            </a:r>
            <a:r>
              <a:rPr lang="en-GB" dirty="0" err="1"/>
              <a:t>ainsi</a:t>
            </a:r>
            <a:r>
              <a:rPr lang="en-GB" dirty="0"/>
              <a:t> que le fait que les </a:t>
            </a:r>
            <a:r>
              <a:rPr lang="en-GB" dirty="0" err="1"/>
              <a:t>entreprises</a:t>
            </a:r>
            <a:r>
              <a:rPr lang="en-GB" dirty="0"/>
              <a:t> </a:t>
            </a:r>
            <a:r>
              <a:rPr lang="en-GB" dirty="0" err="1"/>
              <a:t>saisissent</a:t>
            </a:r>
            <a:r>
              <a:rPr lang="en-GB" dirty="0"/>
              <a:t> </a:t>
            </a:r>
            <a:r>
              <a:rPr lang="en-GB" dirty="0" err="1"/>
              <a:t>cette</a:t>
            </a:r>
            <a:r>
              <a:rPr lang="en-GB" dirty="0"/>
              <a:t> occasion pour augmenter les prix au-</a:t>
            </a:r>
            <a:r>
              <a:rPr lang="en-GB" dirty="0" err="1"/>
              <a:t>delà</a:t>
            </a:r>
            <a:r>
              <a:rPr lang="en-GB" dirty="0"/>
              <a:t> du </a:t>
            </a:r>
            <a:r>
              <a:rPr lang="en-GB" dirty="0" err="1"/>
              <a:t>coût</a:t>
            </a:r>
            <a:r>
              <a:rPr lang="en-GB" dirty="0"/>
              <a:t> des intrants ("</a:t>
            </a:r>
            <a:r>
              <a:rPr lang="en-GB" i="1" dirty="0"/>
              <a:t>corporate </a:t>
            </a:r>
            <a:r>
              <a:rPr lang="en-GB" i="1" dirty="0" err="1"/>
              <a:t>greedflation</a:t>
            </a:r>
            <a:r>
              <a:rPr lang="en-GB" dirty="0"/>
              <a:t>").</a:t>
            </a:r>
          </a:p>
          <a:p>
            <a:pPr lvl="1">
              <a:buFontTx/>
              <a:buChar char="-"/>
            </a:pPr>
            <a:r>
              <a:rPr lang="en-GB" dirty="0"/>
              <a:t>La politique </a:t>
            </a:r>
            <a:r>
              <a:rPr lang="en-GB" dirty="0" err="1"/>
              <a:t>monétaire</a:t>
            </a:r>
            <a:r>
              <a:rPr lang="en-GB" dirty="0"/>
              <a:t> </a:t>
            </a:r>
            <a:r>
              <a:rPr lang="en-GB" dirty="0" err="1"/>
              <a:t>n'est</a:t>
            </a:r>
            <a:r>
              <a:rPr lang="en-GB" dirty="0"/>
              <a:t> pas </a:t>
            </a:r>
            <a:r>
              <a:rPr lang="en-GB" dirty="0" err="1"/>
              <a:t>adaptée</a:t>
            </a:r>
            <a:r>
              <a:rPr lang="en-GB" dirty="0"/>
              <a:t> pour </a:t>
            </a:r>
            <a:r>
              <a:rPr lang="en-GB" dirty="0" err="1"/>
              <a:t>lutter</a:t>
            </a:r>
            <a:r>
              <a:rPr lang="en-GB" dirty="0"/>
              <a:t> </a:t>
            </a:r>
            <a:r>
              <a:rPr lang="en-GB" dirty="0" err="1"/>
              <a:t>contre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type </a:t>
            </a:r>
            <a:r>
              <a:rPr lang="en-GB" dirty="0" err="1"/>
              <a:t>d'inflation</a:t>
            </a:r>
            <a:r>
              <a:rPr lang="en-GB" dirty="0"/>
              <a:t>. Raison: </a:t>
            </a:r>
            <a:r>
              <a:rPr lang="en-GB" dirty="0" err="1"/>
              <a:t>Décalages</a:t>
            </a:r>
            <a:r>
              <a:rPr lang="en-GB" dirty="0"/>
              <a:t> </a:t>
            </a:r>
            <a:r>
              <a:rPr lang="en-GB" dirty="0" err="1"/>
              <a:t>temporels</a:t>
            </a:r>
            <a:r>
              <a:rPr lang="en-GB" dirty="0"/>
              <a:t> </a:t>
            </a:r>
            <a:r>
              <a:rPr lang="en-GB" dirty="0" err="1"/>
              <a:t>importants</a:t>
            </a:r>
            <a:endParaRPr lang="en-GB" dirty="0"/>
          </a:p>
          <a:p>
            <a:pPr lvl="1">
              <a:buFontTx/>
              <a:buChar char="-"/>
            </a:pPr>
            <a:r>
              <a:rPr lang="en-GB" dirty="0" err="1"/>
              <a:t>Risque</a:t>
            </a:r>
            <a:r>
              <a:rPr lang="en-GB" dirty="0"/>
              <a:t> : </a:t>
            </a:r>
            <a:r>
              <a:rPr lang="en-GB" dirty="0" err="1"/>
              <a:t>lorsque</a:t>
            </a:r>
            <a:r>
              <a:rPr lang="en-GB" dirty="0"/>
              <a:t> la restriction </a:t>
            </a:r>
            <a:r>
              <a:rPr lang="en-GB" dirty="0" err="1"/>
              <a:t>monétaire</a:t>
            </a:r>
            <a:r>
              <a:rPr lang="en-GB" dirty="0"/>
              <a:t> se fait </a:t>
            </a:r>
            <a:r>
              <a:rPr lang="en-GB" dirty="0" err="1"/>
              <a:t>sentir</a:t>
            </a:r>
            <a:r>
              <a:rPr lang="en-GB" dirty="0"/>
              <a:t> </a:t>
            </a:r>
            <a:r>
              <a:rPr lang="en-GB" dirty="0" err="1"/>
              <a:t>finalement</a:t>
            </a:r>
            <a:r>
              <a:rPr lang="en-GB" dirty="0"/>
              <a:t>, les chocs </a:t>
            </a:r>
            <a:r>
              <a:rPr lang="en-GB" dirty="0" err="1"/>
              <a:t>d'offre</a:t>
            </a:r>
            <a:r>
              <a:rPr lang="en-GB" dirty="0"/>
              <a:t> se </a:t>
            </a:r>
            <a:r>
              <a:rPr lang="en-GB" dirty="0" err="1"/>
              <a:t>sont</a:t>
            </a:r>
            <a:r>
              <a:rPr lang="en-GB" dirty="0"/>
              <a:t> déjà </a:t>
            </a:r>
            <a:r>
              <a:rPr lang="en-GB" dirty="0" err="1"/>
              <a:t>stabilisés</a:t>
            </a:r>
            <a:r>
              <a:rPr lang="en-GB" dirty="0"/>
              <a:t>, </a:t>
            </a:r>
            <a:r>
              <a:rPr lang="en-GB" dirty="0" err="1"/>
              <a:t>voire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résolus</a:t>
            </a:r>
            <a:r>
              <a:rPr lang="en-GB" dirty="0"/>
              <a:t> ....</a:t>
            </a:r>
          </a:p>
          <a:p>
            <a:pPr lvl="1">
              <a:buFontTx/>
              <a:buChar char="-"/>
            </a:pPr>
            <a:r>
              <a:rPr lang="en-GB" dirty="0"/>
              <a:t>... </a:t>
            </a:r>
            <a:r>
              <a:rPr lang="en-GB" dirty="0" err="1"/>
              <a:t>libérer</a:t>
            </a:r>
            <a:r>
              <a:rPr lang="en-GB" dirty="0"/>
              <a:t> </a:t>
            </a:r>
            <a:r>
              <a:rPr lang="en-GB" dirty="0" err="1"/>
              <a:t>toute</a:t>
            </a:r>
            <a:r>
              <a:rPr lang="en-GB" dirty="0"/>
              <a:t> la force de la </a:t>
            </a:r>
            <a:r>
              <a:rPr lang="en-GB" dirty="0" err="1"/>
              <a:t>désinflation</a:t>
            </a:r>
            <a:r>
              <a:rPr lang="en-GB" dirty="0"/>
              <a:t> </a:t>
            </a:r>
            <a:r>
              <a:rPr lang="en-GB" dirty="0" err="1"/>
              <a:t>lorsque</a:t>
            </a:r>
            <a:r>
              <a:rPr lang="en-GB" dirty="0"/>
              <a:t> </a:t>
            </a:r>
            <a:r>
              <a:rPr lang="en-GB" dirty="0" err="1"/>
              <a:t>l'inflation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déjà à nouveau sous </a:t>
            </a:r>
            <a:r>
              <a:rPr lang="en-GB" dirty="0" err="1"/>
              <a:t>contrôle</a:t>
            </a:r>
            <a:r>
              <a:rPr lang="en-GB" dirty="0"/>
              <a:t> </a:t>
            </a:r>
          </a:p>
          <a:p>
            <a:pPr lvl="1">
              <a:buFontTx/>
              <a:buChar char="-"/>
            </a:pPr>
            <a:r>
              <a:rPr lang="en-GB" dirty="0"/>
              <a:t>.... </a:t>
            </a:r>
            <a:r>
              <a:rPr lang="en-GB" dirty="0" err="1"/>
              <a:t>comprimant</a:t>
            </a:r>
            <a:r>
              <a:rPr lang="en-GB" dirty="0"/>
              <a:t> </a:t>
            </a:r>
            <a:r>
              <a:rPr lang="en-GB" dirty="0" err="1"/>
              <a:t>ainsi</a:t>
            </a:r>
            <a:r>
              <a:rPr lang="en-GB" dirty="0"/>
              <a:t> </a:t>
            </a:r>
            <a:r>
              <a:rPr lang="en-GB" u="sng" dirty="0" err="1"/>
              <a:t>inutilement</a:t>
            </a:r>
            <a:r>
              <a:rPr lang="en-GB" u="sng" dirty="0"/>
              <a:t> </a:t>
            </a:r>
            <a:r>
              <a:rPr lang="en-GB" dirty="0" err="1"/>
              <a:t>l'emploi</a:t>
            </a:r>
            <a:r>
              <a:rPr lang="en-GB" dirty="0"/>
              <a:t> et </a:t>
            </a:r>
            <a:r>
              <a:rPr lang="en-GB" dirty="0" err="1"/>
              <a:t>l'activité</a:t>
            </a:r>
            <a:r>
              <a:rPr lang="en-GB" dirty="0"/>
              <a:t> </a:t>
            </a:r>
            <a:r>
              <a:rPr lang="en-GB" dirty="0" err="1"/>
              <a:t>économique</a:t>
            </a:r>
            <a:r>
              <a:rPr lang="en-GB" dirty="0"/>
              <a:t>. </a:t>
            </a:r>
          </a:p>
          <a:p>
            <a:pPr lvl="1">
              <a:buFontTx/>
              <a:buChar char="-"/>
            </a:pPr>
            <a:r>
              <a:rPr lang="en-GB" dirty="0"/>
              <a:t>Double choc pour les </a:t>
            </a:r>
            <a:r>
              <a:rPr lang="en-GB" dirty="0" err="1"/>
              <a:t>travailleurs</a:t>
            </a:r>
            <a:r>
              <a:rPr lang="en-GB" dirty="0"/>
              <a:t> : Après </a:t>
            </a:r>
            <a:r>
              <a:rPr lang="en-GB" dirty="0" err="1"/>
              <a:t>avoir</a:t>
            </a:r>
            <a:r>
              <a:rPr lang="en-GB" dirty="0"/>
              <a:t> </a:t>
            </a:r>
            <a:r>
              <a:rPr lang="en-GB" dirty="0" err="1"/>
              <a:t>subi</a:t>
            </a:r>
            <a:r>
              <a:rPr lang="en-GB" dirty="0"/>
              <a:t> des </a:t>
            </a:r>
            <a:r>
              <a:rPr lang="en-GB" dirty="0" err="1"/>
              <a:t>baisses</a:t>
            </a:r>
            <a:r>
              <a:rPr lang="en-GB" dirty="0"/>
              <a:t> de </a:t>
            </a:r>
            <a:r>
              <a:rPr lang="en-GB" dirty="0" err="1"/>
              <a:t>salaires</a:t>
            </a:r>
            <a:r>
              <a:rPr lang="en-GB" dirty="0"/>
              <a:t> </a:t>
            </a:r>
            <a:r>
              <a:rPr lang="en-GB" dirty="0" err="1"/>
              <a:t>réels</a:t>
            </a:r>
            <a:r>
              <a:rPr lang="en-GB" dirty="0"/>
              <a:t> dans le cadre de la crise du "</a:t>
            </a:r>
            <a:r>
              <a:rPr lang="en-GB" dirty="0" err="1"/>
              <a:t>coût</a:t>
            </a:r>
            <a:r>
              <a:rPr lang="en-GB" dirty="0"/>
              <a:t> de la vie",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les </a:t>
            </a:r>
            <a:r>
              <a:rPr lang="en-GB" dirty="0" err="1"/>
              <a:t>emplois</a:t>
            </a:r>
            <a:r>
              <a:rPr lang="en-GB" dirty="0"/>
              <a:t> qui </a:t>
            </a:r>
            <a:r>
              <a:rPr lang="en-GB" dirty="0" err="1"/>
              <a:t>deviendront</a:t>
            </a:r>
            <a:r>
              <a:rPr lang="en-GB" dirty="0"/>
              <a:t> </a:t>
            </a:r>
            <a:r>
              <a:rPr lang="en-GB" dirty="0" err="1"/>
              <a:t>égalementmenacés</a:t>
            </a:r>
            <a:r>
              <a:rPr lang="en-GB" dirty="0"/>
              <a:t>.   		</a:t>
            </a:r>
          </a:p>
          <a:p>
            <a:pPr lvl="1">
              <a:buFontTx/>
              <a:buChar char="-"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endParaRPr lang="en-US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2596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DD9F-A2F9-CF22-C067-CBE2AC5C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975" cy="1325563"/>
          </a:xfrm>
        </p:spPr>
        <p:txBody>
          <a:bodyPr>
            <a:normAutofit/>
          </a:bodyPr>
          <a:lstStyle/>
          <a:p>
            <a:r>
              <a:rPr lang="en-GB" b="1" dirty="0"/>
              <a:t>Un </a:t>
            </a:r>
            <a:r>
              <a:rPr lang="en-GB" b="1" dirty="0" err="1"/>
              <a:t>scénario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train de se </a:t>
            </a:r>
            <a:r>
              <a:rPr lang="en-GB" b="1" dirty="0" err="1"/>
              <a:t>dérouler</a:t>
            </a:r>
            <a:r>
              <a:rPr lang="en-GB" b="1" dirty="0"/>
              <a:t>: </a:t>
            </a:r>
            <a:r>
              <a:rPr lang="en-GB" b="1" dirty="0" err="1"/>
              <a:t>l'inflation</a:t>
            </a:r>
            <a:r>
              <a:rPr lang="en-GB" b="1" dirty="0"/>
              <a:t> se </a:t>
            </a:r>
            <a:r>
              <a:rPr lang="en-GB" b="1" dirty="0" err="1"/>
              <a:t>résorbe</a:t>
            </a:r>
            <a:r>
              <a:rPr lang="en-GB" b="1" dirty="0"/>
              <a:t> déjà </a:t>
            </a:r>
            <a:r>
              <a:rPr lang="en-GB" b="1" dirty="0" err="1"/>
              <a:t>d’elle</a:t>
            </a:r>
            <a:r>
              <a:rPr lang="en-GB" b="1" dirty="0"/>
              <a:t> meme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DAE388-14E4-454F-6056-A2108CACC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4" y="1825625"/>
            <a:ext cx="10277475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7400D10-7EBE-D553-6DC0-BED87F705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4" y="1978025"/>
            <a:ext cx="10277475" cy="4351338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DEFD326-2FD8-E942-D41A-2F829B2C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4" y="2130425"/>
            <a:ext cx="102774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1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058A-DCB8-C40E-71A8-1D316F4F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…. </a:t>
            </a:r>
            <a:r>
              <a:rPr lang="en-GB" b="1" dirty="0" err="1"/>
              <a:t>tandis</a:t>
            </a:r>
            <a:r>
              <a:rPr lang="en-GB" b="1" dirty="0"/>
              <a:t> que </a:t>
            </a:r>
            <a:r>
              <a:rPr lang="en-GB" b="1" dirty="0">
                <a:hlinkClick r:id="rId2"/>
              </a:rPr>
              <a:t>les chocs </a:t>
            </a:r>
            <a:r>
              <a:rPr lang="en-GB" b="1" dirty="0" err="1">
                <a:hlinkClick r:id="rId2"/>
              </a:rPr>
              <a:t>économiques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/>
              <a:t>sont</a:t>
            </a:r>
            <a:r>
              <a:rPr lang="en-GB" b="1" dirty="0"/>
              <a:t> encore à venir (États-Unis, zone euro, Royaume-Uni)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D1822D-499B-0427-36ED-499DA5917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5671" y="1885951"/>
            <a:ext cx="3200399" cy="37488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99BB-94D9-76B4-63BE-52E4DB0DB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270" y="2219326"/>
            <a:ext cx="3076575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45A31-1460-3396-C9FE-131B28394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819" y="2152650"/>
            <a:ext cx="2847974" cy="32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72A9-69AE-F9A9-6D1B-502AB0EF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Implications pour </a:t>
            </a:r>
            <a:r>
              <a:rPr lang="en-GB" b="1" dirty="0" err="1"/>
              <a:t>l’avenir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A4080-3B01-2CA7-D4D6-B43ADD392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10599311" cy="39560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Le </a:t>
            </a:r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r>
              <a:rPr lang="en-GB" dirty="0"/>
              <a:t> et les tensions </a:t>
            </a:r>
            <a:r>
              <a:rPr lang="en-GB" dirty="0" err="1"/>
              <a:t>géopolitiques</a:t>
            </a:r>
            <a:r>
              <a:rPr lang="en-GB" dirty="0"/>
              <a:t> </a:t>
            </a:r>
            <a:r>
              <a:rPr lang="en-GB" dirty="0" err="1"/>
              <a:t>augmentent</a:t>
            </a:r>
            <a:r>
              <a:rPr lang="en-GB" dirty="0"/>
              <a:t> la </a:t>
            </a:r>
            <a:r>
              <a:rPr lang="en-GB" dirty="0" err="1"/>
              <a:t>probabilité</a:t>
            </a:r>
            <a:r>
              <a:rPr lang="en-GB" dirty="0"/>
              <a:t> de chocs au </a:t>
            </a:r>
            <a:r>
              <a:rPr lang="en-GB" dirty="0" err="1"/>
              <a:t>niveau</a:t>
            </a:r>
            <a:r>
              <a:rPr lang="en-GB" dirty="0"/>
              <a:t> de </a:t>
            </a:r>
            <a:r>
              <a:rPr lang="en-GB" dirty="0" err="1"/>
              <a:t>l'offre</a:t>
            </a:r>
            <a:r>
              <a:rPr lang="en-GB" dirty="0"/>
              <a:t>...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Réagir</a:t>
            </a:r>
            <a:r>
              <a:rPr lang="en-GB" dirty="0"/>
              <a:t> avec </a:t>
            </a:r>
            <a:r>
              <a:rPr lang="en-GB" dirty="0" err="1"/>
              <a:t>l'instrument</a:t>
            </a:r>
            <a:r>
              <a:rPr lang="en-GB" dirty="0"/>
              <a:t> de la restriction </a:t>
            </a:r>
            <a:r>
              <a:rPr lang="en-GB" dirty="0" err="1"/>
              <a:t>monétaire</a:t>
            </a:r>
            <a:r>
              <a:rPr lang="en-GB" dirty="0"/>
              <a:t>  </a:t>
            </a:r>
            <a:r>
              <a:rPr lang="en-GB" dirty="0" err="1"/>
              <a:t>va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introduire</a:t>
            </a:r>
            <a:r>
              <a:rPr lang="en-GB" dirty="0"/>
              <a:t> plus </a:t>
            </a:r>
            <a:r>
              <a:rPr lang="en-GB" dirty="0" err="1"/>
              <a:t>d'instabilité</a:t>
            </a:r>
            <a:r>
              <a:rPr lang="en-GB" dirty="0"/>
              <a:t> dans </a:t>
            </a:r>
            <a:r>
              <a:rPr lang="en-GB" dirty="0" err="1"/>
              <a:t>l'économie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déplacer</a:t>
            </a:r>
            <a:r>
              <a:rPr lang="en-GB" dirty="0"/>
              <a:t> </a:t>
            </a:r>
            <a:r>
              <a:rPr lang="en-GB" dirty="0" err="1"/>
              <a:t>systématiquement</a:t>
            </a:r>
            <a:r>
              <a:rPr lang="en-GB" dirty="0"/>
              <a:t> le </a:t>
            </a:r>
            <a:r>
              <a:rPr lang="en-GB" dirty="0" err="1"/>
              <a:t>coût</a:t>
            </a:r>
            <a:r>
              <a:rPr lang="en-GB" dirty="0"/>
              <a:t> des chocs </a:t>
            </a:r>
            <a:r>
              <a:rPr lang="en-GB" dirty="0" err="1"/>
              <a:t>vers</a:t>
            </a:r>
            <a:r>
              <a:rPr lang="en-GB" dirty="0"/>
              <a:t> les 	</a:t>
            </a:r>
            <a:r>
              <a:rPr lang="en-GB" dirty="0" err="1"/>
              <a:t>travailleurs</a:t>
            </a:r>
            <a:endParaRPr lang="en-GB" dirty="0"/>
          </a:p>
          <a:p>
            <a:pPr marL="895350" indent="0">
              <a:buNone/>
            </a:pPr>
            <a:r>
              <a:rPr lang="en-GB" dirty="0"/>
              <a:t>	-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 </a:t>
            </a:r>
            <a:r>
              <a:rPr lang="en-GB" dirty="0" err="1"/>
              <a:t>entraver</a:t>
            </a:r>
            <a:r>
              <a:rPr lang="en-GB" dirty="0"/>
              <a:t> </a:t>
            </a:r>
            <a:r>
              <a:rPr lang="en-GB" dirty="0" err="1"/>
              <a:t>l’effet</a:t>
            </a:r>
            <a:r>
              <a:rPr lang="en-GB" dirty="0"/>
              <a:t> des politiques </a:t>
            </a:r>
            <a:r>
              <a:rPr lang="en-GB" dirty="0" err="1"/>
              <a:t>économiques</a:t>
            </a:r>
            <a:r>
              <a:rPr lang="en-GB" dirty="0"/>
              <a:t> 	</a:t>
            </a:r>
            <a:r>
              <a:rPr lang="en-GB" dirty="0" err="1"/>
              <a:t>nécessaires</a:t>
            </a:r>
            <a:r>
              <a:rPr lang="en-GB" dirty="0"/>
              <a:t> : Un </a:t>
            </a:r>
            <a:r>
              <a:rPr lang="en-GB" dirty="0" err="1"/>
              <a:t>crédit</a:t>
            </a:r>
            <a:r>
              <a:rPr lang="en-GB" dirty="0"/>
              <a:t> plus </a:t>
            </a:r>
            <a:r>
              <a:rPr lang="en-GB" dirty="0" err="1"/>
              <a:t>cher</a:t>
            </a:r>
            <a:r>
              <a:rPr lang="en-GB" dirty="0"/>
              <a:t> se fait au </a:t>
            </a:r>
            <a:r>
              <a:rPr lang="en-GB" dirty="0" err="1"/>
              <a:t>détriment</a:t>
            </a:r>
            <a:r>
              <a:rPr lang="en-GB" dirty="0"/>
              <a:t> de 	</a:t>
            </a:r>
            <a:r>
              <a:rPr lang="en-GB" dirty="0" err="1"/>
              <a:t>l'investissement</a:t>
            </a:r>
            <a:r>
              <a:rPr lang="en-GB" dirty="0"/>
              <a:t> massif </a:t>
            </a:r>
            <a:r>
              <a:rPr lang="en-GB" dirty="0" err="1"/>
              <a:t>en</a:t>
            </a:r>
            <a:r>
              <a:rPr lang="en-GB" dirty="0"/>
              <a:t> capital </a:t>
            </a:r>
            <a:r>
              <a:rPr lang="en-GB" dirty="0" err="1"/>
              <a:t>nécessaire</a:t>
            </a:r>
            <a:r>
              <a:rPr lang="en-GB" dirty="0"/>
              <a:t> pour la transition  </a:t>
            </a:r>
            <a:r>
              <a:rPr lang="en-GB" dirty="0" err="1"/>
              <a:t>écologique</a:t>
            </a:r>
            <a:r>
              <a:rPr lang="en-GB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35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A24D-60AF-F4C5-B57C-2E335821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Partie</a:t>
            </a:r>
            <a:r>
              <a:rPr lang="en-GB" b="1" dirty="0"/>
              <a:t> III : Des </a:t>
            </a:r>
            <a:r>
              <a:rPr lang="en-GB" b="1" dirty="0" err="1"/>
              <a:t>nouvelles</a:t>
            </a:r>
            <a:r>
              <a:rPr lang="en-GB" b="1" dirty="0"/>
              <a:t> </a:t>
            </a:r>
            <a:r>
              <a:rPr lang="en-GB" b="1" dirty="0" err="1"/>
              <a:t>formes</a:t>
            </a:r>
            <a:r>
              <a:rPr lang="en-GB" b="1" dirty="0"/>
              <a:t> de politique </a:t>
            </a:r>
            <a:r>
              <a:rPr lang="en-GB" b="1" dirty="0" err="1"/>
              <a:t>économique</a:t>
            </a:r>
            <a:r>
              <a:rPr lang="en-GB" b="1" dirty="0"/>
              <a:t> </a:t>
            </a:r>
            <a:r>
              <a:rPr lang="en-GB" b="1" dirty="0" err="1"/>
              <a:t>émergent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01DDE-2A64-D632-DADB-576C07C62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9852551" cy="3956050"/>
          </a:xfrm>
        </p:spPr>
        <p:txBody>
          <a:bodyPr/>
          <a:lstStyle/>
          <a:p>
            <a:r>
              <a:rPr lang="en-GB" dirty="0" err="1"/>
              <a:t>États</a:t>
            </a:r>
            <a:r>
              <a:rPr lang="en-GB" dirty="0"/>
              <a:t>-Unis : de "Building Back Better" à "</a:t>
            </a:r>
            <a:r>
              <a:rPr lang="en-GB" dirty="0" err="1"/>
              <a:t>Bidenomics</a:t>
            </a:r>
            <a:r>
              <a:rPr lang="en-GB" dirty="0"/>
              <a:t>".</a:t>
            </a:r>
          </a:p>
          <a:p>
            <a:r>
              <a:rPr lang="en-GB" dirty="0" err="1"/>
              <a:t>Espagne</a:t>
            </a:r>
            <a:r>
              <a:rPr lang="en-GB" dirty="0"/>
              <a:t> : </a:t>
            </a:r>
            <a:r>
              <a:rPr lang="en-GB" dirty="0" err="1"/>
              <a:t>Reconstruire</a:t>
            </a:r>
            <a:r>
              <a:rPr lang="en-GB" dirty="0"/>
              <a:t> la formation des </a:t>
            </a:r>
            <a:r>
              <a:rPr lang="en-GB" dirty="0" err="1"/>
              <a:t>salaires</a:t>
            </a:r>
            <a:r>
              <a:rPr lang="en-GB" dirty="0"/>
              <a:t> après les </a:t>
            </a:r>
            <a:r>
              <a:rPr lang="en-GB" dirty="0" err="1"/>
              <a:t>années</a:t>
            </a:r>
            <a:r>
              <a:rPr lang="en-GB" dirty="0"/>
              <a:t> de crise de </a:t>
            </a:r>
            <a:r>
              <a:rPr lang="en-GB" dirty="0" err="1"/>
              <a:t>l'euro</a:t>
            </a:r>
            <a:r>
              <a:rPr lang="en-GB" dirty="0"/>
              <a:t> (entre </a:t>
            </a:r>
            <a:r>
              <a:rPr lang="en-GB" dirty="0" err="1"/>
              <a:t>autres</a:t>
            </a:r>
            <a:r>
              <a:rPr lang="en-GB" dirty="0"/>
              <a:t>)</a:t>
            </a:r>
          </a:p>
          <a:p>
            <a:r>
              <a:rPr lang="en-GB" dirty="0" err="1"/>
              <a:t>Japon</a:t>
            </a:r>
            <a:r>
              <a:rPr lang="en-GB" dirty="0"/>
              <a:t> : Une Nouvelle </a:t>
            </a:r>
            <a:r>
              <a:rPr lang="en-GB" dirty="0" err="1"/>
              <a:t>Forme</a:t>
            </a:r>
            <a:r>
              <a:rPr lang="en-GB" dirty="0"/>
              <a:t> de </a:t>
            </a:r>
            <a:r>
              <a:rPr lang="en-GB" dirty="0" err="1"/>
              <a:t>Capitalisme</a:t>
            </a:r>
            <a:r>
              <a:rPr lang="en-GB" dirty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6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9FD4-375F-8086-4A3A-280711B9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Partie</a:t>
            </a:r>
            <a:r>
              <a:rPr lang="en-GB" b="1" dirty="0"/>
              <a:t> I : Une </a:t>
            </a:r>
            <a:r>
              <a:rPr lang="en-GB" b="1" dirty="0" err="1"/>
              <a:t>série</a:t>
            </a:r>
            <a:r>
              <a:rPr lang="en-GB" b="1" dirty="0"/>
              <a:t> de grands </a:t>
            </a:r>
            <a:r>
              <a:rPr lang="en-GB" b="1" dirty="0" err="1"/>
              <a:t>défis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AECB5-0887-10A1-622B-18BF80B08B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1866900"/>
            <a:ext cx="10096391" cy="4523105"/>
          </a:xfrm>
        </p:spPr>
        <p:txBody>
          <a:bodyPr/>
          <a:lstStyle/>
          <a:p>
            <a:r>
              <a:rPr lang="en-GB" dirty="0" err="1"/>
              <a:t>Gérer</a:t>
            </a:r>
            <a:r>
              <a:rPr lang="en-GB" dirty="0"/>
              <a:t> des </a:t>
            </a:r>
            <a:r>
              <a:rPr lang="en-GB" dirty="0" err="1"/>
              <a:t>chaînes</a:t>
            </a:r>
            <a:r>
              <a:rPr lang="en-GB" dirty="0"/>
              <a:t> </a:t>
            </a:r>
            <a:r>
              <a:rPr lang="en-GB" dirty="0" err="1"/>
              <a:t>d'approvisionnement</a:t>
            </a:r>
            <a:r>
              <a:rPr lang="en-GB" dirty="0"/>
              <a:t> </a:t>
            </a:r>
            <a:r>
              <a:rPr lang="en-GB" dirty="0" err="1"/>
              <a:t>mondiales</a:t>
            </a:r>
            <a:r>
              <a:rPr lang="en-GB" dirty="0"/>
              <a:t> volatiles et </a:t>
            </a:r>
            <a:r>
              <a:rPr lang="en-GB" dirty="0" err="1"/>
              <a:t>vulnérables</a:t>
            </a:r>
            <a:endParaRPr lang="en-GB" dirty="0"/>
          </a:p>
          <a:p>
            <a:r>
              <a:rPr lang="en-GB" dirty="0"/>
              <a:t>Augmentation des tensions </a:t>
            </a:r>
            <a:r>
              <a:rPr lang="en-GB" dirty="0" err="1"/>
              <a:t>géopolitiques</a:t>
            </a:r>
            <a:endParaRPr lang="en-GB" dirty="0"/>
          </a:p>
          <a:p>
            <a:r>
              <a:rPr lang="en-GB" dirty="0"/>
              <a:t>La transition </a:t>
            </a:r>
            <a:r>
              <a:rPr lang="en-GB" dirty="0" err="1"/>
              <a:t>vers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économie</a:t>
            </a:r>
            <a:r>
              <a:rPr lang="en-GB" dirty="0"/>
              <a:t> </a:t>
            </a:r>
            <a:r>
              <a:rPr lang="en-GB" dirty="0" err="1"/>
              <a:t>verte</a:t>
            </a:r>
            <a:endParaRPr lang="en-GB" dirty="0"/>
          </a:p>
          <a:p>
            <a:r>
              <a:rPr lang="en-GB" dirty="0"/>
              <a:t>De fortes </a:t>
            </a:r>
            <a:r>
              <a:rPr lang="en-GB" dirty="0" err="1"/>
              <a:t>inégalités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termes</a:t>
            </a:r>
            <a:r>
              <a:rPr lang="en-GB" dirty="0"/>
              <a:t> de </a:t>
            </a:r>
            <a:r>
              <a:rPr lang="en-GB" dirty="0" err="1"/>
              <a:t>salaires</a:t>
            </a:r>
            <a:r>
              <a:rPr lang="en-GB" dirty="0"/>
              <a:t> et des </a:t>
            </a:r>
            <a:r>
              <a:rPr lang="en-GB" dirty="0" err="1"/>
              <a:t>emplois</a:t>
            </a:r>
            <a:r>
              <a:rPr lang="en-GB" dirty="0"/>
              <a:t> </a:t>
            </a:r>
            <a:r>
              <a:rPr lang="en-GB" dirty="0" err="1"/>
              <a:t>précaires</a:t>
            </a:r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démocratie</a:t>
            </a:r>
            <a:r>
              <a:rPr lang="en-GB" dirty="0"/>
              <a:t> </a:t>
            </a:r>
            <a:r>
              <a:rPr lang="en-GB" dirty="0" err="1"/>
              <a:t>menacée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6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8E56-28FD-D989-4B65-665CD049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 trois </a:t>
            </a:r>
            <a:r>
              <a:rPr lang="en-GB" b="1" dirty="0" err="1"/>
              <a:t>piliers</a:t>
            </a:r>
            <a:r>
              <a:rPr lang="en-GB" b="1" dirty="0"/>
              <a:t> de la politique </a:t>
            </a:r>
            <a:r>
              <a:rPr lang="en-GB" b="1" dirty="0" err="1"/>
              <a:t>économique</a:t>
            </a:r>
            <a:r>
              <a:rPr lang="en-GB" b="1" dirty="0"/>
              <a:t> de </a:t>
            </a:r>
            <a:r>
              <a:rPr lang="en-GB" b="1" dirty="0" err="1">
                <a:hlinkClick r:id="rId3"/>
              </a:rPr>
              <a:t>l’administration</a:t>
            </a:r>
            <a:r>
              <a:rPr lang="en-GB" b="1" dirty="0">
                <a:hlinkClick r:id="rId3"/>
              </a:rPr>
              <a:t> Biden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F5FC-462E-D3D8-5725-422B8933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1. </a:t>
            </a:r>
            <a:r>
              <a:rPr lang="en-GB" dirty="0" err="1"/>
              <a:t>Investir</a:t>
            </a:r>
            <a:r>
              <a:rPr lang="en-GB" dirty="0"/>
              <a:t> dans </a:t>
            </a:r>
            <a:r>
              <a:rPr lang="en-GB" dirty="0" err="1"/>
              <a:t>l’economie</a:t>
            </a:r>
            <a:r>
              <a:rPr lang="en-GB" dirty="0"/>
              <a:t> des </a:t>
            </a:r>
            <a:r>
              <a:rPr lang="en-GB" dirty="0" err="1"/>
              <a:t>Etats</a:t>
            </a:r>
            <a:r>
              <a:rPr lang="en-GB" dirty="0"/>
              <a:t>-Unis</a:t>
            </a:r>
          </a:p>
          <a:p>
            <a:pPr lvl="1"/>
            <a:r>
              <a:rPr lang="en-GB" dirty="0"/>
              <a:t>Plan de </a:t>
            </a:r>
            <a:r>
              <a:rPr lang="en-GB" dirty="0" err="1"/>
              <a:t>sauvetage</a:t>
            </a:r>
            <a:r>
              <a:rPr lang="en-GB" dirty="0"/>
              <a:t> </a:t>
            </a:r>
            <a:r>
              <a:rPr lang="en-GB" dirty="0" err="1"/>
              <a:t>américain</a:t>
            </a:r>
            <a:r>
              <a:rPr lang="en-GB" dirty="0"/>
              <a:t> : Politique </a:t>
            </a:r>
            <a:r>
              <a:rPr lang="en-GB" dirty="0" err="1"/>
              <a:t>budgétaire</a:t>
            </a:r>
            <a:r>
              <a:rPr lang="en-GB" dirty="0"/>
              <a:t> pour se </a:t>
            </a:r>
            <a:r>
              <a:rPr lang="en-GB" dirty="0" err="1"/>
              <a:t>remettre</a:t>
            </a:r>
            <a:r>
              <a:rPr lang="en-GB" dirty="0"/>
              <a:t> de la crise COVID</a:t>
            </a:r>
          </a:p>
          <a:p>
            <a:pPr lvl="1"/>
            <a:r>
              <a:rPr lang="en-GB" dirty="0" err="1"/>
              <a:t>Loi</a:t>
            </a:r>
            <a:r>
              <a:rPr lang="en-GB" dirty="0"/>
              <a:t> sur </a:t>
            </a:r>
            <a:r>
              <a:rPr lang="en-GB" dirty="0" err="1"/>
              <a:t>l'investissement</a:t>
            </a:r>
            <a:r>
              <a:rPr lang="en-GB" dirty="0"/>
              <a:t> dans les infrastructures et </a:t>
            </a:r>
            <a:r>
              <a:rPr lang="en-GB" dirty="0" err="1"/>
              <a:t>l'emploi</a:t>
            </a:r>
            <a:r>
              <a:rPr lang="en-GB" dirty="0"/>
              <a:t> : </a:t>
            </a:r>
            <a:r>
              <a:rPr lang="en-GB" dirty="0" err="1"/>
              <a:t>Inverser</a:t>
            </a:r>
            <a:r>
              <a:rPr lang="en-GB" dirty="0"/>
              <a:t> le </a:t>
            </a:r>
            <a:r>
              <a:rPr lang="en-GB" dirty="0" err="1"/>
              <a:t>désinvestissement</a:t>
            </a:r>
            <a:r>
              <a:rPr lang="en-GB" dirty="0"/>
              <a:t> dans les infrastructures </a:t>
            </a:r>
            <a:r>
              <a:rPr lang="en-GB" dirty="0" err="1"/>
              <a:t>publiques</a:t>
            </a:r>
            <a:endParaRPr lang="en-GB" dirty="0"/>
          </a:p>
          <a:p>
            <a:pPr lvl="1"/>
            <a:r>
              <a:rPr lang="en-GB" dirty="0" err="1"/>
              <a:t>Loi</a:t>
            </a:r>
            <a:r>
              <a:rPr lang="en-GB" dirty="0"/>
              <a:t> sur les semi-</a:t>
            </a:r>
            <a:r>
              <a:rPr lang="en-GB" dirty="0" err="1"/>
              <a:t>conducteurs</a:t>
            </a:r>
            <a:r>
              <a:rPr lang="en-GB" dirty="0"/>
              <a:t> et </a:t>
            </a:r>
            <a:r>
              <a:rPr lang="en-GB" dirty="0" err="1"/>
              <a:t>loi</a:t>
            </a:r>
            <a:r>
              <a:rPr lang="en-GB" dirty="0"/>
              <a:t> sur la </a:t>
            </a:r>
            <a:r>
              <a:rPr lang="en-GB" dirty="0" err="1"/>
              <a:t>réduction</a:t>
            </a:r>
            <a:r>
              <a:rPr lang="en-GB" dirty="0"/>
              <a:t> de </a:t>
            </a:r>
            <a:r>
              <a:rPr lang="en-GB" dirty="0" err="1"/>
              <a:t>l'inflation</a:t>
            </a:r>
            <a:r>
              <a:rPr lang="en-GB" dirty="0"/>
              <a:t> : Retour de la politique </a:t>
            </a:r>
            <a:r>
              <a:rPr lang="en-GB" dirty="0" err="1"/>
              <a:t>industrielle</a:t>
            </a:r>
            <a:r>
              <a:rPr lang="en-GB" dirty="0"/>
              <a:t> pour passer à </a:t>
            </a:r>
            <a:r>
              <a:rPr lang="en-GB" dirty="0" err="1"/>
              <a:t>une</a:t>
            </a:r>
            <a:r>
              <a:rPr lang="en-GB" dirty="0"/>
              <a:t> "</a:t>
            </a:r>
            <a:r>
              <a:rPr lang="en-GB" dirty="0" err="1"/>
              <a:t>économie</a:t>
            </a:r>
            <a:r>
              <a:rPr lang="en-GB" dirty="0"/>
              <a:t> </a:t>
            </a:r>
            <a:r>
              <a:rPr lang="en-GB" dirty="0" err="1"/>
              <a:t>verte</a:t>
            </a:r>
            <a:r>
              <a:rPr lang="en-GB" dirty="0"/>
              <a:t>"</a:t>
            </a:r>
          </a:p>
          <a:p>
            <a:r>
              <a:rPr lang="en-GB" dirty="0"/>
              <a:t>2. </a:t>
            </a:r>
            <a:r>
              <a:rPr lang="en-GB" dirty="0" err="1"/>
              <a:t>Redonner</a:t>
            </a:r>
            <a:r>
              <a:rPr lang="en-GB" dirty="0"/>
              <a:t> du </a:t>
            </a:r>
            <a:r>
              <a:rPr lang="en-GB" dirty="0" err="1"/>
              <a:t>pouvoir</a:t>
            </a:r>
            <a:r>
              <a:rPr lang="en-GB" dirty="0"/>
              <a:t> aux </a:t>
            </a:r>
            <a:r>
              <a:rPr lang="en-GB" dirty="0" err="1"/>
              <a:t>travailleurs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Une politique </a:t>
            </a:r>
            <a:r>
              <a:rPr lang="en-GB" dirty="0" err="1"/>
              <a:t>budgétaire</a:t>
            </a:r>
            <a:r>
              <a:rPr lang="en-GB" dirty="0"/>
              <a:t> </a:t>
            </a:r>
            <a:r>
              <a:rPr lang="en-GB" dirty="0" err="1"/>
              <a:t>axée</a:t>
            </a:r>
            <a:r>
              <a:rPr lang="en-GB" dirty="0"/>
              <a:t> sur la </a:t>
            </a:r>
            <a:r>
              <a:rPr lang="en-GB" dirty="0" err="1"/>
              <a:t>croissance</a:t>
            </a:r>
            <a:r>
              <a:rPr lang="en-GB" dirty="0"/>
              <a:t> qui </a:t>
            </a:r>
            <a:r>
              <a:rPr lang="en-GB" dirty="0" err="1"/>
              <a:t>vise</a:t>
            </a:r>
            <a:r>
              <a:rPr lang="en-GB" dirty="0"/>
              <a:t> le plein </a:t>
            </a:r>
            <a:r>
              <a:rPr lang="en-GB" dirty="0" err="1"/>
              <a:t>emploi</a:t>
            </a:r>
            <a:endParaRPr lang="en-GB" dirty="0"/>
          </a:p>
          <a:p>
            <a:pPr lvl="1"/>
            <a:r>
              <a:rPr lang="en-GB" dirty="0"/>
              <a:t>Conditions de travail </a:t>
            </a:r>
            <a:r>
              <a:rPr lang="en-GB" dirty="0" err="1"/>
              <a:t>décent</a:t>
            </a:r>
            <a:r>
              <a:rPr lang="en-GB" dirty="0"/>
              <a:t> dans les </a:t>
            </a:r>
            <a:r>
              <a:rPr lang="en-GB" dirty="0" err="1"/>
              <a:t>achats</a:t>
            </a:r>
            <a:r>
              <a:rPr lang="en-GB" dirty="0"/>
              <a:t> publics, les </a:t>
            </a:r>
            <a:r>
              <a:rPr lang="en-GB" dirty="0" err="1"/>
              <a:t>investissements</a:t>
            </a:r>
            <a:r>
              <a:rPr lang="en-GB" dirty="0"/>
              <a:t> publics et les </a:t>
            </a:r>
            <a:r>
              <a:rPr lang="en-GB" dirty="0" err="1"/>
              <a:t>crédits</a:t>
            </a:r>
            <a:r>
              <a:rPr lang="en-GB" dirty="0"/>
              <a:t> </a:t>
            </a:r>
            <a:r>
              <a:rPr lang="en-GB" dirty="0" err="1"/>
              <a:t>d'impôt</a:t>
            </a:r>
            <a:r>
              <a:rPr lang="en-GB" dirty="0"/>
              <a:t> </a:t>
            </a:r>
            <a:r>
              <a:rPr lang="en-GB" dirty="0" err="1"/>
              <a:t>liés</a:t>
            </a:r>
            <a:r>
              <a:rPr lang="en-GB" dirty="0"/>
              <a:t> à la politique </a:t>
            </a:r>
            <a:r>
              <a:rPr lang="en-GB" dirty="0" err="1"/>
              <a:t>industrielle</a:t>
            </a:r>
            <a:r>
              <a:rPr lang="en-GB" dirty="0"/>
              <a:t> : De </a:t>
            </a:r>
            <a:r>
              <a:rPr lang="en-GB" dirty="0" err="1"/>
              <a:t>l'obligation</a:t>
            </a:r>
            <a:r>
              <a:rPr lang="en-GB" dirty="0"/>
              <a:t> pour les </a:t>
            </a:r>
            <a:r>
              <a:rPr lang="en-GB" dirty="0" err="1"/>
              <a:t>entreprises</a:t>
            </a:r>
            <a:r>
              <a:rPr lang="en-GB" dirty="0"/>
              <a:t> d'être </a:t>
            </a:r>
            <a:r>
              <a:rPr lang="en-GB" dirty="0" err="1"/>
              <a:t>syndiquées</a:t>
            </a:r>
            <a:r>
              <a:rPr lang="en-GB" dirty="0"/>
              <a:t> à </a:t>
            </a:r>
            <a:r>
              <a:rPr lang="en-GB" dirty="0" err="1"/>
              <a:t>l'obligation</a:t>
            </a:r>
            <a:r>
              <a:rPr lang="en-GB" dirty="0"/>
              <a:t> pour les </a:t>
            </a:r>
            <a:r>
              <a:rPr lang="en-GB" dirty="0" err="1"/>
              <a:t>entreprises</a:t>
            </a:r>
            <a:r>
              <a:rPr lang="en-GB" dirty="0"/>
              <a:t> de payer le "</a:t>
            </a:r>
            <a:r>
              <a:rPr lang="en-GB" dirty="0" err="1"/>
              <a:t>salaire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vigueur</a:t>
            </a:r>
            <a:r>
              <a:rPr lang="en-GB" dirty="0"/>
              <a:t>".</a:t>
            </a:r>
          </a:p>
          <a:p>
            <a:pPr lvl="1"/>
            <a:r>
              <a:rPr lang="en-GB" dirty="0"/>
              <a:t>PRO-Act </a:t>
            </a:r>
            <a:r>
              <a:rPr lang="en-GB" dirty="0" err="1"/>
              <a:t>bloquée</a:t>
            </a:r>
            <a:r>
              <a:rPr lang="en-GB" dirty="0"/>
              <a:t> au </a:t>
            </a:r>
            <a:r>
              <a:rPr lang="en-GB" dirty="0" err="1"/>
              <a:t>Congrès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NLRB - relance (entre </a:t>
            </a:r>
            <a:r>
              <a:rPr lang="en-GB" dirty="0" err="1"/>
              <a:t>autres</a:t>
            </a:r>
            <a:r>
              <a:rPr lang="en-GB" dirty="0"/>
              <a:t>, </a:t>
            </a:r>
            <a:r>
              <a:rPr lang="en-GB" dirty="0" err="1"/>
              <a:t>règle</a:t>
            </a:r>
            <a:r>
              <a:rPr lang="en-GB" dirty="0"/>
              <a:t> qui oblige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entreprise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contradiction avec la </a:t>
            </a:r>
            <a:r>
              <a:rPr lang="en-GB" dirty="0" err="1"/>
              <a:t>loi</a:t>
            </a:r>
            <a:r>
              <a:rPr lang="en-GB" dirty="0"/>
              <a:t> sur les </a:t>
            </a:r>
            <a:r>
              <a:rPr lang="en-GB" dirty="0" err="1"/>
              <a:t>élections</a:t>
            </a:r>
            <a:r>
              <a:rPr lang="en-GB" dirty="0"/>
              <a:t> </a:t>
            </a:r>
            <a:r>
              <a:rPr lang="en-GB" dirty="0" err="1"/>
              <a:t>syndicales</a:t>
            </a:r>
            <a:r>
              <a:rPr lang="en-GB" dirty="0"/>
              <a:t> à </a:t>
            </a:r>
            <a:r>
              <a:rPr lang="en-GB" dirty="0" err="1"/>
              <a:t>reconnaître</a:t>
            </a:r>
            <a:r>
              <a:rPr lang="en-GB" dirty="0"/>
              <a:t> le </a:t>
            </a:r>
            <a:r>
              <a:rPr lang="en-GB" dirty="0" err="1"/>
              <a:t>syndicat</a:t>
            </a:r>
            <a:r>
              <a:rPr lang="en-GB" dirty="0"/>
              <a:t>)</a:t>
            </a:r>
          </a:p>
          <a:p>
            <a:r>
              <a:rPr lang="en-GB" dirty="0"/>
              <a:t>3. </a:t>
            </a:r>
            <a:r>
              <a:rPr lang="en-GB" dirty="0" err="1"/>
              <a:t>Promouvoir</a:t>
            </a:r>
            <a:r>
              <a:rPr lang="en-GB" dirty="0"/>
              <a:t> la concurrence entre les </a:t>
            </a:r>
            <a:r>
              <a:rPr lang="en-GB" dirty="0" err="1"/>
              <a:t>entreprises</a:t>
            </a:r>
            <a:endParaRPr lang="en-GB" dirty="0"/>
          </a:p>
          <a:p>
            <a:pPr lvl="1"/>
            <a:r>
              <a:rPr lang="en-GB" dirty="0"/>
              <a:t>Plus </a:t>
            </a:r>
            <a:r>
              <a:rPr lang="en-GB" dirty="0" err="1"/>
              <a:t>sévère</a:t>
            </a:r>
            <a:r>
              <a:rPr lang="en-GB" dirty="0"/>
              <a:t> sur les fusions/ Medicare </a:t>
            </a:r>
            <a:r>
              <a:rPr lang="en-GB" dirty="0" err="1"/>
              <a:t>négocie</a:t>
            </a:r>
            <a:r>
              <a:rPr lang="en-GB" dirty="0"/>
              <a:t> les prix des </a:t>
            </a:r>
            <a:r>
              <a:rPr lang="en-GB" dirty="0" err="1"/>
              <a:t>médicaments</a:t>
            </a:r>
            <a:r>
              <a:rPr lang="en-GB" dirty="0"/>
              <a:t>/ </a:t>
            </a:r>
            <a:r>
              <a:rPr lang="en-GB" dirty="0" err="1"/>
              <a:t>s'attaque</a:t>
            </a:r>
            <a:r>
              <a:rPr lang="en-GB" dirty="0"/>
              <a:t> aux frais </a:t>
            </a:r>
            <a:r>
              <a:rPr lang="en-GB" dirty="0" err="1"/>
              <a:t>abusifs</a:t>
            </a:r>
            <a:r>
              <a:rPr lang="en-GB" dirty="0"/>
              <a:t> dans les services financiers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6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FEC4-8EFE-320E-65C2-F2DE0220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 </a:t>
            </a:r>
            <a:r>
              <a:rPr lang="en-GB" b="1" dirty="0" err="1"/>
              <a:t>écho</a:t>
            </a:r>
            <a:r>
              <a:rPr lang="en-GB" b="1" dirty="0"/>
              <a:t> du New Deal de Roosevelt 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BDD492-82A4-1AEA-91D8-EC0769059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60" y="1825625"/>
            <a:ext cx="8618220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32F7BA2-259B-6612-FBBF-1555A955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802765"/>
            <a:ext cx="73894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8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A0A0-7C9F-DE71-6AB4-62CC6320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 </a:t>
            </a:r>
            <a:r>
              <a:rPr lang="en-GB" b="1" dirty="0" err="1"/>
              <a:t>changement</a:t>
            </a:r>
            <a:r>
              <a:rPr lang="en-GB" b="1" dirty="0"/>
              <a:t> le plus notable </a:t>
            </a:r>
            <a:r>
              <a:rPr lang="en-GB" b="1" dirty="0" err="1"/>
              <a:t>concerne</a:t>
            </a:r>
            <a:r>
              <a:rPr lang="en-GB" b="1" dirty="0"/>
              <a:t> la politique </a:t>
            </a:r>
            <a:r>
              <a:rPr lang="en-GB" b="1" dirty="0" err="1"/>
              <a:t>fiscale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DB98-FB90-55AE-67F7-2875D515E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9623951" cy="3956050"/>
          </a:xfrm>
        </p:spPr>
        <p:txBody>
          <a:bodyPr>
            <a:normAutofit/>
          </a:bodyPr>
          <a:lstStyle/>
          <a:p>
            <a:r>
              <a:rPr lang="en-GB" dirty="0"/>
              <a:t>La politique </a:t>
            </a:r>
            <a:r>
              <a:rPr lang="en-GB" dirty="0" err="1"/>
              <a:t>fiscale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activement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pour :</a:t>
            </a:r>
          </a:p>
          <a:p>
            <a:pPr marL="0" indent="0">
              <a:buNone/>
            </a:pPr>
            <a:r>
              <a:rPr lang="en-GB" dirty="0"/>
              <a:t>   - </a:t>
            </a:r>
            <a:r>
              <a:rPr lang="en-GB" dirty="0" err="1"/>
              <a:t>rétablir</a:t>
            </a:r>
            <a:r>
              <a:rPr lang="en-GB" dirty="0"/>
              <a:t> le plein </a:t>
            </a:r>
            <a:r>
              <a:rPr lang="en-GB" dirty="0" err="1"/>
              <a:t>emploi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- </a:t>
            </a:r>
            <a:r>
              <a:rPr lang="en-GB" dirty="0" err="1"/>
              <a:t>obtenir</a:t>
            </a:r>
            <a:r>
              <a:rPr lang="en-GB" dirty="0"/>
              <a:t> un </a:t>
            </a:r>
            <a:r>
              <a:rPr lang="en-GB" dirty="0" err="1"/>
              <a:t>marché</a:t>
            </a:r>
            <a:r>
              <a:rPr lang="en-GB" dirty="0"/>
              <a:t> du travail </a:t>
            </a:r>
            <a:r>
              <a:rPr lang="en-GB"/>
              <a:t>sous “haute pression”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- </a:t>
            </a:r>
            <a:r>
              <a:rPr lang="en-GB" dirty="0" err="1"/>
              <a:t>investir</a:t>
            </a:r>
            <a:r>
              <a:rPr lang="en-GB" dirty="0"/>
              <a:t> dans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économie</a:t>
            </a:r>
            <a:r>
              <a:rPr lang="en-GB" dirty="0"/>
              <a:t> qui </a:t>
            </a:r>
            <a:r>
              <a:rPr lang="en-GB" dirty="0" err="1"/>
              <a:t>anticipe</a:t>
            </a:r>
            <a:r>
              <a:rPr lang="en-GB" dirty="0"/>
              <a:t> </a:t>
            </a:r>
            <a:r>
              <a:rPr lang="en-GB" dirty="0" err="1"/>
              <a:t>l'avenir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Résultats</a:t>
            </a:r>
            <a:r>
              <a:rPr lang="en-GB" dirty="0"/>
              <a:t> tangibles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8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B779-DBA6-AC63-7E6F-923874F6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 boom de la construction </a:t>
            </a:r>
            <a:r>
              <a:rPr lang="en-GB" b="1" dirty="0" err="1"/>
              <a:t>manufacturière</a:t>
            </a:r>
            <a:r>
              <a:rPr lang="en-GB" b="1" dirty="0"/>
              <a:t> et de </a:t>
            </a:r>
            <a:r>
              <a:rPr lang="en-GB" b="1" dirty="0" err="1"/>
              <a:t>l'investissement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58AEA-F040-847D-D2D8-CCAEE86B2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F8E57F0-7A8D-105D-C420-08DB7DA2C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377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064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B74E-709A-16DD-8866-C9493045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Retour au plein </a:t>
            </a:r>
            <a:r>
              <a:rPr lang="en-GB" b="1" dirty="0" err="1"/>
              <a:t>emploi</a:t>
            </a:r>
            <a:r>
              <a:rPr lang="en-GB" b="1" dirty="0"/>
              <a:t> </a:t>
            </a:r>
            <a:endParaRPr lang="en-US" dirty="0"/>
          </a:p>
        </p:txBody>
      </p:sp>
      <p:pic>
        <p:nvPicPr>
          <p:cNvPr id="5" name="Picture 2" descr="Afbeelding">
            <a:extLst>
              <a:ext uri="{FF2B5EF4-FFF2-40B4-BE49-F238E27FC236}">
                <a16:creationId xmlns:a16="http://schemas.microsoft.com/office/drawing/2014/main" id="{EBE9701C-80B5-103D-22BA-DAA09FEC8A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56" y="1825625"/>
            <a:ext cx="65448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7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0A57-9E49-21A9-F351-5547B5B7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linkClick r:id="rId2"/>
              </a:rPr>
              <a:t>La compression </a:t>
            </a:r>
            <a:r>
              <a:rPr lang="en-GB" b="1" dirty="0" err="1">
                <a:hlinkClick r:id="rId2"/>
              </a:rPr>
              <a:t>inattendue</a:t>
            </a:r>
            <a:r>
              <a:rPr lang="en-GB" b="1" dirty="0">
                <a:hlinkClick r:id="rId2"/>
              </a:rPr>
              <a:t> </a:t>
            </a:r>
            <a:r>
              <a:rPr lang="en-GB" b="1" dirty="0"/>
              <a:t>: </a:t>
            </a:r>
            <a:r>
              <a:rPr lang="en-GB" b="1" dirty="0" err="1"/>
              <a:t>l'inégalité</a:t>
            </a:r>
            <a:r>
              <a:rPr lang="en-GB" b="1" dirty="0"/>
              <a:t> </a:t>
            </a:r>
            <a:r>
              <a:rPr lang="en-GB" b="1" dirty="0" err="1"/>
              <a:t>salariale</a:t>
            </a:r>
            <a:r>
              <a:rPr lang="en-GB" b="1" dirty="0"/>
              <a:t> </a:t>
            </a:r>
            <a:r>
              <a:rPr lang="en-GB" b="1" dirty="0" err="1"/>
              <a:t>corrigée</a:t>
            </a:r>
            <a:r>
              <a:rPr lang="en-GB" b="1" dirty="0"/>
              <a:t> ...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B3A5A-3919-1D0F-844E-875262A1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825625"/>
            <a:ext cx="66453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0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06AD-D4AB-1B37-C34C-5B6C4103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...</a:t>
            </a:r>
            <a:r>
              <a:rPr lang="en-GB" b="1" dirty="0" err="1"/>
              <a:t>ainsi</a:t>
            </a:r>
            <a:r>
              <a:rPr lang="en-GB" b="1" dirty="0"/>
              <a:t> que la discrimination </a:t>
            </a:r>
            <a:r>
              <a:rPr lang="en-GB" b="1" dirty="0" err="1"/>
              <a:t>salariale</a:t>
            </a:r>
            <a:endParaRPr lang="en-US" dirty="0"/>
          </a:p>
        </p:txBody>
      </p:sp>
      <p:pic>
        <p:nvPicPr>
          <p:cNvPr id="5" name="Picture 2" descr="Afbeelding">
            <a:extLst>
              <a:ext uri="{FF2B5EF4-FFF2-40B4-BE49-F238E27FC236}">
                <a16:creationId xmlns:a16="http://schemas.microsoft.com/office/drawing/2014/main" id="{C6A0CFAE-F45A-A82B-DCA0-7E82CAC7F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50" y="1825625"/>
            <a:ext cx="65233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43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417F-FD67-7325-046E-C721255D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Espagne</a:t>
            </a:r>
            <a:r>
              <a:rPr lang="en-GB" b="1" dirty="0"/>
              <a:t> : Une </a:t>
            </a:r>
            <a:r>
              <a:rPr lang="en-GB" b="1" dirty="0" err="1"/>
              <a:t>autre</a:t>
            </a:r>
            <a:r>
              <a:rPr lang="en-GB" b="1" dirty="0"/>
              <a:t> politique du </a:t>
            </a:r>
            <a:r>
              <a:rPr lang="en-GB" b="1" dirty="0" err="1"/>
              <a:t>marché</a:t>
            </a:r>
            <a:r>
              <a:rPr lang="en-GB" b="1" dirty="0"/>
              <a:t> du travail (1)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D8743-BA88-6854-62CF-8B9E0A5DE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1920240"/>
            <a:ext cx="10302131" cy="4469765"/>
          </a:xfrm>
        </p:spPr>
        <p:txBody>
          <a:bodyPr/>
          <a:lstStyle/>
          <a:p>
            <a:r>
              <a:rPr lang="en-GB" dirty="0"/>
              <a:t>Pour </a:t>
            </a:r>
            <a:r>
              <a:rPr lang="en-GB" dirty="0" err="1"/>
              <a:t>surmonter</a:t>
            </a:r>
            <a:r>
              <a:rPr lang="en-GB" dirty="0"/>
              <a:t> le choc de la </a:t>
            </a:r>
            <a:r>
              <a:rPr lang="en-GB" dirty="0" err="1"/>
              <a:t>pandémie</a:t>
            </a:r>
            <a:r>
              <a:rPr lang="en-GB" dirty="0"/>
              <a:t>, des </a:t>
            </a:r>
            <a:r>
              <a:rPr lang="en-GB" dirty="0" err="1"/>
              <a:t>mesures</a:t>
            </a:r>
            <a:r>
              <a:rPr lang="en-GB" dirty="0"/>
              <a:t> de </a:t>
            </a:r>
            <a:r>
              <a:rPr lang="en-GB" dirty="0" err="1"/>
              <a:t>chômage</a:t>
            </a:r>
            <a:r>
              <a:rPr lang="en-GB" dirty="0"/>
              <a:t> </a:t>
            </a:r>
            <a:r>
              <a:rPr lang="en-GB" dirty="0" err="1"/>
              <a:t>partiel</a:t>
            </a:r>
            <a:r>
              <a:rPr lang="en-GB" dirty="0"/>
              <a:t> pour </a:t>
            </a:r>
            <a:r>
              <a:rPr lang="en-GB" dirty="0" err="1"/>
              <a:t>maintenir</a:t>
            </a:r>
            <a:r>
              <a:rPr lang="en-GB" dirty="0"/>
              <a:t> les </a:t>
            </a:r>
            <a:r>
              <a:rPr lang="en-GB" dirty="0" err="1"/>
              <a:t>travailleurs</a:t>
            </a:r>
            <a:r>
              <a:rPr lang="en-GB" dirty="0"/>
              <a:t> au lieu de les </a:t>
            </a:r>
            <a:r>
              <a:rPr lang="en-GB" dirty="0" err="1"/>
              <a:t>licencier</a:t>
            </a:r>
            <a:r>
              <a:rPr lang="en-GB" dirty="0"/>
              <a:t>.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A30BB2C7-B839-5A70-E301-984112E0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055716"/>
            <a:ext cx="7788638" cy="33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4AE4-4737-73C9-0190-2F062CA8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Espagne</a:t>
            </a:r>
            <a:r>
              <a:rPr lang="en-GB" b="1" dirty="0"/>
              <a:t> : Une </a:t>
            </a:r>
            <a:r>
              <a:rPr lang="en-GB" b="1" dirty="0" err="1"/>
              <a:t>autre</a:t>
            </a:r>
            <a:r>
              <a:rPr lang="en-GB" b="1" dirty="0"/>
              <a:t> politique du </a:t>
            </a:r>
            <a:r>
              <a:rPr lang="en-GB" b="1" dirty="0" err="1"/>
              <a:t>marché</a:t>
            </a:r>
            <a:r>
              <a:rPr lang="en-GB" b="1" dirty="0"/>
              <a:t> du travail (2)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F5116-35FD-27F3-E3FC-A2962CDF0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10248900" cy="4699000"/>
          </a:xfrm>
        </p:spPr>
        <p:txBody>
          <a:bodyPr/>
          <a:lstStyle/>
          <a:p>
            <a:r>
              <a:rPr lang="en-GB" dirty="0"/>
              <a:t>Inverser la politique de dévaluation des salaires :</a:t>
            </a:r>
          </a:p>
          <a:p>
            <a:pPr lvl="1"/>
            <a:r>
              <a:rPr lang="en-GB" dirty="0"/>
              <a:t>Rétablir l'ultra activité des conventions collectives, en donnant la priorité aux accords sectoriels sur les accords d'entreprise</a:t>
            </a:r>
          </a:p>
          <a:p>
            <a:pPr lvl="1"/>
            <a:r>
              <a:rPr lang="en-GB" dirty="0"/>
              <a:t>Augmenter le </a:t>
            </a:r>
            <a:r>
              <a:rPr lang="en-GB" dirty="0" err="1"/>
              <a:t>salaire</a:t>
            </a:r>
            <a:r>
              <a:rPr lang="en-GB" dirty="0"/>
              <a:t> minimum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986F38AE-12D5-3976-D2B7-8B69B930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19" y="3715439"/>
            <a:ext cx="3591469" cy="1895248"/>
          </a:xfrm>
          <a:prstGeom prst="rect">
            <a:avLst/>
          </a:prstGeom>
        </p:spPr>
      </p:pic>
      <p:pic>
        <p:nvPicPr>
          <p:cNvPr id="7" name="Imagen 15">
            <a:extLst>
              <a:ext uri="{FF2B5EF4-FFF2-40B4-BE49-F238E27FC236}">
                <a16:creationId xmlns:a16="http://schemas.microsoft.com/office/drawing/2014/main" id="{34EE2716-F6B9-0BEC-351C-8EE855EE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905" y="3747545"/>
            <a:ext cx="3872182" cy="1816732"/>
          </a:xfrm>
          <a:prstGeom prst="rect">
            <a:avLst/>
          </a:prstGeom>
        </p:spPr>
      </p:pic>
      <p:sp>
        <p:nvSpPr>
          <p:cNvPr id="9" name="CuadroTexto 13">
            <a:extLst>
              <a:ext uri="{FF2B5EF4-FFF2-40B4-BE49-F238E27FC236}">
                <a16:creationId xmlns:a16="http://schemas.microsoft.com/office/drawing/2014/main" id="{C4DDB1E9-A232-4B6D-BA5A-8A31BE41B146}"/>
              </a:ext>
            </a:extLst>
          </p:cNvPr>
          <p:cNvSpPr txBox="1"/>
          <p:nvPr/>
        </p:nvSpPr>
        <p:spPr>
          <a:xfrm>
            <a:off x="9116618" y="3715439"/>
            <a:ext cx="24563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" marR="5080" algn="just">
              <a:spcBef>
                <a:spcPts val="600"/>
              </a:spcBef>
              <a:tabLst>
                <a:tab pos="1009650" algn="l"/>
              </a:tabLst>
            </a:pPr>
            <a:r>
              <a:rPr lang="en-US" sz="1400" i="1" dirty="0">
                <a:latin typeface="Arial"/>
                <a:cs typeface="Arial"/>
              </a:rPr>
              <a:t>"En résumé, la hausse du salaire minimum a considérablement augmenté les salaires des travailleurs à bas revenus, mais n'a entraîné que des pertes d'emploi très limitées parmi les travailleurs directement concernés (0,6%)".</a:t>
            </a:r>
          </a:p>
        </p:txBody>
      </p:sp>
    </p:spTree>
    <p:extLst>
      <p:ext uri="{BB962C8B-B14F-4D97-AF65-F5344CB8AC3E}">
        <p14:creationId xmlns:p14="http://schemas.microsoft.com/office/powerpoint/2010/main" val="14999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FCCB14-2E94-29BB-4900-6C1C3638636D}"/>
              </a:ext>
            </a:extLst>
          </p:cNvPr>
          <p:cNvSpPr txBox="1"/>
          <p:nvPr/>
        </p:nvSpPr>
        <p:spPr>
          <a:xfrm>
            <a:off x="109061" y="175846"/>
            <a:ext cx="11725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ea typeface="STFangsong" panose="020B0503020204020204" pitchFamily="2" charset="-122"/>
              </a:rPr>
              <a:t>Espagne : Une approche différente dans la lutte contre l'emploi précaire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E2BC4D-5866-BB4B-9445-F0B4FE1E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61" y="1490145"/>
            <a:ext cx="7272534" cy="3908332"/>
          </a:xfrm>
          <a:prstGeom prst="rect">
            <a:avLst/>
          </a:prstGeom>
        </p:spPr>
      </p:pic>
      <p:sp>
        <p:nvSpPr>
          <p:cNvPr id="14" name="Flecha: a la izquierda y derecha 13">
            <a:extLst>
              <a:ext uri="{FF2B5EF4-FFF2-40B4-BE49-F238E27FC236}">
                <a16:creationId xmlns:a16="http://schemas.microsoft.com/office/drawing/2014/main" id="{6F4EBC68-5844-17F1-B825-A80BD711CF5D}"/>
              </a:ext>
            </a:extLst>
          </p:cNvPr>
          <p:cNvSpPr/>
          <p:nvPr/>
        </p:nvSpPr>
        <p:spPr>
          <a:xfrm>
            <a:off x="2637454" y="5398477"/>
            <a:ext cx="1327639" cy="22449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izquierda y derecha 14">
            <a:extLst>
              <a:ext uri="{FF2B5EF4-FFF2-40B4-BE49-F238E27FC236}">
                <a16:creationId xmlns:a16="http://schemas.microsoft.com/office/drawing/2014/main" id="{06F49553-49A3-BFEE-0987-155D5C224316}"/>
              </a:ext>
            </a:extLst>
          </p:cNvPr>
          <p:cNvSpPr/>
          <p:nvPr/>
        </p:nvSpPr>
        <p:spPr>
          <a:xfrm>
            <a:off x="3965093" y="5398477"/>
            <a:ext cx="4264269" cy="22449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36F7CEF-0B2B-BF0D-5232-B51049775CDD}"/>
              </a:ext>
            </a:extLst>
          </p:cNvPr>
          <p:cNvSpPr/>
          <p:nvPr/>
        </p:nvSpPr>
        <p:spPr>
          <a:xfrm>
            <a:off x="6735876" y="2716597"/>
            <a:ext cx="167054" cy="1758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144348D-214E-4C61-DC8E-813AAF98643E}"/>
              </a:ext>
            </a:extLst>
          </p:cNvPr>
          <p:cNvSpPr/>
          <p:nvPr/>
        </p:nvSpPr>
        <p:spPr>
          <a:xfrm>
            <a:off x="8208586" y="2584711"/>
            <a:ext cx="167054" cy="1758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CCF59E-94F6-981F-E4A4-BED69E61F677}"/>
              </a:ext>
            </a:extLst>
          </p:cNvPr>
          <p:cNvSpPr txBox="1"/>
          <p:nvPr/>
        </p:nvSpPr>
        <p:spPr>
          <a:xfrm>
            <a:off x="2417646" y="5604937"/>
            <a:ext cx="1547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just">
              <a:spcBef>
                <a:spcPts val="600"/>
              </a:spcBef>
              <a:tabLst>
                <a:tab pos="1009650" algn="l"/>
              </a:tabLst>
            </a:pPr>
            <a:r>
              <a:rPr lang="en-GB" sz="1200" i="1" dirty="0">
                <a:latin typeface="Arial"/>
                <a:cs typeface="Arial"/>
              </a:rPr>
              <a:t>1984 : Les contrats temporaires contre la "rigidité" du marché du travail.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32DA39-4FC5-EF82-2F3A-14809932DF64}"/>
              </a:ext>
            </a:extLst>
          </p:cNvPr>
          <p:cNvSpPr txBox="1"/>
          <p:nvPr/>
        </p:nvSpPr>
        <p:spPr>
          <a:xfrm>
            <a:off x="3965091" y="5622972"/>
            <a:ext cx="2567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just">
              <a:spcBef>
                <a:spcPts val="600"/>
              </a:spcBef>
              <a:tabLst>
                <a:tab pos="1009650" algn="l"/>
              </a:tabLst>
            </a:pPr>
            <a:r>
              <a:rPr lang="en-GB" sz="1200" i="1" dirty="0">
                <a:latin typeface="Arial"/>
                <a:cs typeface="Arial"/>
              </a:rPr>
              <a:t>- Les contrats temporaires ont des conséquences indésirables : (précarité et pauvreté au travail, faible croissance de la productivité, réaction excessive aux variations du PIB.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1F405B1-A865-DB48-3825-3DEF7751DFBC}"/>
              </a:ext>
            </a:extLst>
          </p:cNvPr>
          <p:cNvSpPr txBox="1"/>
          <p:nvPr/>
        </p:nvSpPr>
        <p:spPr>
          <a:xfrm>
            <a:off x="6447453" y="5622970"/>
            <a:ext cx="17819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just">
              <a:spcBef>
                <a:spcPts val="600"/>
              </a:spcBef>
              <a:tabLst>
                <a:tab pos="1009650" algn="l"/>
              </a:tabLst>
            </a:pPr>
            <a:r>
              <a:rPr lang="en-GB" sz="1200" i="1" dirty="0">
                <a:latin typeface="Arial"/>
                <a:cs typeface="Arial"/>
              </a:rPr>
              <a:t>- La "dualité" attribuée à la protection excessive des travailleurs permanents ("insiders") </a:t>
            </a:r>
            <a:r>
              <a:rPr lang="en-GB" sz="1200" i="1" dirty="0">
                <a:latin typeface="Arial"/>
                <a:cs typeface="Arial"/>
                <a:sym typeface="Wingdings" panose="05000000000000000000" pitchFamily="2" charset="2"/>
              </a:rPr>
              <a:t> nouvelles réformes du marché du travail (en particulier, 2013)</a:t>
            </a:r>
            <a:endParaRPr lang="en-GB" sz="1200" i="1" dirty="0">
              <a:latin typeface="Arial"/>
              <a:cs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5E2C25-8971-AC62-CC02-B7A766E01C7F}"/>
              </a:ext>
            </a:extLst>
          </p:cNvPr>
          <p:cNvSpPr txBox="1"/>
          <p:nvPr/>
        </p:nvSpPr>
        <p:spPr>
          <a:xfrm>
            <a:off x="8375641" y="5438306"/>
            <a:ext cx="31395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just">
              <a:spcBef>
                <a:spcPts val="600"/>
              </a:spcBef>
              <a:tabLst>
                <a:tab pos="1009650" algn="l"/>
              </a:tabLst>
            </a:pPr>
            <a:r>
              <a:rPr lang="en-GB" sz="1200" b="1" i="1" dirty="0">
                <a:latin typeface="Arial"/>
                <a:cs typeface="Arial"/>
              </a:rPr>
              <a:t>- Déc. 2021 : approche totalement différente, </a:t>
            </a:r>
            <a:r>
              <a:rPr lang="en-US" sz="1200" b="1" i="1" dirty="0">
                <a:latin typeface="Arial"/>
                <a:cs typeface="Arial"/>
              </a:rPr>
              <a:t>attribuant le taux excessif de travailleurs temporaires directement à une mauvaise réglementation juridique et à l'abus de contrats temporaires par les entreprises, qui les utilisent pour des emplois de nature permanente.</a:t>
            </a:r>
            <a:endParaRPr lang="en-GB" sz="1200" b="1" i="1" dirty="0">
              <a:latin typeface="Arial"/>
              <a:cs typeface="Arial"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06DE809-B452-BFE8-331F-EDA4672E7BE8}"/>
              </a:ext>
            </a:extLst>
          </p:cNvPr>
          <p:cNvCxnSpPr/>
          <p:nvPr/>
        </p:nvCxnSpPr>
        <p:spPr>
          <a:xfrm flipV="1">
            <a:off x="2717102" y="2026024"/>
            <a:ext cx="923365" cy="1246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56F2-48BB-5122-E92D-36604E5C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8791" cy="1325563"/>
          </a:xfrm>
        </p:spPr>
        <p:txBody>
          <a:bodyPr/>
          <a:lstStyle/>
          <a:p>
            <a:r>
              <a:rPr lang="en-GB" b="1" dirty="0" err="1"/>
              <a:t>Vulnérabilité</a:t>
            </a:r>
            <a:r>
              <a:rPr lang="en-GB" b="1" dirty="0"/>
              <a:t> des </a:t>
            </a:r>
            <a:r>
              <a:rPr lang="en-GB" b="1" dirty="0" err="1"/>
              <a:t>chaînes</a:t>
            </a:r>
            <a:r>
              <a:rPr lang="en-GB" b="1" dirty="0"/>
              <a:t> </a:t>
            </a:r>
            <a:r>
              <a:rPr lang="en-GB" b="1" dirty="0" err="1"/>
              <a:t>d'approvisionnement</a:t>
            </a:r>
            <a:r>
              <a:rPr lang="en-GB" b="1" dirty="0"/>
              <a:t> </a:t>
            </a:r>
            <a:r>
              <a:rPr lang="en-GB" b="1" dirty="0" err="1"/>
              <a:t>mondiales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DAA6E-EC66-C415-7A99-85DF59BA02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1885950"/>
            <a:ext cx="10248791" cy="4504055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Expérience</a:t>
            </a:r>
            <a:r>
              <a:rPr lang="en-GB" dirty="0"/>
              <a:t> avec la crise du Covid : la circulation de </a:t>
            </a:r>
            <a:r>
              <a:rPr lang="en-GB" dirty="0" err="1"/>
              <a:t>nombreux</a:t>
            </a:r>
            <a:r>
              <a:rPr lang="en-GB" dirty="0"/>
              <a:t> </a:t>
            </a:r>
            <a:r>
              <a:rPr lang="en-GB" dirty="0" err="1"/>
              <a:t>biens</a:t>
            </a:r>
            <a:r>
              <a:rPr lang="en-GB" dirty="0"/>
              <a:t> (</a:t>
            </a:r>
            <a:r>
              <a:rPr lang="en-GB" dirty="0" err="1"/>
              <a:t>essentiels</a:t>
            </a:r>
            <a:r>
              <a:rPr lang="en-GB" dirty="0"/>
              <a:t>) a </a:t>
            </a:r>
            <a:r>
              <a:rPr lang="en-GB" dirty="0" err="1"/>
              <a:t>été</a:t>
            </a:r>
            <a:r>
              <a:rPr lang="en-GB" dirty="0"/>
              <a:t> </a:t>
            </a:r>
            <a:r>
              <a:rPr lang="en-GB" dirty="0" err="1"/>
              <a:t>soudainement</a:t>
            </a:r>
            <a:r>
              <a:rPr lang="en-GB" dirty="0"/>
              <a:t> </a:t>
            </a:r>
            <a:r>
              <a:rPr lang="en-GB" dirty="0" err="1"/>
              <a:t>interrompue</a:t>
            </a:r>
            <a:r>
              <a:rPr lang="en-GB" dirty="0"/>
              <a:t>, </a:t>
            </a:r>
            <a:r>
              <a:rPr lang="en-GB" dirty="0" err="1"/>
              <a:t>comme</a:t>
            </a:r>
            <a:r>
              <a:rPr lang="en-GB" dirty="0"/>
              <a:t> les </a:t>
            </a:r>
            <a:r>
              <a:rPr lang="en-GB" dirty="0" err="1"/>
              <a:t>équipements</a:t>
            </a:r>
            <a:r>
              <a:rPr lang="en-GB" dirty="0"/>
              <a:t> de </a:t>
            </a:r>
            <a:r>
              <a:rPr lang="en-GB" dirty="0" err="1"/>
              <a:t>santé</a:t>
            </a:r>
            <a:r>
              <a:rPr lang="en-GB" dirty="0"/>
              <a:t> et de </a:t>
            </a:r>
            <a:r>
              <a:rPr lang="en-GB" dirty="0" err="1"/>
              <a:t>sécurité</a:t>
            </a:r>
            <a:r>
              <a:rPr lang="en-GB" dirty="0"/>
              <a:t> (masques) et les </a:t>
            </a:r>
            <a:r>
              <a:rPr lang="en-GB" dirty="0" err="1"/>
              <a:t>ingrédients</a:t>
            </a:r>
            <a:r>
              <a:rPr lang="en-GB" dirty="0"/>
              <a:t> de base des </a:t>
            </a:r>
            <a:r>
              <a:rPr lang="en-GB" dirty="0" err="1"/>
              <a:t>médicaments</a:t>
            </a:r>
            <a:r>
              <a:rPr lang="en-GB" dirty="0"/>
              <a:t>, </a:t>
            </a:r>
            <a:r>
              <a:rPr lang="en-GB" dirty="0" err="1"/>
              <a:t>ainsi</a:t>
            </a:r>
            <a:r>
              <a:rPr lang="en-GB" dirty="0"/>
              <a:t> que les semi-</a:t>
            </a:r>
            <a:r>
              <a:rPr lang="en-GB" dirty="0" err="1"/>
              <a:t>conducteurs</a:t>
            </a:r>
            <a:r>
              <a:rPr lang="en-GB" dirty="0"/>
              <a:t> (voitures). </a:t>
            </a:r>
          </a:p>
          <a:p>
            <a:r>
              <a:rPr lang="en-GB" dirty="0"/>
              <a:t>Le monde des affaires (</a:t>
            </a:r>
            <a:r>
              <a:rPr lang="en-GB" dirty="0">
                <a:hlinkClick r:id="rId2"/>
              </a:rPr>
              <a:t>Mc Kinsey </a:t>
            </a:r>
            <a:r>
              <a:rPr lang="en-GB" dirty="0" err="1"/>
              <a:t>en</a:t>
            </a:r>
            <a:r>
              <a:rPr lang="en-GB" dirty="0"/>
              <a:t> 2020) a </a:t>
            </a:r>
            <a:r>
              <a:rPr lang="en-GB" dirty="0" err="1"/>
              <a:t>été</a:t>
            </a:r>
            <a:r>
              <a:rPr lang="en-GB" dirty="0"/>
              <a:t> </a:t>
            </a:r>
            <a:r>
              <a:rPr lang="en-GB" dirty="0" err="1"/>
              <a:t>l'un</a:t>
            </a:r>
            <a:r>
              <a:rPr lang="en-GB" dirty="0"/>
              <a:t> des </a:t>
            </a:r>
            <a:r>
              <a:rPr lang="en-GB" dirty="0" err="1"/>
              <a:t>premièrs</a:t>
            </a:r>
            <a:r>
              <a:rPr lang="en-GB" dirty="0"/>
              <a:t> à </a:t>
            </a:r>
            <a:r>
              <a:rPr lang="en-GB" dirty="0" err="1"/>
              <a:t>considérer</a:t>
            </a:r>
            <a:r>
              <a:rPr lang="en-GB" dirty="0"/>
              <a:t> </a:t>
            </a:r>
            <a:r>
              <a:rPr lang="en-GB" dirty="0" err="1"/>
              <a:t>qu'il</a:t>
            </a:r>
            <a:r>
              <a:rPr lang="en-GB" dirty="0"/>
              <a:t> </a:t>
            </a:r>
            <a:r>
              <a:rPr lang="en-GB" dirty="0" err="1"/>
              <a:t>s'agissait</a:t>
            </a:r>
            <a:r>
              <a:rPr lang="en-GB" dirty="0"/>
              <a:t> d'un </a:t>
            </a:r>
            <a:r>
              <a:rPr lang="en-GB" dirty="0" err="1"/>
              <a:t>problème</a:t>
            </a:r>
            <a:r>
              <a:rPr lang="en-GB" dirty="0"/>
              <a:t> </a:t>
            </a:r>
            <a:r>
              <a:rPr lang="en-GB" dirty="0" err="1"/>
              <a:t>structurel</a:t>
            </a:r>
            <a:r>
              <a:rPr lang="en-GB" dirty="0"/>
              <a:t> :</a:t>
            </a:r>
          </a:p>
          <a:p>
            <a:pPr lvl="1"/>
            <a:r>
              <a:rPr lang="en-GB" dirty="0"/>
              <a:t>Le </a:t>
            </a:r>
            <a:r>
              <a:rPr lang="en-GB" dirty="0" err="1"/>
              <a:t>modèle</a:t>
            </a:r>
            <a:r>
              <a:rPr lang="en-GB" dirty="0"/>
              <a:t> de production </a:t>
            </a:r>
            <a:r>
              <a:rPr lang="en-GB" dirty="0" err="1"/>
              <a:t>mondiale</a:t>
            </a:r>
            <a:r>
              <a:rPr lang="en-GB" dirty="0"/>
              <a:t> </a:t>
            </a:r>
            <a:r>
              <a:rPr lang="en-GB" dirty="0" err="1"/>
              <a:t>fondée</a:t>
            </a:r>
            <a:r>
              <a:rPr lang="en-GB" dirty="0"/>
              <a:t> sur la recherche des </a:t>
            </a:r>
            <a:r>
              <a:rPr lang="en-GB" dirty="0" err="1"/>
              <a:t>coûts</a:t>
            </a:r>
            <a:r>
              <a:rPr lang="en-GB" dirty="0"/>
              <a:t> les plus bas a </a:t>
            </a:r>
            <a:r>
              <a:rPr lang="en-GB" dirty="0" err="1"/>
              <a:t>eu</a:t>
            </a:r>
            <a:r>
              <a:rPr lang="en-GB" dirty="0"/>
              <a:t> des </a:t>
            </a:r>
            <a:r>
              <a:rPr lang="en-GB" dirty="0" err="1"/>
              <a:t>conséquences</a:t>
            </a:r>
            <a:r>
              <a:rPr lang="en-GB" dirty="0"/>
              <a:t> </a:t>
            </a:r>
            <a:r>
              <a:rPr lang="en-GB" dirty="0" err="1"/>
              <a:t>inattendues</a:t>
            </a:r>
            <a:endParaRPr lang="en-GB" dirty="0"/>
          </a:p>
          <a:p>
            <a:pPr lvl="1"/>
            <a:r>
              <a:rPr lang="en-GB" dirty="0"/>
              <a:t>Pas </a:t>
            </a:r>
            <a:r>
              <a:rPr lang="en-GB" dirty="0" err="1"/>
              <a:t>adapté</a:t>
            </a:r>
            <a:r>
              <a:rPr lang="en-GB" dirty="0"/>
              <a:t> pour un monde </a:t>
            </a:r>
            <a:r>
              <a:rPr lang="en-GB" dirty="0" err="1"/>
              <a:t>où</a:t>
            </a:r>
            <a:r>
              <a:rPr lang="en-GB" dirty="0"/>
              <a:t> des perturbations se </a:t>
            </a:r>
            <a:r>
              <a:rPr lang="en-GB" dirty="0" err="1"/>
              <a:t>produisent</a:t>
            </a:r>
            <a:r>
              <a:rPr lang="en-GB" dirty="0"/>
              <a:t> </a:t>
            </a:r>
            <a:r>
              <a:rPr lang="en-GB" dirty="0" err="1"/>
              <a:t>régulièrement</a:t>
            </a:r>
            <a:endParaRPr lang="en-GB" dirty="0"/>
          </a:p>
          <a:p>
            <a:pPr lvl="1"/>
            <a:r>
              <a:rPr lang="en-GB" dirty="0"/>
              <a:t>Il ne </a:t>
            </a:r>
            <a:r>
              <a:rPr lang="en-GB" dirty="0" err="1"/>
              <a:t>s'agit</a:t>
            </a:r>
            <a:r>
              <a:rPr lang="en-GB" dirty="0"/>
              <a:t> pas </a:t>
            </a:r>
            <a:r>
              <a:rPr lang="en-GB" dirty="0" err="1"/>
              <a:t>seulement</a:t>
            </a:r>
            <a:r>
              <a:rPr lang="en-GB" dirty="0"/>
              <a:t> de perturbations </a:t>
            </a:r>
            <a:r>
              <a:rPr lang="en-GB" dirty="0" err="1"/>
              <a:t>liées</a:t>
            </a:r>
            <a:r>
              <a:rPr lang="en-GB" dirty="0"/>
              <a:t> au COVID,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 de </a:t>
            </a:r>
            <a:r>
              <a:rPr lang="en-GB" dirty="0" err="1"/>
              <a:t>changements</a:t>
            </a:r>
            <a:r>
              <a:rPr lang="en-GB" dirty="0"/>
              <a:t> </a:t>
            </a:r>
            <a:r>
              <a:rPr lang="en-GB" dirty="0" err="1"/>
              <a:t>climatiques</a:t>
            </a:r>
            <a:r>
              <a:rPr lang="en-GB" dirty="0"/>
              <a:t> (</a:t>
            </a:r>
            <a:r>
              <a:rPr lang="en-GB" dirty="0" err="1"/>
              <a:t>ouragans</a:t>
            </a:r>
            <a:r>
              <a:rPr lang="en-GB" dirty="0"/>
              <a:t>, </a:t>
            </a:r>
            <a:r>
              <a:rPr lang="en-GB" dirty="0" err="1"/>
              <a:t>inondations</a:t>
            </a:r>
            <a:r>
              <a:rPr lang="en-GB" dirty="0"/>
              <a:t>) et dans </a:t>
            </a:r>
            <a:r>
              <a:rPr lang="en-GB" dirty="0" err="1"/>
              <a:t>l'économie</a:t>
            </a:r>
            <a:r>
              <a:rPr lang="en-GB" dirty="0"/>
              <a:t> </a:t>
            </a:r>
            <a:r>
              <a:rPr lang="en-GB" dirty="0" err="1"/>
              <a:t>mondiale</a:t>
            </a:r>
            <a:r>
              <a:rPr lang="en-GB" dirty="0"/>
              <a:t> (</a:t>
            </a:r>
            <a:r>
              <a:rPr lang="en-GB" dirty="0" err="1"/>
              <a:t>échanges</a:t>
            </a:r>
            <a:r>
              <a:rPr lang="en-GB" dirty="0"/>
              <a:t> </a:t>
            </a:r>
            <a:r>
              <a:rPr lang="en-GB" dirty="0" err="1"/>
              <a:t>commerciaux</a:t>
            </a:r>
            <a:r>
              <a:rPr lang="en-GB" dirty="0"/>
              <a:t> avec des pays </a:t>
            </a:r>
            <a:r>
              <a:rPr lang="en-GB" dirty="0" err="1"/>
              <a:t>politiquement</a:t>
            </a:r>
            <a:r>
              <a:rPr lang="en-GB" dirty="0"/>
              <a:t> </a:t>
            </a:r>
            <a:r>
              <a:rPr lang="en-GB" dirty="0" err="1"/>
              <a:t>instables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Une perturbation d'un </a:t>
            </a:r>
            <a:r>
              <a:rPr lang="en-GB" dirty="0" err="1"/>
              <a:t>mois</a:t>
            </a:r>
            <a:r>
              <a:rPr lang="en-GB" dirty="0"/>
              <a:t> </a:t>
            </a:r>
            <a:r>
              <a:rPr lang="en-GB" dirty="0" err="1"/>
              <a:t>pourrait</a:t>
            </a:r>
            <a:r>
              <a:rPr lang="en-GB" dirty="0"/>
              <a:t> se </a:t>
            </a:r>
            <a:r>
              <a:rPr lang="en-GB" dirty="0" err="1"/>
              <a:t>produire</a:t>
            </a:r>
            <a:r>
              <a:rPr lang="en-GB" dirty="0"/>
              <a:t> </a:t>
            </a:r>
            <a:r>
              <a:rPr lang="en-GB" dirty="0" err="1"/>
              <a:t>tous</a:t>
            </a:r>
            <a:r>
              <a:rPr lang="en-GB" dirty="0"/>
              <a:t> les 3,7 ans...</a:t>
            </a:r>
          </a:p>
          <a:p>
            <a:pPr lvl="1"/>
            <a:r>
              <a:rPr lang="en-GB" dirty="0"/>
              <a:t>.... </a:t>
            </a:r>
            <a:r>
              <a:rPr lang="en-GB" dirty="0" err="1"/>
              <a:t>coûtant</a:t>
            </a:r>
            <a:r>
              <a:rPr lang="en-GB" dirty="0"/>
              <a:t> environ la </a:t>
            </a:r>
            <a:r>
              <a:rPr lang="en-GB" dirty="0" err="1"/>
              <a:t>moitié</a:t>
            </a:r>
            <a:r>
              <a:rPr lang="en-GB" dirty="0"/>
              <a:t> des </a:t>
            </a:r>
            <a:r>
              <a:rPr lang="en-GB" dirty="0" err="1"/>
              <a:t>bénéfices</a:t>
            </a:r>
            <a:r>
              <a:rPr lang="en-GB" dirty="0"/>
              <a:t> </a:t>
            </a:r>
            <a:r>
              <a:rPr lang="en-GB" dirty="0" err="1"/>
              <a:t>d'une</a:t>
            </a:r>
            <a:r>
              <a:rPr lang="en-GB" dirty="0"/>
              <a:t> </a:t>
            </a:r>
            <a:r>
              <a:rPr lang="en-GB" dirty="0" err="1"/>
              <a:t>année</a:t>
            </a:r>
            <a:r>
              <a:rPr lang="en-GB" dirty="0"/>
              <a:t> sur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période</a:t>
            </a:r>
            <a:r>
              <a:rPr lang="en-GB" dirty="0"/>
              <a:t> </a:t>
            </a:r>
            <a:r>
              <a:rPr lang="en-GB" dirty="0" err="1"/>
              <a:t>d’une</a:t>
            </a:r>
            <a:r>
              <a:rPr lang="en-GB" dirty="0"/>
              <a:t> </a:t>
            </a:r>
            <a:r>
              <a:rPr lang="en-GB" dirty="0" err="1"/>
              <a:t>décennie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Conseil de Mc Kinsey : </a:t>
            </a:r>
            <a:r>
              <a:rPr lang="en-GB" dirty="0" err="1"/>
              <a:t>Connaître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chaîne</a:t>
            </a:r>
            <a:r>
              <a:rPr lang="en-GB" dirty="0"/>
              <a:t> </a:t>
            </a:r>
            <a:r>
              <a:rPr lang="en-GB" dirty="0" err="1"/>
              <a:t>d'approvisionnement</a:t>
            </a:r>
            <a:r>
              <a:rPr lang="en-GB" dirty="0"/>
              <a:t> et minimiser </a:t>
            </a:r>
            <a:r>
              <a:rPr lang="en-GB" dirty="0" err="1"/>
              <a:t>l'exposition</a:t>
            </a:r>
            <a:r>
              <a:rPr lang="en-GB" dirty="0"/>
              <a:t> aux chocs (</a:t>
            </a:r>
            <a:r>
              <a:rPr lang="en-GB" dirty="0" err="1"/>
              <a:t>inventaires</a:t>
            </a:r>
            <a:r>
              <a:rPr lang="en-GB" dirty="0"/>
              <a:t>, diversification de </a:t>
            </a:r>
            <a:r>
              <a:rPr lang="en-GB" dirty="0" err="1"/>
              <a:t>l'approvisionnement</a:t>
            </a:r>
            <a:r>
              <a:rPr lang="en-GB" dirty="0"/>
              <a:t> par le reshoring, le nearshoring, la </a:t>
            </a:r>
            <a:r>
              <a:rPr lang="en-GB" dirty="0" err="1"/>
              <a:t>régionalisation</a:t>
            </a:r>
            <a:r>
              <a:rPr lang="en-GB" dirty="0"/>
              <a:t> des </a:t>
            </a:r>
            <a:r>
              <a:rPr lang="en-GB" dirty="0" err="1"/>
              <a:t>chaînes</a:t>
            </a:r>
            <a:r>
              <a:rPr lang="en-GB" dirty="0"/>
              <a:t> </a:t>
            </a:r>
            <a:r>
              <a:rPr lang="en-GB" dirty="0" err="1"/>
              <a:t>d'approvisionnement</a:t>
            </a:r>
            <a:r>
              <a:rPr lang="en-GB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20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D658-C966-6E42-68E7-B98A3495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Renforcer</a:t>
            </a:r>
            <a:r>
              <a:rPr lang="en-GB" b="1" dirty="0"/>
              <a:t> et non </a:t>
            </a:r>
            <a:r>
              <a:rPr lang="en-GB" b="1" dirty="0" err="1"/>
              <a:t>affaiblir</a:t>
            </a:r>
            <a:r>
              <a:rPr lang="en-GB" b="1" dirty="0"/>
              <a:t> la protection de </a:t>
            </a:r>
            <a:r>
              <a:rPr lang="en-GB" b="1" dirty="0" err="1"/>
              <a:t>l'emploi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F103-B2F5-7B0F-0C15-B8DDACCAC5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1790700"/>
            <a:ext cx="10124966" cy="4599305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L'idée</a:t>
            </a:r>
            <a:r>
              <a:rPr lang="en-GB" dirty="0"/>
              <a:t> </a:t>
            </a:r>
            <a:r>
              <a:rPr lang="en-GB" dirty="0" err="1"/>
              <a:t>clé</a:t>
            </a:r>
            <a:r>
              <a:rPr lang="en-GB" dirty="0"/>
              <a:t> : Le </a:t>
            </a:r>
            <a:r>
              <a:rPr lang="en-GB" dirty="0" err="1"/>
              <a:t>probléme</a:t>
            </a:r>
            <a:r>
              <a:rPr lang="en-GB" dirty="0"/>
              <a:t> </a:t>
            </a:r>
            <a:r>
              <a:rPr lang="en-GB" dirty="0" err="1"/>
              <a:t>n’est</a:t>
            </a:r>
            <a:r>
              <a:rPr lang="en-GB" dirty="0"/>
              <a:t> pas que les </a:t>
            </a:r>
            <a:r>
              <a:rPr lang="en-GB" dirty="0" err="1"/>
              <a:t>employeurs</a:t>
            </a:r>
            <a:r>
              <a:rPr lang="en-GB" dirty="0"/>
              <a:t>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err="1"/>
              <a:t>forcement</a:t>
            </a:r>
            <a:r>
              <a:rPr lang="en-GB" dirty="0"/>
              <a:t> </a:t>
            </a:r>
            <a:r>
              <a:rPr lang="en-GB" dirty="0" err="1"/>
              <a:t>besoin</a:t>
            </a:r>
            <a:r>
              <a:rPr lang="en-GB" dirty="0"/>
              <a:t> de plus de </a:t>
            </a:r>
            <a:r>
              <a:rPr lang="en-GB" dirty="0" err="1"/>
              <a:t>flexibilité</a:t>
            </a:r>
            <a:r>
              <a:rPr lang="en-GB" dirty="0"/>
              <a:t>. Le </a:t>
            </a:r>
            <a:r>
              <a:rPr lang="en-GB" dirty="0" err="1"/>
              <a:t>probléme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qu’ils</a:t>
            </a:r>
            <a:r>
              <a:rPr lang="en-GB" dirty="0"/>
              <a:t> </a:t>
            </a:r>
            <a:r>
              <a:rPr lang="en-GB" dirty="0" err="1"/>
              <a:t>offrent</a:t>
            </a:r>
            <a:r>
              <a:rPr lang="en-GB" dirty="0"/>
              <a:t> des </a:t>
            </a:r>
            <a:r>
              <a:rPr lang="en-GB" dirty="0" err="1"/>
              <a:t>contrats</a:t>
            </a:r>
            <a:r>
              <a:rPr lang="en-GB" dirty="0"/>
              <a:t> non-stables et </a:t>
            </a:r>
            <a:r>
              <a:rPr lang="en-GB" dirty="0" err="1"/>
              <a:t>précaires</a:t>
            </a:r>
            <a:r>
              <a:rPr lang="en-GB" dirty="0"/>
              <a:t> pour </a:t>
            </a:r>
            <a:r>
              <a:rPr lang="en-GB" dirty="0" err="1"/>
              <a:t>remplir</a:t>
            </a:r>
            <a:r>
              <a:rPr lang="en-GB" dirty="0"/>
              <a:t> des </a:t>
            </a:r>
            <a:r>
              <a:rPr lang="en-GB" dirty="0" err="1"/>
              <a:t>postes</a:t>
            </a:r>
            <a:r>
              <a:rPr lang="en-GB" dirty="0"/>
              <a:t> de travail stable. </a:t>
            </a:r>
          </a:p>
          <a:p>
            <a:r>
              <a:rPr lang="en-GB" dirty="0"/>
              <a:t>Les </a:t>
            </a:r>
            <a:r>
              <a:rPr lang="en-GB" dirty="0" err="1"/>
              <a:t>contrats</a:t>
            </a:r>
            <a:r>
              <a:rPr lang="en-GB" dirty="0"/>
              <a:t> à durée </a:t>
            </a:r>
            <a:r>
              <a:rPr lang="en-GB" dirty="0" err="1"/>
              <a:t>indéterminée</a:t>
            </a:r>
            <a:r>
              <a:rPr lang="en-GB" dirty="0"/>
              <a:t> </a:t>
            </a:r>
            <a:r>
              <a:rPr lang="en-GB" dirty="0" err="1"/>
              <a:t>devraient</a:t>
            </a:r>
            <a:r>
              <a:rPr lang="en-GB" dirty="0"/>
              <a:t> </a:t>
            </a:r>
            <a:r>
              <a:rPr lang="en-GB" dirty="0" err="1"/>
              <a:t>devenir</a:t>
            </a:r>
            <a:r>
              <a:rPr lang="en-GB" dirty="0"/>
              <a:t> la </a:t>
            </a:r>
            <a:r>
              <a:rPr lang="en-GB" dirty="0" err="1"/>
              <a:t>règle</a:t>
            </a:r>
            <a:r>
              <a:rPr lang="en-GB" dirty="0"/>
              <a:t> et la </a:t>
            </a:r>
            <a:r>
              <a:rPr lang="en-GB" dirty="0" err="1"/>
              <a:t>norme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Présomption</a:t>
            </a:r>
            <a:r>
              <a:rPr lang="en-GB" dirty="0"/>
              <a:t> </a:t>
            </a:r>
            <a:r>
              <a:rPr lang="en-GB" dirty="0" err="1"/>
              <a:t>d'une</a:t>
            </a:r>
            <a:r>
              <a:rPr lang="en-GB" dirty="0"/>
              <a:t> relation de travail stable/à durée </a:t>
            </a:r>
            <a:r>
              <a:rPr lang="en-GB" dirty="0" err="1"/>
              <a:t>indéterminée</a:t>
            </a:r>
            <a:r>
              <a:rPr lang="en-GB" dirty="0"/>
              <a:t> dans le droit du travail</a:t>
            </a:r>
          </a:p>
          <a:p>
            <a:pPr lvl="1"/>
            <a:r>
              <a:rPr lang="en-GB" dirty="0"/>
              <a:t>Suppression de </a:t>
            </a:r>
            <a:r>
              <a:rPr lang="en-GB" dirty="0" err="1"/>
              <a:t>certains</a:t>
            </a:r>
            <a:r>
              <a:rPr lang="en-GB" dirty="0"/>
              <a:t> types de </a:t>
            </a:r>
            <a:r>
              <a:rPr lang="en-GB" dirty="0" err="1"/>
              <a:t>contrats</a:t>
            </a:r>
            <a:r>
              <a:rPr lang="en-GB" dirty="0"/>
              <a:t> à durée </a:t>
            </a:r>
            <a:r>
              <a:rPr lang="en-GB" dirty="0" err="1"/>
              <a:t>déterminée</a:t>
            </a:r>
            <a:endParaRPr lang="en-GB" dirty="0"/>
          </a:p>
          <a:p>
            <a:pPr lvl="1"/>
            <a:r>
              <a:rPr lang="en-GB" dirty="0"/>
              <a:t>Le </a:t>
            </a:r>
            <a:r>
              <a:rPr lang="en-GB" dirty="0" err="1"/>
              <a:t>recours</a:t>
            </a:r>
            <a:r>
              <a:rPr lang="en-GB" dirty="0"/>
              <a:t> aux </a:t>
            </a:r>
            <a:r>
              <a:rPr lang="en-GB" dirty="0" err="1"/>
              <a:t>contrats</a:t>
            </a:r>
            <a:r>
              <a:rPr lang="en-GB" dirty="0"/>
              <a:t> à durée </a:t>
            </a:r>
            <a:r>
              <a:rPr lang="en-GB" dirty="0" err="1"/>
              <a:t>déterminée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limité</a:t>
            </a:r>
            <a:r>
              <a:rPr lang="en-GB" dirty="0"/>
              <a:t> à des raisons </a:t>
            </a:r>
            <a:r>
              <a:rPr lang="en-GB" dirty="0" err="1"/>
              <a:t>spécifiques</a:t>
            </a:r>
            <a:endParaRPr lang="en-GB" dirty="0"/>
          </a:p>
          <a:p>
            <a:pPr lvl="1"/>
            <a:r>
              <a:rPr lang="en-GB" dirty="0"/>
              <a:t>Durée des </a:t>
            </a:r>
            <a:r>
              <a:rPr lang="en-GB" dirty="0" err="1"/>
              <a:t>contrats</a:t>
            </a:r>
            <a:r>
              <a:rPr lang="en-GB" dirty="0"/>
              <a:t> à durée </a:t>
            </a:r>
            <a:r>
              <a:rPr lang="en-GB" dirty="0" err="1"/>
              <a:t>déterminée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limitée</a:t>
            </a:r>
            <a:r>
              <a:rPr lang="en-GB" dirty="0"/>
              <a:t> dans le temps</a:t>
            </a:r>
          </a:p>
          <a:p>
            <a:pPr lvl="1"/>
            <a:r>
              <a:rPr lang="en-GB" dirty="0" err="1"/>
              <a:t>Pénaliser</a:t>
            </a:r>
            <a:r>
              <a:rPr lang="en-GB" dirty="0"/>
              <a:t> la rotation excessive des </a:t>
            </a:r>
            <a:r>
              <a:rPr lang="en-GB" dirty="0" err="1"/>
              <a:t>emplois</a:t>
            </a:r>
            <a:endParaRPr lang="en-GB" dirty="0"/>
          </a:p>
          <a:p>
            <a:pPr lvl="1"/>
            <a:r>
              <a:rPr lang="en-GB" dirty="0"/>
              <a:t>En </a:t>
            </a:r>
            <a:r>
              <a:rPr lang="en-GB" dirty="0" err="1"/>
              <a:t>parallèle</a:t>
            </a:r>
            <a:r>
              <a:rPr lang="en-GB" dirty="0"/>
              <a:t> : les </a:t>
            </a:r>
            <a:r>
              <a:rPr lang="en-GB" dirty="0" err="1"/>
              <a:t>travailleurs</a:t>
            </a:r>
            <a:r>
              <a:rPr lang="en-GB" dirty="0"/>
              <a:t> </a:t>
            </a:r>
            <a:r>
              <a:rPr lang="en-GB" dirty="0" err="1"/>
              <a:t>ayant</a:t>
            </a:r>
            <a:r>
              <a:rPr lang="en-GB" dirty="0"/>
              <a:t> des </a:t>
            </a:r>
            <a:r>
              <a:rPr lang="en-GB" dirty="0" err="1"/>
              <a:t>contrats</a:t>
            </a:r>
            <a:r>
              <a:rPr lang="en-GB" dirty="0"/>
              <a:t> de travail </a:t>
            </a:r>
            <a:r>
              <a:rPr lang="en-GB" dirty="0" err="1"/>
              <a:t>saisonniers</a:t>
            </a:r>
            <a:r>
              <a:rPr lang="en-GB" dirty="0"/>
              <a:t> à durée </a:t>
            </a:r>
            <a:r>
              <a:rPr lang="en-GB" dirty="0" err="1"/>
              <a:t>indéterminée</a:t>
            </a:r>
            <a:r>
              <a:rPr lang="en-GB" dirty="0"/>
              <a:t> </a:t>
            </a:r>
            <a:r>
              <a:rPr lang="en-GB" dirty="0" err="1"/>
              <a:t>bénéficient</a:t>
            </a:r>
            <a:r>
              <a:rPr lang="en-GB" dirty="0"/>
              <a:t> de plus de droits (</a:t>
            </a:r>
            <a:r>
              <a:rPr lang="en-GB" dirty="0" err="1"/>
              <a:t>accès</a:t>
            </a:r>
            <a:r>
              <a:rPr lang="en-GB" dirty="0"/>
              <a:t> aux allocations </a:t>
            </a:r>
            <a:r>
              <a:rPr lang="en-GB" dirty="0" err="1"/>
              <a:t>chômage</a:t>
            </a:r>
            <a:r>
              <a:rPr lang="en-GB" dirty="0"/>
              <a:t>, </a:t>
            </a:r>
            <a:r>
              <a:rPr lang="en-GB" dirty="0" err="1"/>
              <a:t>maintien</a:t>
            </a:r>
            <a:r>
              <a:rPr lang="en-GB" dirty="0"/>
              <a:t> des droits </a:t>
            </a:r>
            <a:r>
              <a:rPr lang="en-GB" dirty="0" err="1"/>
              <a:t>liés</a:t>
            </a:r>
            <a:r>
              <a:rPr lang="en-GB" dirty="0"/>
              <a:t> à </a:t>
            </a:r>
            <a:r>
              <a:rPr lang="en-GB" dirty="0" err="1"/>
              <a:t>l'ancienneté</a:t>
            </a:r>
            <a:r>
              <a:rPr lang="en-GB" dirty="0"/>
              <a:t>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57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0EFA-4BE2-E861-E596-4B6DFB11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L'Espagne</a:t>
            </a:r>
            <a:r>
              <a:rPr lang="en-GB" b="1" dirty="0"/>
              <a:t> </a:t>
            </a:r>
            <a:r>
              <a:rPr lang="en-GB" b="1" dirty="0" err="1"/>
              <a:t>n'est</a:t>
            </a:r>
            <a:r>
              <a:rPr lang="en-GB" b="1" dirty="0"/>
              <a:t> plus la "</a:t>
            </a:r>
            <a:r>
              <a:rPr lang="en-GB" b="1" dirty="0" err="1"/>
              <a:t>championne</a:t>
            </a:r>
            <a:r>
              <a:rPr lang="en-GB" b="1" dirty="0"/>
              <a:t>" </a:t>
            </a:r>
            <a:r>
              <a:rPr lang="en-GB" b="1" dirty="0" err="1"/>
              <a:t>européenne</a:t>
            </a:r>
            <a:r>
              <a:rPr lang="en-GB" b="1" dirty="0"/>
              <a:t> de </a:t>
            </a:r>
            <a:r>
              <a:rPr lang="en-GB" b="1" dirty="0" err="1"/>
              <a:t>l'emploi</a:t>
            </a:r>
            <a:r>
              <a:rPr lang="en-GB" b="1" dirty="0"/>
              <a:t> </a:t>
            </a:r>
            <a:r>
              <a:rPr lang="en-GB" b="1" dirty="0" err="1"/>
              <a:t>temporaire</a:t>
            </a:r>
            <a:r>
              <a:rPr lang="en-GB" b="1" dirty="0"/>
              <a:t> </a:t>
            </a:r>
            <a:endParaRPr lang="en-US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4D896658-45A3-1A44-A8D8-4F19A4718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444" y="1876426"/>
            <a:ext cx="9410700" cy="47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64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1A16-6951-32BA-70EE-75A2727E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6025" cy="1325563"/>
          </a:xfrm>
        </p:spPr>
        <p:txBody>
          <a:bodyPr>
            <a:normAutofit/>
          </a:bodyPr>
          <a:lstStyle/>
          <a:p>
            <a:r>
              <a:rPr lang="en-GB" b="1" dirty="0" err="1"/>
              <a:t>Espagne</a:t>
            </a:r>
            <a:r>
              <a:rPr lang="en-GB" b="1" dirty="0"/>
              <a:t> : Politique pour </a:t>
            </a:r>
            <a:r>
              <a:rPr lang="en-GB" b="1" dirty="0" err="1"/>
              <a:t>combattre</a:t>
            </a:r>
            <a:r>
              <a:rPr lang="en-GB" b="1" dirty="0"/>
              <a:t> </a:t>
            </a:r>
            <a:r>
              <a:rPr lang="en-GB" b="1" dirty="0" err="1"/>
              <a:t>l’inflation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83578-5633-3CA3-95A3-8B811495D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2525" y="1619250"/>
            <a:ext cx="10202863" cy="4416425"/>
          </a:xfrm>
        </p:spPr>
        <p:txBody>
          <a:bodyPr/>
          <a:lstStyle/>
          <a:p>
            <a:r>
              <a:rPr lang="en-GB" dirty="0" err="1"/>
              <a:t>Marchés</a:t>
            </a:r>
            <a:r>
              <a:rPr lang="en-GB" dirty="0"/>
              <a:t> de </a:t>
            </a:r>
            <a:r>
              <a:rPr lang="en-GB" dirty="0" err="1"/>
              <a:t>l'énergie</a:t>
            </a:r>
            <a:r>
              <a:rPr lang="en-GB" dirty="0"/>
              <a:t> : </a:t>
            </a:r>
            <a:r>
              <a:rPr lang="en-GB" dirty="0" err="1"/>
              <a:t>réduction</a:t>
            </a:r>
            <a:r>
              <a:rPr lang="en-GB" dirty="0"/>
              <a:t> de la TVA, prix </a:t>
            </a:r>
            <a:r>
              <a:rPr lang="en-GB" dirty="0" err="1"/>
              <a:t>réglementés</a:t>
            </a:r>
            <a:r>
              <a:rPr lang="en-GB" dirty="0"/>
              <a:t> du </a:t>
            </a:r>
            <a:r>
              <a:rPr lang="en-GB" dirty="0" err="1"/>
              <a:t>gaz</a:t>
            </a:r>
            <a:r>
              <a:rPr lang="en-GB" dirty="0"/>
              <a:t> pour les </a:t>
            </a:r>
            <a:r>
              <a:rPr lang="en-GB" dirty="0" err="1"/>
              <a:t>consommateurs</a:t>
            </a:r>
            <a:r>
              <a:rPr lang="en-GB" dirty="0"/>
              <a:t>, </a:t>
            </a:r>
            <a:r>
              <a:rPr lang="en-GB" dirty="0" err="1"/>
              <a:t>plafonnement</a:t>
            </a:r>
            <a:r>
              <a:rPr lang="en-GB" dirty="0"/>
              <a:t> du prix du </a:t>
            </a:r>
            <a:r>
              <a:rPr lang="en-GB" dirty="0" err="1"/>
              <a:t>gaz</a:t>
            </a:r>
            <a:r>
              <a:rPr lang="en-GB" dirty="0"/>
              <a:t> pour la production </a:t>
            </a:r>
            <a:r>
              <a:rPr lang="en-GB" dirty="0" err="1"/>
              <a:t>d'électricité</a:t>
            </a:r>
            <a:r>
              <a:rPr lang="en-GB" dirty="0"/>
              <a:t> ("exception </a:t>
            </a:r>
            <a:r>
              <a:rPr lang="en-GB" dirty="0" err="1"/>
              <a:t>ibérique</a:t>
            </a:r>
            <a:r>
              <a:rPr lang="en-GB" dirty="0"/>
              <a:t>").</a:t>
            </a:r>
          </a:p>
          <a:p>
            <a:r>
              <a:rPr lang="en-GB" dirty="0"/>
              <a:t>Plafond de 2 % pour le </a:t>
            </a:r>
            <a:r>
              <a:rPr lang="en-GB" dirty="0" err="1"/>
              <a:t>renouvellement</a:t>
            </a:r>
            <a:r>
              <a:rPr lang="en-GB" dirty="0"/>
              <a:t> des </a:t>
            </a:r>
            <a:r>
              <a:rPr lang="en-GB" dirty="0" err="1"/>
              <a:t>loyers</a:t>
            </a:r>
            <a:r>
              <a:rPr lang="en-GB" dirty="0"/>
              <a:t>, </a:t>
            </a:r>
            <a:r>
              <a:rPr lang="en-GB" dirty="0" err="1"/>
              <a:t>réduction</a:t>
            </a:r>
            <a:r>
              <a:rPr lang="en-GB" dirty="0"/>
              <a:t> de la TVA pour </a:t>
            </a:r>
            <a:r>
              <a:rPr lang="en-GB" dirty="0" err="1"/>
              <a:t>certains</a:t>
            </a:r>
            <a:r>
              <a:rPr lang="en-GB" dirty="0"/>
              <a:t> </a:t>
            </a:r>
            <a:r>
              <a:rPr lang="en-GB" dirty="0" err="1"/>
              <a:t>produits</a:t>
            </a:r>
            <a:r>
              <a:rPr lang="en-GB" dirty="0"/>
              <a:t> </a:t>
            </a:r>
            <a:r>
              <a:rPr lang="en-GB" dirty="0" err="1"/>
              <a:t>alimentaires</a:t>
            </a:r>
            <a:endParaRPr lang="en-GB" dirty="0"/>
          </a:p>
          <a:p>
            <a:r>
              <a:rPr lang="en-GB" dirty="0"/>
              <a:t>Analyse de la Banque </a:t>
            </a:r>
            <a:r>
              <a:rPr lang="en-GB" dirty="0" err="1"/>
              <a:t>d'Espagne</a:t>
            </a:r>
            <a:r>
              <a:rPr lang="en-GB" dirty="0"/>
              <a:t> : Inflation </a:t>
            </a:r>
            <a:r>
              <a:rPr lang="en-GB" dirty="0" err="1"/>
              <a:t>réduit</a:t>
            </a:r>
            <a:r>
              <a:rPr lang="en-GB" dirty="0"/>
              <a:t> par 2.3 pp </a:t>
            </a:r>
            <a:r>
              <a:rPr lang="en-GB" dirty="0" err="1"/>
              <a:t>en</a:t>
            </a:r>
            <a:r>
              <a:rPr lang="en-GB" dirty="0"/>
              <a:t> 2022/ </a:t>
            </a:r>
            <a:r>
              <a:rPr lang="en-GB" dirty="0" err="1"/>
              <a:t>croisssance</a:t>
            </a:r>
            <a:r>
              <a:rPr lang="en-GB" dirty="0"/>
              <a:t> </a:t>
            </a:r>
            <a:r>
              <a:rPr lang="en-GB" dirty="0" err="1"/>
              <a:t>économique</a:t>
            </a:r>
            <a:r>
              <a:rPr lang="en-GB" dirty="0"/>
              <a:t> + 1.1% </a:t>
            </a:r>
            <a:r>
              <a:rPr lang="en-GB" dirty="0" err="1"/>
              <a:t>en</a:t>
            </a:r>
            <a:r>
              <a:rPr lang="en-GB" dirty="0"/>
              <a:t> 2022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91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214B-C272-A01B-C9EF-BDF880A7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58375" cy="1325563"/>
          </a:xfrm>
        </p:spPr>
        <p:txBody>
          <a:bodyPr/>
          <a:lstStyle/>
          <a:p>
            <a:r>
              <a:rPr lang="en-GB" b="1" dirty="0"/>
              <a:t>Inflation : </a:t>
            </a:r>
            <a:r>
              <a:rPr lang="en-GB" b="1" dirty="0" err="1"/>
              <a:t>Espagne</a:t>
            </a:r>
            <a:r>
              <a:rPr lang="en-GB" b="1" dirty="0"/>
              <a:t> </a:t>
            </a:r>
            <a:r>
              <a:rPr lang="en-GB" b="1" dirty="0" err="1"/>
              <a:t>comparée</a:t>
            </a:r>
            <a:r>
              <a:rPr lang="en-GB" b="1" dirty="0"/>
              <a:t> à la Zone Euro</a:t>
            </a:r>
            <a:endParaRPr lang="en-US" b="1" dirty="0"/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BB218769-DBC4-4D4C-5B65-3BA4C76AB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7" y="2219325"/>
            <a:ext cx="9348078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71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CA56-DD22-C357-2A6C-37142A78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Espagne</a:t>
            </a:r>
            <a:r>
              <a:rPr lang="en-GB" b="1" dirty="0"/>
              <a:t> : </a:t>
            </a:r>
            <a:r>
              <a:rPr lang="en-GB" b="1" dirty="0" err="1"/>
              <a:t>Observatoire</a:t>
            </a:r>
            <a:r>
              <a:rPr lang="en-GB" b="1" dirty="0"/>
              <a:t> des prix et des </a:t>
            </a:r>
            <a:r>
              <a:rPr lang="en-GB" b="1" dirty="0" err="1"/>
              <a:t>bénéfices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7578C-3E2D-A931-2B3A-8BC80E63C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925" y="2079625"/>
            <a:ext cx="10431463" cy="39560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5943D904-57C0-0EF6-B2EC-1A9FCF4D5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6" y="2181480"/>
            <a:ext cx="6343650" cy="3639627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F66210DD-08C9-76E2-8D4A-17C67EB5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2181480"/>
            <a:ext cx="3971924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ローチャート : 論理積ゲート 7"/>
          <p:cNvSpPr/>
          <p:nvPr/>
        </p:nvSpPr>
        <p:spPr>
          <a:xfrm>
            <a:off x="1614550" y="720928"/>
            <a:ext cx="8964488" cy="76109"/>
          </a:xfrm>
          <a:prstGeom prst="flowChartDelay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0708" y="186239"/>
            <a:ext cx="796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Nouvelle forme de capitalisme - Japon </a:t>
            </a:r>
            <a:endParaRPr kumimoji="1" lang="ja-JP" altLang="en-US" sz="24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2050" y="6545646"/>
            <a:ext cx="3999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endParaRPr kumimoji="1" lang="ja-JP" altLang="en-US" sz="1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5760" y="859714"/>
            <a:ext cx="8916992" cy="1352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La nouvelle forme de capitalisme est le terme général utilisé pour désigner la politique économique annoncée par le Premier ministre KISHIDA en 2021. L'objectif est de parvenir à un cycle vertueux de croissance et de distribution grâce à la coopération entre les secteurs public et privé.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9963599" y="6239621"/>
            <a:ext cx="735899" cy="365125"/>
          </a:xfrm>
        </p:spPr>
        <p:txBody>
          <a:bodyPr/>
          <a:lstStyle/>
          <a:p>
            <a:fld id="{3CD7FEE9-580A-4EA0-A7DE-8D177AC2609D}" type="slidenum">
              <a:rPr lang="ja-JP" altLang="en-US" sz="2000"/>
              <a:t>45</a:t>
            </a:fld>
            <a:endParaRPr lang="ja-JP" altLang="en-US" sz="2000" dirty="0"/>
          </a:p>
        </p:txBody>
      </p:sp>
      <p:pic>
        <p:nvPicPr>
          <p:cNvPr id="1026" name="Picture 2" descr="「新しい資本主義」のイメージ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60" y="2182976"/>
            <a:ext cx="8845178" cy="41586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464844" y="3676650"/>
            <a:ext cx="2901950" cy="596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rgbClr val="C00000"/>
                </a:solidFill>
              </a:rPr>
              <a:t>Nouvelle forme de capitalisme</a:t>
            </a:r>
            <a:endParaRPr kumimoji="1"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45594" y="3627433"/>
            <a:ext cx="1327342" cy="577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Croissance</a:t>
            </a:r>
            <a:endParaRPr kumimoji="1" lang="ja-JP" altLang="en-US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382794" y="3602033"/>
            <a:ext cx="1816100" cy="577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Distribution</a:t>
            </a:r>
            <a:endParaRPr kumimoji="1" lang="ja-JP" altLang="en-US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991894" y="2312983"/>
            <a:ext cx="1943100" cy="123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Distribuable en gagnant la source par la croissance</a:t>
            </a:r>
            <a:endParaRPr kumimoji="1" lang="ja-JP" altLang="en-US" sz="14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53394" y="4281483"/>
            <a:ext cx="2692400" cy="123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・Croissance </a:t>
            </a:r>
            <a:r>
              <a:rPr lang="fr-FR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des </a:t>
            </a:r>
            <a:r>
              <a:rPr lang="en-US" altLang="ja-JP" sz="1200" b="1" dirty="0" err="1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investissements</a:t>
            </a:r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à </a:t>
            </a:r>
            <a:r>
              <a:rPr lang="en-US" altLang="ja-JP" sz="1200" b="1" dirty="0" err="1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moyen</a:t>
            </a:r>
            <a:r>
              <a:rPr lang="fr-FR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-</a:t>
            </a:r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long terme  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・La revitalisation 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locale </a:t>
            </a:r>
            <a:r>
              <a:rPr lang="ja-JP" altLang="en-US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grâce à</a:t>
            </a:r>
            <a:endParaRPr lang="en-US" altLang="ja-JP" sz="12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numérisation</a:t>
            </a:r>
          </a:p>
          <a:p>
            <a:r>
              <a:rPr kumimoji="1" lang="ja-JP" altLang="en-US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・Surmonter la </a:t>
            </a:r>
            <a:r>
              <a:rPr kumimoji="1"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déflation, etc.</a:t>
            </a:r>
            <a:endParaRPr kumimoji="1" lang="ja-JP" altLang="en-US" sz="12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4255294" y="5397502"/>
            <a:ext cx="234950" cy="119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7563644" y="4268783"/>
            <a:ext cx="2946400" cy="1235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・Augmentation des salaires</a:t>
            </a:r>
          </a:p>
          <a:p>
            <a:r>
              <a:rPr kumimoji="1" lang="ja-JP" altLang="en-US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・Investissements </a:t>
            </a:r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en capital humain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(amélioration des compétences 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l'amélioration et la requalification)</a:t>
            </a:r>
          </a:p>
          <a:p>
            <a:r>
              <a:rPr kumimoji="1" lang="ja-JP" altLang="en-US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・Créer </a:t>
            </a:r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une société où les hommes et les femmes peuvent travailler comme ils le souhaitent</a:t>
            </a:r>
            <a:endParaRPr kumimoji="1" lang="ja-JP" altLang="en-US" sz="12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48994" y="5181601"/>
            <a:ext cx="2184400" cy="81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L'augmentation de la demande due à la distribution entraînera une nouvelle croissance.</a:t>
            </a:r>
            <a:endParaRPr kumimoji="1" lang="ja-JP" altLang="en-US" sz="12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99744" y="4135435"/>
            <a:ext cx="3168650" cy="944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Réaliser un cycle vertueux de croissance et de distribution grâce à la coopération entre les secteurs public et privé</a:t>
            </a:r>
            <a:endParaRPr kumimoji="1" lang="ja-JP" altLang="en-US" sz="12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722394" y="5816601"/>
            <a:ext cx="2590800" cy="35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785894" y="5822951"/>
            <a:ext cx="2565400" cy="420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Images de la nouvelle forme de capitalisme</a:t>
            </a:r>
            <a:endParaRPr kumimoji="1" lang="ja-JP" altLang="en-US" sz="9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87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E8C3-E656-A945-78D3-61EB6E4A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Politique </a:t>
            </a:r>
            <a:r>
              <a:rPr lang="en-GB" b="1" dirty="0" err="1"/>
              <a:t>Monétaire</a:t>
            </a:r>
            <a:r>
              <a:rPr lang="en-GB" b="1" dirty="0"/>
              <a:t> au </a:t>
            </a:r>
            <a:r>
              <a:rPr lang="en-GB" b="1" dirty="0" err="1"/>
              <a:t>Japon</a:t>
            </a:r>
            <a:r>
              <a:rPr lang="en-GB" b="1" dirty="0"/>
              <a:t> : Exception qui </a:t>
            </a:r>
            <a:r>
              <a:rPr lang="en-GB" b="1" dirty="0" err="1"/>
              <a:t>confirme</a:t>
            </a:r>
            <a:r>
              <a:rPr lang="en-GB" b="1" dirty="0"/>
              <a:t> la </a:t>
            </a:r>
            <a:r>
              <a:rPr lang="en-GB" b="1" dirty="0" err="1"/>
              <a:t>régle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E2FB5-C79A-5D6D-AA33-E0E73D17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743075"/>
            <a:ext cx="89249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66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3CBA-1E53-2EDD-0318-1EA712C8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Autre</a:t>
            </a:r>
            <a:r>
              <a:rPr lang="en-GB" b="1" dirty="0"/>
              <a:t> </a:t>
            </a:r>
            <a:r>
              <a:rPr lang="en-GB" b="1" dirty="0" err="1"/>
              <a:t>particularité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>
                <a:hlinkClick r:id="rId2"/>
              </a:rPr>
              <a:t>Japon</a:t>
            </a:r>
            <a:r>
              <a:rPr lang="en-GB" b="1" dirty="0"/>
              <a:t> : </a:t>
            </a:r>
            <a:r>
              <a:rPr lang="en-GB" b="1" dirty="0" err="1"/>
              <a:t>Réaliser</a:t>
            </a:r>
            <a:r>
              <a:rPr lang="en-GB" b="1" dirty="0"/>
              <a:t> </a:t>
            </a:r>
            <a:r>
              <a:rPr lang="en-GB" b="1" dirty="0" err="1"/>
              <a:t>une</a:t>
            </a:r>
            <a:r>
              <a:rPr lang="en-GB" b="1" dirty="0"/>
              <a:t> </a:t>
            </a:r>
            <a:r>
              <a:rPr lang="en-GB" b="1" dirty="0" err="1"/>
              <a:t>croissance</a:t>
            </a:r>
            <a:r>
              <a:rPr lang="en-GB" b="1" dirty="0"/>
              <a:t> </a:t>
            </a:r>
            <a:r>
              <a:rPr lang="en-GB" b="1" dirty="0" err="1"/>
              <a:t>structurelle</a:t>
            </a:r>
            <a:r>
              <a:rPr lang="en-GB" b="1" dirty="0"/>
              <a:t> des </a:t>
            </a:r>
            <a:r>
              <a:rPr lang="en-GB" b="1" dirty="0" err="1"/>
              <a:t>salaires</a:t>
            </a:r>
            <a:r>
              <a:rPr lang="en-GB" b="1" dirty="0"/>
              <a:t> pour </a:t>
            </a:r>
            <a:r>
              <a:rPr lang="en-GB" b="1" dirty="0" err="1"/>
              <a:t>sortir</a:t>
            </a:r>
            <a:r>
              <a:rPr lang="en-GB" b="1" dirty="0"/>
              <a:t> de </a:t>
            </a:r>
            <a:r>
              <a:rPr lang="en-GB" b="1" dirty="0" err="1"/>
              <a:t>l’inflation</a:t>
            </a:r>
            <a:r>
              <a:rPr lang="en-GB" b="1" dirty="0"/>
              <a:t> trop bas. 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4EFAC-DCD6-91D8-04E4-AA0B2B0E1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81" y="2314574"/>
            <a:ext cx="797242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53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424B-D6F0-D162-1199-4F788804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Au </a:t>
            </a:r>
            <a:r>
              <a:rPr lang="en-GB" b="1" dirty="0" err="1"/>
              <a:t>Japon</a:t>
            </a:r>
            <a:r>
              <a:rPr lang="en-GB" b="1" dirty="0"/>
              <a:t>, les </a:t>
            </a:r>
            <a:r>
              <a:rPr lang="en-GB" b="1" dirty="0" err="1"/>
              <a:t>entreprises</a:t>
            </a:r>
            <a:r>
              <a:rPr lang="en-GB" b="1" dirty="0"/>
              <a:t> </a:t>
            </a:r>
            <a:r>
              <a:rPr lang="en-GB" b="1" dirty="0" err="1"/>
              <a:t>ont</a:t>
            </a:r>
            <a:r>
              <a:rPr lang="en-GB" b="1" dirty="0"/>
              <a:t> droit a imposer</a:t>
            </a:r>
            <a:br>
              <a:rPr lang="en-GB" b="1" dirty="0"/>
            </a:br>
            <a:r>
              <a:rPr lang="en-GB" b="1" dirty="0"/>
              <a:t> l’ age de la </a:t>
            </a:r>
            <a:r>
              <a:rPr lang="en-GB" b="1" dirty="0" err="1"/>
              <a:t>retraite</a:t>
            </a:r>
            <a:r>
              <a:rPr lang="en-GB" b="1" dirty="0"/>
              <a:t> aux </a:t>
            </a:r>
            <a:r>
              <a:rPr lang="en-GB" b="1" dirty="0" err="1"/>
              <a:t>travailleurs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5178D-1F8C-2F67-1D4A-289919A1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1719262"/>
            <a:ext cx="9191625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1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8278-DA20-F13D-0E7C-C3E84FA0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 résumé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44A6A-B5DE-F8D9-8DFC-D44BE40699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1" y="2079625"/>
            <a:ext cx="9907588" cy="395605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Alors</a:t>
            </a:r>
            <a:r>
              <a:rPr lang="en-GB" dirty="0"/>
              <a:t> que de nouveaux </a:t>
            </a:r>
            <a:r>
              <a:rPr lang="en-GB" dirty="0" err="1"/>
              <a:t>défis</a:t>
            </a:r>
            <a:r>
              <a:rPr lang="en-GB" dirty="0"/>
              <a:t> (</a:t>
            </a:r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r>
              <a:rPr lang="en-GB" dirty="0"/>
              <a:t>, tensions </a:t>
            </a:r>
            <a:r>
              <a:rPr lang="en-GB" dirty="0" err="1"/>
              <a:t>géopolitiques</a:t>
            </a:r>
            <a:r>
              <a:rPr lang="en-GB" dirty="0"/>
              <a:t>, </a:t>
            </a:r>
            <a:r>
              <a:rPr lang="en-GB" dirty="0" err="1"/>
              <a:t>volatilité</a:t>
            </a:r>
            <a:r>
              <a:rPr lang="en-GB" dirty="0"/>
              <a:t> </a:t>
            </a:r>
            <a:r>
              <a:rPr lang="en-GB" dirty="0" err="1"/>
              <a:t>mondiale</a:t>
            </a:r>
            <a:r>
              <a:rPr lang="en-GB" dirty="0"/>
              <a:t> accrue) </a:t>
            </a:r>
            <a:r>
              <a:rPr lang="en-GB" dirty="0" err="1"/>
              <a:t>s'ajoutent</a:t>
            </a:r>
            <a:r>
              <a:rPr lang="en-GB" dirty="0"/>
              <a:t> aux </a:t>
            </a:r>
            <a:r>
              <a:rPr lang="en-GB" dirty="0" err="1"/>
              <a:t>défis</a:t>
            </a:r>
            <a:r>
              <a:rPr lang="en-GB" dirty="0"/>
              <a:t> </a:t>
            </a:r>
            <a:r>
              <a:rPr lang="en-GB" dirty="0" err="1"/>
              <a:t>existants</a:t>
            </a:r>
            <a:r>
              <a:rPr lang="en-GB" dirty="0"/>
              <a:t> (</a:t>
            </a:r>
            <a:r>
              <a:rPr lang="en-GB" dirty="0" err="1"/>
              <a:t>inégalités</a:t>
            </a:r>
            <a:r>
              <a:rPr lang="en-GB" dirty="0"/>
              <a:t>, </a:t>
            </a:r>
            <a:r>
              <a:rPr lang="en-GB" dirty="0" err="1"/>
              <a:t>affaiblissement</a:t>
            </a:r>
            <a:r>
              <a:rPr lang="en-GB" dirty="0"/>
              <a:t> de la </a:t>
            </a:r>
            <a:r>
              <a:rPr lang="en-GB" dirty="0" err="1"/>
              <a:t>démocratie</a:t>
            </a:r>
            <a:r>
              <a:rPr lang="en-GB" dirty="0"/>
              <a:t>), le </a:t>
            </a:r>
            <a:r>
              <a:rPr lang="en-GB" dirty="0" err="1"/>
              <a:t>modèle</a:t>
            </a:r>
            <a:r>
              <a:rPr lang="en-GB" dirty="0"/>
              <a:t> de politiques </a:t>
            </a:r>
            <a:r>
              <a:rPr lang="en-GB" dirty="0" err="1"/>
              <a:t>économiques</a:t>
            </a:r>
            <a:r>
              <a:rPr lang="en-GB" dirty="0"/>
              <a:t> qui </a:t>
            </a:r>
            <a:r>
              <a:rPr lang="en-GB" dirty="0" err="1"/>
              <a:t>donnent</a:t>
            </a:r>
            <a:r>
              <a:rPr lang="en-GB" dirty="0"/>
              <a:t> la </a:t>
            </a:r>
            <a:r>
              <a:rPr lang="en-GB" dirty="0" err="1"/>
              <a:t>priorité</a:t>
            </a:r>
            <a:r>
              <a:rPr lang="en-GB" dirty="0"/>
              <a:t> aux </a:t>
            </a:r>
            <a:r>
              <a:rPr lang="en-GB" dirty="0" err="1"/>
              <a:t>marchés</a:t>
            </a:r>
            <a:r>
              <a:rPr lang="en-GB" dirty="0"/>
              <a:t> sur </a:t>
            </a:r>
            <a:r>
              <a:rPr lang="en-GB" dirty="0" err="1"/>
              <a:t>l'initiative</a:t>
            </a:r>
            <a:r>
              <a:rPr lang="en-GB" dirty="0"/>
              <a:t> du </a:t>
            </a:r>
            <a:r>
              <a:rPr lang="en-GB" dirty="0" err="1"/>
              <a:t>secteur</a:t>
            </a:r>
            <a:r>
              <a:rPr lang="en-GB" dirty="0"/>
              <a:t> public et qui </a:t>
            </a:r>
            <a:r>
              <a:rPr lang="en-GB" dirty="0" err="1"/>
              <a:t>visent</a:t>
            </a:r>
            <a:r>
              <a:rPr lang="en-GB" dirty="0"/>
              <a:t> </a:t>
            </a:r>
            <a:r>
              <a:rPr lang="en-GB" dirty="0" err="1"/>
              <a:t>l'inflation</a:t>
            </a:r>
            <a:r>
              <a:rPr lang="en-GB" dirty="0"/>
              <a:t> </a:t>
            </a:r>
            <a:r>
              <a:rPr lang="en-GB" dirty="0" err="1"/>
              <a:t>plutôt</a:t>
            </a:r>
            <a:r>
              <a:rPr lang="en-GB" dirty="0"/>
              <a:t> que le plein </a:t>
            </a:r>
            <a:r>
              <a:rPr lang="en-GB" dirty="0" err="1"/>
              <a:t>emploi</a:t>
            </a:r>
            <a:r>
              <a:rPr lang="en-GB" dirty="0"/>
              <a:t> </a:t>
            </a:r>
            <a:r>
              <a:rPr lang="en-GB" dirty="0" err="1"/>
              <a:t>devient</a:t>
            </a:r>
            <a:r>
              <a:rPr lang="en-GB" dirty="0"/>
              <a:t> de plus </a:t>
            </a:r>
            <a:r>
              <a:rPr lang="en-GB" dirty="0" err="1"/>
              <a:t>en</a:t>
            </a:r>
            <a:r>
              <a:rPr lang="en-GB" dirty="0"/>
              <a:t> plus non-viable.</a:t>
            </a:r>
          </a:p>
          <a:p>
            <a:r>
              <a:rPr lang="en-GB" dirty="0" err="1"/>
              <a:t>Plusieurs</a:t>
            </a:r>
            <a:r>
              <a:rPr lang="en-GB" dirty="0"/>
              <a:t> pays </a:t>
            </a:r>
            <a:r>
              <a:rPr lang="en-GB" dirty="0" err="1"/>
              <a:t>explorent</a:t>
            </a:r>
            <a:r>
              <a:rPr lang="en-GB" dirty="0"/>
              <a:t> des politiques </a:t>
            </a:r>
            <a:r>
              <a:rPr lang="en-GB" dirty="0" err="1"/>
              <a:t>économiques</a:t>
            </a:r>
            <a:r>
              <a:rPr lang="en-GB" dirty="0"/>
              <a:t> alternatives : </a:t>
            </a:r>
          </a:p>
          <a:p>
            <a:pPr lvl="1"/>
            <a:r>
              <a:rPr lang="en-GB" dirty="0" err="1"/>
              <a:t>États</a:t>
            </a:r>
            <a:r>
              <a:rPr lang="en-GB" dirty="0"/>
              <a:t> – Unis : Une politique </a:t>
            </a:r>
            <a:r>
              <a:rPr lang="en-GB" dirty="0" err="1"/>
              <a:t>fiscale</a:t>
            </a:r>
            <a:r>
              <a:rPr lang="en-GB" dirty="0"/>
              <a:t> active </a:t>
            </a:r>
            <a:r>
              <a:rPr lang="en-GB" dirty="0" err="1"/>
              <a:t>favorisant</a:t>
            </a:r>
            <a:r>
              <a:rPr lang="en-GB" dirty="0"/>
              <a:t> le plein </a:t>
            </a:r>
            <a:r>
              <a:rPr lang="en-GB" dirty="0" err="1"/>
              <a:t>emploi</a:t>
            </a:r>
            <a:r>
              <a:rPr lang="en-GB" dirty="0"/>
              <a:t> et un </a:t>
            </a:r>
            <a:r>
              <a:rPr lang="en-GB" dirty="0" err="1"/>
              <a:t>marché</a:t>
            </a:r>
            <a:r>
              <a:rPr lang="en-GB" dirty="0"/>
              <a:t> du travail "à haute pression", </a:t>
            </a:r>
            <a:r>
              <a:rPr lang="en-GB" dirty="0" err="1"/>
              <a:t>ainsi</a:t>
            </a:r>
            <a:r>
              <a:rPr lang="en-GB" dirty="0"/>
              <a:t> </a:t>
            </a:r>
            <a:r>
              <a:rPr lang="en-GB" dirty="0" err="1"/>
              <a:t>qu'une</a:t>
            </a:r>
            <a:r>
              <a:rPr lang="en-GB" dirty="0"/>
              <a:t> relance de la politique </a:t>
            </a:r>
            <a:r>
              <a:rPr lang="en-GB" dirty="0" err="1"/>
              <a:t>industrielle</a:t>
            </a:r>
            <a:r>
              <a:rPr lang="en-GB" dirty="0"/>
              <a:t> pour </a:t>
            </a:r>
            <a:r>
              <a:rPr lang="en-GB" dirty="0" err="1"/>
              <a:t>rendre</a:t>
            </a:r>
            <a:r>
              <a:rPr lang="en-GB" dirty="0"/>
              <a:t> </a:t>
            </a:r>
            <a:r>
              <a:rPr lang="en-GB" dirty="0" err="1"/>
              <a:t>l'économie</a:t>
            </a:r>
            <a:r>
              <a:rPr lang="en-GB" dirty="0"/>
              <a:t> plus </a:t>
            </a:r>
            <a:r>
              <a:rPr lang="en-GB" dirty="0" err="1"/>
              <a:t>verte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Espagne</a:t>
            </a:r>
            <a:r>
              <a:rPr lang="en-GB" dirty="0"/>
              <a:t> : </a:t>
            </a:r>
            <a:r>
              <a:rPr lang="en-GB" dirty="0" err="1"/>
              <a:t>Réformer</a:t>
            </a:r>
            <a:r>
              <a:rPr lang="en-GB" dirty="0"/>
              <a:t> les </a:t>
            </a:r>
            <a:r>
              <a:rPr lang="en-GB" dirty="0" err="1"/>
              <a:t>marchés</a:t>
            </a:r>
            <a:r>
              <a:rPr lang="en-GB" dirty="0"/>
              <a:t> du travail pour </a:t>
            </a:r>
            <a:r>
              <a:rPr lang="en-GB" dirty="0" err="1"/>
              <a:t>renforcer</a:t>
            </a:r>
            <a:r>
              <a:rPr lang="en-GB" dirty="0"/>
              <a:t> (et non </a:t>
            </a:r>
            <a:r>
              <a:rPr lang="en-GB" dirty="0" err="1"/>
              <a:t>affaiblir</a:t>
            </a:r>
            <a:r>
              <a:rPr lang="en-GB" dirty="0"/>
              <a:t>) la formation des </a:t>
            </a:r>
            <a:r>
              <a:rPr lang="en-GB" dirty="0" err="1"/>
              <a:t>salaires</a:t>
            </a:r>
            <a:r>
              <a:rPr lang="en-GB" dirty="0"/>
              <a:t> et les </a:t>
            </a:r>
            <a:r>
              <a:rPr lang="en-GB" dirty="0" err="1"/>
              <a:t>dispositifs</a:t>
            </a:r>
            <a:r>
              <a:rPr lang="en-GB" dirty="0"/>
              <a:t> de protection de </a:t>
            </a:r>
            <a:r>
              <a:rPr lang="en-GB" dirty="0" err="1"/>
              <a:t>l'emploi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Japon</a:t>
            </a:r>
            <a:r>
              <a:rPr lang="en-GB" dirty="0"/>
              <a:t> : </a:t>
            </a:r>
            <a:r>
              <a:rPr lang="en-GB" dirty="0" err="1"/>
              <a:t>Investir</a:t>
            </a:r>
            <a:r>
              <a:rPr lang="en-GB" dirty="0"/>
              <a:t> dans </a:t>
            </a:r>
            <a:r>
              <a:rPr lang="en-GB" dirty="0" err="1"/>
              <a:t>l'avenir</a:t>
            </a:r>
            <a:r>
              <a:rPr lang="en-GB" dirty="0"/>
              <a:t> et </a:t>
            </a:r>
            <a:r>
              <a:rPr lang="en-GB" dirty="0" err="1"/>
              <a:t>renforcer</a:t>
            </a:r>
            <a:r>
              <a:rPr lang="en-GB" dirty="0"/>
              <a:t> les </a:t>
            </a:r>
            <a:r>
              <a:rPr lang="en-GB" dirty="0" err="1"/>
              <a:t>salaires</a:t>
            </a:r>
            <a:r>
              <a:rPr lang="en-GB" dirty="0"/>
              <a:t>, avec le </a:t>
            </a:r>
            <a:r>
              <a:rPr lang="en-GB" dirty="0" err="1"/>
              <a:t>soutien</a:t>
            </a:r>
            <a:r>
              <a:rPr lang="en-GB" dirty="0"/>
              <a:t> de la </a:t>
            </a:r>
            <a:r>
              <a:rPr lang="en-GB" dirty="0" err="1"/>
              <a:t>banque</a:t>
            </a:r>
            <a:r>
              <a:rPr lang="en-GB" dirty="0"/>
              <a:t> centrale </a:t>
            </a:r>
          </a:p>
          <a:p>
            <a:r>
              <a:rPr lang="en-GB" dirty="0"/>
              <a:t>Les </a:t>
            </a:r>
            <a:r>
              <a:rPr lang="en-GB" dirty="0" err="1"/>
              <a:t>syndicats</a:t>
            </a:r>
            <a:r>
              <a:rPr lang="en-GB" dirty="0"/>
              <a:t>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err="1"/>
              <a:t>intérêt</a:t>
            </a:r>
            <a:r>
              <a:rPr lang="en-GB" dirty="0"/>
              <a:t> à </a:t>
            </a:r>
            <a:r>
              <a:rPr lang="en-GB" dirty="0" err="1"/>
              <a:t>suivre</a:t>
            </a:r>
            <a:r>
              <a:rPr lang="en-GB" dirty="0"/>
              <a:t> de </a:t>
            </a:r>
            <a:r>
              <a:rPr lang="en-GB" dirty="0" err="1"/>
              <a:t>près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politiques, à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tirer</a:t>
            </a:r>
            <a:r>
              <a:rPr lang="en-GB" dirty="0"/>
              <a:t> les </a:t>
            </a:r>
            <a:r>
              <a:rPr lang="en-GB" dirty="0" err="1"/>
              <a:t>leçons</a:t>
            </a:r>
            <a:r>
              <a:rPr lang="en-GB" dirty="0"/>
              <a:t> et à </a:t>
            </a:r>
            <a:r>
              <a:rPr lang="en-GB" dirty="0" err="1"/>
              <a:t>plaider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faveur</a:t>
            </a:r>
            <a:r>
              <a:rPr lang="en-GB" dirty="0"/>
              <a:t> d'un </a:t>
            </a:r>
            <a:r>
              <a:rPr lang="en-GB" dirty="0" err="1"/>
              <a:t>paradigme</a:t>
            </a:r>
            <a:r>
              <a:rPr lang="en-GB" dirty="0"/>
              <a:t> de politiques </a:t>
            </a:r>
            <a:r>
              <a:rPr lang="en-GB" dirty="0" err="1"/>
              <a:t>économiques</a:t>
            </a:r>
            <a:r>
              <a:rPr lang="en-GB" dirty="0"/>
              <a:t> </a:t>
            </a:r>
            <a:r>
              <a:rPr lang="en-GB" dirty="0" err="1"/>
              <a:t>alternatif</a:t>
            </a:r>
            <a:r>
              <a:rPr lang="en-GB" dirty="0"/>
              <a:t> plus </a:t>
            </a:r>
            <a:r>
              <a:rPr lang="en-GB" dirty="0" err="1"/>
              <a:t>favorable</a:t>
            </a:r>
            <a:r>
              <a:rPr lang="en-GB" dirty="0"/>
              <a:t> aux </a:t>
            </a:r>
            <a:r>
              <a:rPr lang="en-GB" dirty="0" err="1"/>
              <a:t>travailleurs</a:t>
            </a:r>
            <a:r>
              <a:rPr lang="en-GB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8C2F-D6AA-A220-B2A8-3873919B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Sécurité</a:t>
            </a:r>
            <a:r>
              <a:rPr lang="en-GB" b="1" dirty="0"/>
              <a:t> </a:t>
            </a:r>
            <a:r>
              <a:rPr lang="en-GB" b="1" dirty="0" err="1"/>
              <a:t>économique</a:t>
            </a:r>
            <a:r>
              <a:rPr lang="en-GB" b="1" dirty="0"/>
              <a:t> : le commerce </a:t>
            </a:r>
            <a:r>
              <a:rPr lang="en-GB" b="1" dirty="0" err="1"/>
              <a:t>mondial</a:t>
            </a:r>
            <a:r>
              <a:rPr lang="en-GB" b="1" dirty="0"/>
              <a:t> </a:t>
            </a:r>
            <a:r>
              <a:rPr lang="en-GB" b="1" dirty="0" err="1"/>
              <a:t>induit</a:t>
            </a:r>
            <a:r>
              <a:rPr lang="en-GB" b="1" dirty="0"/>
              <a:t>-il </a:t>
            </a:r>
            <a:r>
              <a:rPr lang="en-GB" b="1" dirty="0" err="1"/>
              <a:t>une</a:t>
            </a:r>
            <a:r>
              <a:rPr lang="en-GB" b="1" dirty="0"/>
              <a:t> </a:t>
            </a:r>
            <a:r>
              <a:rPr lang="en-GB" b="1" dirty="0" err="1"/>
              <a:t>vulnérabilité</a:t>
            </a:r>
            <a:r>
              <a:rPr lang="en-GB" b="1" dirty="0"/>
              <a:t> </a:t>
            </a:r>
            <a:r>
              <a:rPr lang="en-GB" b="1" dirty="0" err="1"/>
              <a:t>stratégique</a:t>
            </a:r>
            <a:r>
              <a:rPr lang="en-GB" b="1" dirty="0"/>
              <a:t> ? </a:t>
            </a:r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94F81CC-DDDA-3024-1BA4-7BDD11F250C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fr-LU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9DD3853-2071-3B0F-0170-F15A76DE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" y="1825624"/>
            <a:ext cx="10517187" cy="48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9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>
            <a:extLst>
              <a:ext uri="{FF2B5EF4-FFF2-40B4-BE49-F238E27FC236}">
                <a16:creationId xmlns:a16="http://schemas.microsoft.com/office/drawing/2014/main" id="{5E0AFE74-99D3-C324-A4CC-02765140C41A}"/>
              </a:ext>
            </a:extLst>
          </p:cNvPr>
          <p:cNvSpPr txBox="1">
            <a:spLocks/>
          </p:cNvSpPr>
          <p:nvPr/>
        </p:nvSpPr>
        <p:spPr>
          <a:xfrm>
            <a:off x="3600436" y="3234304"/>
            <a:ext cx="4992715" cy="389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b="1" dirty="0" err="1">
                <a:solidFill>
                  <a:srgbClr val="0079C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Merci</a:t>
            </a:r>
            <a:r>
              <a:rPr lang="es-CL" sz="3600" b="1" dirty="0">
                <a:solidFill>
                  <a:srgbClr val="0079C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!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683B12D-6046-7727-2F55-D785C8555891}"/>
              </a:ext>
            </a:extLst>
          </p:cNvPr>
          <p:cNvCxnSpPr/>
          <p:nvPr/>
        </p:nvCxnSpPr>
        <p:spPr>
          <a:xfrm>
            <a:off x="332509" y="5902036"/>
            <a:ext cx="11540836" cy="0"/>
          </a:xfrm>
          <a:prstGeom prst="line">
            <a:avLst/>
          </a:prstGeom>
          <a:ln>
            <a:solidFill>
              <a:srgbClr val="0079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5FC63E86-5D58-0FBD-7A4D-DBFC544EFB6D}"/>
              </a:ext>
            </a:extLst>
          </p:cNvPr>
          <p:cNvSpPr txBox="1">
            <a:spLocks/>
          </p:cNvSpPr>
          <p:nvPr/>
        </p:nvSpPr>
        <p:spPr>
          <a:xfrm>
            <a:off x="254192" y="6028969"/>
            <a:ext cx="2135346" cy="28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3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(+33) 01 55 37 37 37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0373922A-5567-73B0-2095-3698E244E224}"/>
              </a:ext>
            </a:extLst>
          </p:cNvPr>
          <p:cNvSpPr txBox="1">
            <a:spLocks/>
          </p:cNvSpPr>
          <p:nvPr/>
        </p:nvSpPr>
        <p:spPr>
          <a:xfrm>
            <a:off x="254192" y="6291887"/>
            <a:ext cx="2135346" cy="28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300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tuac@tuac.org</a:t>
            </a:r>
            <a:endParaRPr lang="es-CL" sz="13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7219782-05A6-33D3-3411-0A7B0A93720D}"/>
              </a:ext>
            </a:extLst>
          </p:cNvPr>
          <p:cNvSpPr txBox="1">
            <a:spLocks/>
          </p:cNvSpPr>
          <p:nvPr/>
        </p:nvSpPr>
        <p:spPr>
          <a:xfrm>
            <a:off x="4448995" y="6028969"/>
            <a:ext cx="3295599" cy="341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3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es-CL" sz="1300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avenue</a:t>
            </a:r>
            <a:r>
              <a:rPr lang="es-CL" sz="13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300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Bosquet</a:t>
            </a:r>
            <a:r>
              <a:rPr lang="es-CL" sz="13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75007 Paris, France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76255195-FF6B-2949-7F2D-3370BF1E98F8}"/>
              </a:ext>
            </a:extLst>
          </p:cNvPr>
          <p:cNvSpPr txBox="1">
            <a:spLocks/>
          </p:cNvSpPr>
          <p:nvPr/>
        </p:nvSpPr>
        <p:spPr>
          <a:xfrm>
            <a:off x="9833007" y="6028969"/>
            <a:ext cx="2135346" cy="28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1300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www.tuac.org</a:t>
            </a:r>
            <a:endParaRPr lang="es-CL" sz="13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05B424FB-09D4-9E09-DB86-57C2B3EC412B}"/>
              </a:ext>
            </a:extLst>
          </p:cNvPr>
          <p:cNvSpPr txBox="1">
            <a:spLocks/>
          </p:cNvSpPr>
          <p:nvPr/>
        </p:nvSpPr>
        <p:spPr>
          <a:xfrm>
            <a:off x="9833007" y="6291887"/>
            <a:ext cx="2135346" cy="28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13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CL" sz="1300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tuacoecd</a:t>
            </a:r>
            <a:endParaRPr lang="es-CL" sz="1300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225E52-0AAD-5A81-B67A-93CA3C608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11" y="6370309"/>
            <a:ext cx="149764" cy="1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EE7B-14D5-D73C-C475-C2231DA4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Dimensions de </a:t>
            </a:r>
            <a:r>
              <a:rPr lang="en-GB" b="1" dirty="0" err="1"/>
              <a:t>sécurité</a:t>
            </a:r>
            <a:r>
              <a:rPr lang="en-GB" b="1" dirty="0"/>
              <a:t> </a:t>
            </a:r>
            <a:r>
              <a:rPr lang="en-GB" b="1" dirty="0" err="1"/>
              <a:t>économique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728B3-9A52-A828-42AB-64D4295B1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1800225"/>
            <a:ext cx="10439291" cy="4589780"/>
          </a:xfrm>
        </p:spPr>
        <p:txBody>
          <a:bodyPr>
            <a:normAutofit/>
          </a:bodyPr>
          <a:lstStyle/>
          <a:p>
            <a:r>
              <a:rPr lang="en-GB" dirty="0" err="1"/>
              <a:t>Sécurité</a:t>
            </a:r>
            <a:r>
              <a:rPr lang="en-GB" dirty="0"/>
              <a:t> des </a:t>
            </a:r>
            <a:r>
              <a:rPr lang="en-GB" dirty="0" err="1"/>
              <a:t>biens</a:t>
            </a:r>
            <a:r>
              <a:rPr lang="en-GB" dirty="0"/>
              <a:t> critiques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</a:t>
            </a:r>
            <a:r>
              <a:rPr lang="en-GB" dirty="0"/>
              <a:t> de </a:t>
            </a:r>
            <a:r>
              <a:rPr lang="en-GB" dirty="0" err="1"/>
              <a:t>dépendance</a:t>
            </a:r>
            <a:r>
              <a:rPr lang="en-GB" dirty="0"/>
              <a:t> à </a:t>
            </a:r>
            <a:r>
              <a:rPr lang="en-GB" dirty="0" err="1"/>
              <a:t>l'égard</a:t>
            </a:r>
            <a:r>
              <a:rPr lang="en-GB" dirty="0"/>
              <a:t> de </a:t>
            </a:r>
            <a:r>
              <a:rPr lang="en-GB" dirty="0" err="1"/>
              <a:t>certains</a:t>
            </a:r>
            <a:r>
              <a:rPr lang="en-GB" dirty="0"/>
              <a:t> pays </a:t>
            </a:r>
          </a:p>
          <a:p>
            <a:r>
              <a:rPr lang="en-GB" dirty="0" err="1"/>
              <a:t>Propriété</a:t>
            </a:r>
            <a:r>
              <a:rPr lang="en-GB" dirty="0"/>
              <a:t> </a:t>
            </a:r>
            <a:r>
              <a:rPr lang="en-GB" dirty="0" err="1"/>
              <a:t>étrangère</a:t>
            </a:r>
            <a:r>
              <a:rPr lang="en-GB" dirty="0"/>
              <a:t> des </a:t>
            </a:r>
            <a:r>
              <a:rPr lang="en-GB" dirty="0" err="1"/>
              <a:t>entreprises</a:t>
            </a:r>
            <a:r>
              <a:rPr lang="en-GB" dirty="0"/>
              <a:t> </a:t>
            </a:r>
            <a:r>
              <a:rPr lang="en-GB" dirty="0" err="1"/>
              <a:t>produisant</a:t>
            </a:r>
            <a:r>
              <a:rPr lang="en-GB" dirty="0"/>
              <a:t> des </a:t>
            </a:r>
            <a:r>
              <a:rPr lang="en-GB" dirty="0" err="1"/>
              <a:t>biens</a:t>
            </a:r>
            <a:r>
              <a:rPr lang="en-GB" dirty="0"/>
              <a:t>/services </a:t>
            </a:r>
            <a:r>
              <a:rPr lang="en-GB" dirty="0" err="1"/>
              <a:t>essentiels</a:t>
            </a:r>
            <a:endParaRPr lang="en-GB" dirty="0"/>
          </a:p>
          <a:p>
            <a:r>
              <a:rPr lang="en-GB" dirty="0"/>
              <a:t>Les IDE dans les infrastructures critiques domestiques </a:t>
            </a:r>
            <a:r>
              <a:rPr lang="en-GB" dirty="0" err="1"/>
              <a:t>ou</a:t>
            </a:r>
            <a:r>
              <a:rPr lang="en-GB" dirty="0"/>
              <a:t> dans des pays tiers (</a:t>
            </a:r>
            <a:r>
              <a:rPr lang="en-GB" dirty="0" err="1"/>
              <a:t>ce</a:t>
            </a:r>
            <a:r>
              <a:rPr lang="en-GB" dirty="0"/>
              <a:t> qui </a:t>
            </a:r>
            <a:r>
              <a:rPr lang="en-GB" dirty="0" err="1"/>
              <a:t>pourrait</a:t>
            </a:r>
            <a:r>
              <a:rPr lang="en-GB" dirty="0"/>
              <a:t> </a:t>
            </a:r>
            <a:r>
              <a:rPr lang="en-GB" dirty="0" err="1"/>
              <a:t>restreindre</a:t>
            </a:r>
            <a:r>
              <a:rPr lang="en-GB" dirty="0"/>
              <a:t> </a:t>
            </a:r>
            <a:r>
              <a:rPr lang="en-GB" dirty="0" err="1"/>
              <a:t>l'accès</a:t>
            </a:r>
            <a:r>
              <a:rPr lang="en-GB" dirty="0"/>
              <a:t> aux </a:t>
            </a:r>
            <a:r>
              <a:rPr lang="en-GB" dirty="0" err="1"/>
              <a:t>ressources</a:t>
            </a:r>
            <a:r>
              <a:rPr lang="en-GB" dirty="0"/>
              <a:t>)</a:t>
            </a:r>
          </a:p>
          <a:p>
            <a:r>
              <a:rPr lang="en-GB" dirty="0"/>
              <a:t>IDE : </a:t>
            </a:r>
            <a:r>
              <a:rPr lang="en-GB" dirty="0" err="1"/>
              <a:t>fuite</a:t>
            </a:r>
            <a:r>
              <a:rPr lang="en-GB" dirty="0"/>
              <a:t> de technologies </a:t>
            </a:r>
            <a:r>
              <a:rPr lang="en-GB" dirty="0" err="1"/>
              <a:t>sensibles</a:t>
            </a:r>
            <a:r>
              <a:rPr lang="en-GB" dirty="0"/>
              <a:t>, </a:t>
            </a:r>
            <a:r>
              <a:rPr lang="en-GB" dirty="0" err="1"/>
              <a:t>transfert</a:t>
            </a:r>
            <a:r>
              <a:rPr lang="en-GB" dirty="0"/>
              <a:t> </a:t>
            </a:r>
            <a:r>
              <a:rPr lang="en-GB" dirty="0" err="1"/>
              <a:t>forcé</a:t>
            </a:r>
            <a:r>
              <a:rPr lang="en-GB" dirty="0"/>
              <a:t> de technologies critiques</a:t>
            </a:r>
          </a:p>
          <a:p>
            <a:r>
              <a:rPr lang="en-GB" dirty="0"/>
              <a:t>Politique (hors </a:t>
            </a:r>
            <a:r>
              <a:rPr lang="en-GB" dirty="0" err="1"/>
              <a:t>marché</a:t>
            </a:r>
            <a:r>
              <a:rPr lang="en-GB" dirty="0"/>
              <a:t>) </a:t>
            </a:r>
            <a:r>
              <a:rPr lang="en-GB" dirty="0" err="1"/>
              <a:t>visant</a:t>
            </a:r>
            <a:r>
              <a:rPr lang="en-GB" dirty="0"/>
              <a:t> à </a:t>
            </a:r>
            <a:r>
              <a:rPr lang="en-GB" dirty="0" err="1"/>
              <a:t>créer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dépendance</a:t>
            </a:r>
            <a:r>
              <a:rPr lang="en-GB" dirty="0"/>
              <a:t> </a:t>
            </a:r>
            <a:r>
              <a:rPr lang="en-GB" dirty="0" err="1"/>
              <a:t>stratégique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vulnérabilité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1493-4B61-4BFE-0428-DE6C3CE5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0275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Transition </a:t>
            </a:r>
            <a:r>
              <a:rPr lang="en-GB" b="1" dirty="0" err="1"/>
              <a:t>vers</a:t>
            </a:r>
            <a:r>
              <a:rPr lang="en-GB" b="1" dirty="0"/>
              <a:t> </a:t>
            </a:r>
            <a:r>
              <a:rPr lang="en-GB" b="1" dirty="0" err="1"/>
              <a:t>une</a:t>
            </a:r>
            <a:r>
              <a:rPr lang="en-GB" b="1" dirty="0"/>
              <a:t> </a:t>
            </a:r>
            <a:r>
              <a:rPr lang="en-GB" b="1" dirty="0" err="1"/>
              <a:t>économie</a:t>
            </a:r>
            <a:r>
              <a:rPr lang="en-GB" b="1" dirty="0"/>
              <a:t> </a:t>
            </a:r>
            <a:r>
              <a:rPr lang="en-GB" b="1" dirty="0" err="1"/>
              <a:t>verte</a:t>
            </a:r>
            <a:r>
              <a:rPr lang="en-GB" b="1" dirty="0"/>
              <a:t> : </a:t>
            </a:r>
            <a:r>
              <a:rPr lang="en-GB" b="1" dirty="0" err="1"/>
              <a:t>Uniquement</a:t>
            </a:r>
            <a:r>
              <a:rPr lang="en-GB" b="1" dirty="0"/>
              <a:t> pour </a:t>
            </a:r>
            <a:r>
              <a:rPr lang="en-GB" b="1" dirty="0" err="1"/>
              <a:t>atteindre</a:t>
            </a:r>
            <a:r>
              <a:rPr lang="en-GB" b="1" dirty="0"/>
              <a:t> le </a:t>
            </a:r>
            <a:r>
              <a:rPr lang="en-GB" b="1" dirty="0" err="1">
                <a:hlinkClick r:id="rId2"/>
              </a:rPr>
              <a:t>niveau</a:t>
            </a:r>
            <a:r>
              <a:rPr lang="en-GB" b="1" dirty="0">
                <a:hlinkClick r:id="rId2"/>
              </a:rPr>
              <a:t> zero </a:t>
            </a:r>
            <a:r>
              <a:rPr lang="en-GB" b="1" dirty="0" err="1">
                <a:hlinkClick r:id="rId2"/>
              </a:rPr>
              <a:t>d’émissions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/>
              <a:t>d'ici</a:t>
            </a:r>
            <a:r>
              <a:rPr lang="en-GB" b="1" dirty="0"/>
              <a:t> à 2050, il faut </a:t>
            </a:r>
            <a:r>
              <a:rPr lang="en-GB" b="1" dirty="0" err="1"/>
              <a:t>investir</a:t>
            </a:r>
            <a:r>
              <a:rPr lang="en-GB" b="1" dirty="0"/>
              <a:t> </a:t>
            </a:r>
            <a:r>
              <a:rPr lang="en-GB" b="1" dirty="0" err="1"/>
              <a:t>massivement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37F41-7AEE-F94C-64D6-24905BD84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475" y="2005806"/>
            <a:ext cx="11020425" cy="3990975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5AEA2C9-0825-DC01-109D-A86D29122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875" y="2158206"/>
            <a:ext cx="11020425" cy="3990975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A88D1E4-5BAC-6DA3-B0FD-DD8EFC597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" y="2310606"/>
            <a:ext cx="11449050" cy="3990975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4D8711F-D103-4561-4D57-D1C877760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310606"/>
            <a:ext cx="110204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6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CFF3-03C9-38F7-E2C7-916E5A6A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hlinkClick r:id="rId2"/>
              </a:rPr>
              <a:t>Depuis</a:t>
            </a:r>
            <a:r>
              <a:rPr lang="en-GB" b="1" dirty="0">
                <a:hlinkClick r:id="rId2"/>
              </a:rPr>
              <a:t> 1980</a:t>
            </a:r>
            <a:r>
              <a:rPr lang="en-GB" b="1" dirty="0"/>
              <a:t>, les </a:t>
            </a:r>
            <a:r>
              <a:rPr lang="en-GB" b="1" dirty="0" err="1"/>
              <a:t>inégalités</a:t>
            </a:r>
            <a:r>
              <a:rPr lang="en-GB" b="1" dirty="0"/>
              <a:t> </a:t>
            </a:r>
            <a:r>
              <a:rPr lang="en-GB" b="1" dirty="0" err="1"/>
              <a:t>repartent</a:t>
            </a:r>
            <a:r>
              <a:rPr lang="en-GB" b="1" dirty="0"/>
              <a:t> à la </a:t>
            </a:r>
            <a:r>
              <a:rPr lang="en-GB" b="1" dirty="0" err="1"/>
              <a:t>hausse</a:t>
            </a:r>
            <a:r>
              <a:rPr lang="en-GB" b="1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25988-CE41-5652-F725-9DF3B8432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09" y="2433955"/>
            <a:ext cx="9943991" cy="39560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A296B0-446D-DEAD-9477-4A5187D72B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8489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7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52E8-64CE-E0D3-D5F1-D934A754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Inégalité exprimée en tant que part de la croissance totale captée par les différents groupes de revenus</a:t>
            </a:r>
            <a:endParaRPr lang="en-US" b="1" dirty="0"/>
          </a:p>
        </p:txBody>
      </p:sp>
      <p:pic>
        <p:nvPicPr>
          <p:cNvPr id="2050" name="Picture 2" descr="Table 2.1.2 Share of global growth captured by income groups, 1980–2016">
            <a:extLst>
              <a:ext uri="{FF2B5EF4-FFF2-40B4-BE49-F238E27FC236}">
                <a16:creationId xmlns:a16="http://schemas.microsoft.com/office/drawing/2014/main" id="{78397E93-AB3B-5377-CA64-CA2C7636C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32" y="1825625"/>
            <a:ext cx="95143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891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3019</Words>
  <Application>Microsoft Office PowerPoint</Application>
  <PresentationFormat>Custom</PresentationFormat>
  <Paragraphs>213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Aptos</vt:lpstr>
      <vt:lpstr>Arial</vt:lpstr>
      <vt:lpstr>BIZ UDゴシック</vt:lpstr>
      <vt:lpstr>BIZ UDP明朝 Medium</vt:lpstr>
      <vt:lpstr>Calibri</vt:lpstr>
      <vt:lpstr>Calibri Light</vt:lpstr>
      <vt:lpstr>Georgia</vt:lpstr>
      <vt:lpstr>Custom Design</vt:lpstr>
      <vt:lpstr>PowerPoint Presentation</vt:lpstr>
      <vt:lpstr>Structure de la présentation</vt:lpstr>
      <vt:lpstr>Partie I : Une série de grands défis </vt:lpstr>
      <vt:lpstr>Vulnérabilité des chaînes d'approvisionnement mondiales</vt:lpstr>
      <vt:lpstr>Sécurité économique : le commerce mondial induit-il une vulnérabilité stratégique ? </vt:lpstr>
      <vt:lpstr>Dimensions de sécurité économique</vt:lpstr>
      <vt:lpstr>Transition vers une économie verte : Uniquement pour atteindre le niveau zero d’émissions d'ici à 2050, il faut investir massivement</vt:lpstr>
      <vt:lpstr>Depuis 1980, les inégalités repartent à la hausse </vt:lpstr>
      <vt:lpstr>Inégalité exprimée en tant que part de la croissance totale captée par les différents groupes de revenus</vt:lpstr>
      <vt:lpstr>Une personne sur six dans des ménages actifs est confronté à “l'insécurité économique”</vt:lpstr>
      <vt:lpstr>... à cause du chômage mais aussi du travail précaire (contrats courts)</vt:lpstr>
      <vt:lpstr>La démocratie menacée </vt:lpstr>
      <vt:lpstr>Recherche de la Banque de Suède (Riksbank)</vt:lpstr>
      <vt:lpstr>Impact politique de l'austérité</vt:lpstr>
      <vt:lpstr>L'extrême droite profite plus que l'extrême gauche</vt:lpstr>
      <vt:lpstr>Partie II : Le modèle actuel de politique économique</vt:lpstr>
      <vt:lpstr>Un modèle largement mis en œuvre....</vt:lpstr>
      <vt:lpstr>... mais pas à la hauteur des défis qui nous font face  </vt:lpstr>
      <vt:lpstr>Le FMI sur l'inégalité et les syndicats </vt:lpstr>
      <vt:lpstr>Le FMI sur l'inégalité et les syndicats </vt:lpstr>
      <vt:lpstr>La politique monétaire et le modèle de politique économique "centré sur le marché”</vt:lpstr>
      <vt:lpstr>Conséquences de ce modèle</vt:lpstr>
      <vt:lpstr>La réponse des banques centrales à la "crise du coût de la vie“ montre encore plus de failles </vt:lpstr>
      <vt:lpstr>Effet de pointe de la restriction monétaire sur le PIB (%pp)</vt:lpstr>
      <vt:lpstr>Risque d’une “pleine tempête”</vt:lpstr>
      <vt:lpstr>Un scénario en train de se dérouler: l'inflation se résorbe déjà d’elle meme </vt:lpstr>
      <vt:lpstr>…. tandis que les chocs économiques sont encore à venir (États-Unis, zone euro, Royaume-Uni) </vt:lpstr>
      <vt:lpstr>Implications pour l’avenir</vt:lpstr>
      <vt:lpstr>Partie III : Des nouvelles formes de politique économique émergent</vt:lpstr>
      <vt:lpstr>Les trois piliers de la politique économique de l’administration Biden</vt:lpstr>
      <vt:lpstr>Un écho du New Deal de Roosevelt ?</vt:lpstr>
      <vt:lpstr>Le changement le plus notable concerne la politique fiscale </vt:lpstr>
      <vt:lpstr>Un boom de la construction manufacturière et de l'investissement</vt:lpstr>
      <vt:lpstr>Retour au plein emploi </vt:lpstr>
      <vt:lpstr>La compression inattendue : l'inégalité salariale corrigée ...</vt:lpstr>
      <vt:lpstr>...ainsi que la discrimination salariale</vt:lpstr>
      <vt:lpstr>Espagne : Une autre politique du marché du travail (1)</vt:lpstr>
      <vt:lpstr>Espagne : Une autre politique du marché du travail (2)</vt:lpstr>
      <vt:lpstr>PowerPoint Presentation</vt:lpstr>
      <vt:lpstr>Renforcer et non affaiblir la protection de l'emploi</vt:lpstr>
      <vt:lpstr>L'Espagne n'est plus la "championne" européenne de l'emploi temporaire </vt:lpstr>
      <vt:lpstr>Espagne : Politique pour combattre l’inflation</vt:lpstr>
      <vt:lpstr>Inflation : Espagne comparée à la Zone Euro</vt:lpstr>
      <vt:lpstr>Espagne : Observatoire des prix et des bénéfices</vt:lpstr>
      <vt:lpstr>PowerPoint Presentation</vt:lpstr>
      <vt:lpstr>Politique Monétaire au Japon : Exception qui confirme la régle </vt:lpstr>
      <vt:lpstr>Autre particularité en Japon : Réaliser une croissance structurelle des salaires pour sortir de l’inflation trop bas.  </vt:lpstr>
      <vt:lpstr>Au Japon, les entreprises ont droit a imposer  l’ age de la retraite aux travailleurs </vt:lpstr>
      <vt:lpstr>En résumé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Barahona</dc:creator>
  <cp:lastModifiedBy>Alain Anen</cp:lastModifiedBy>
  <cp:revision>27</cp:revision>
  <dcterms:created xsi:type="dcterms:W3CDTF">2023-08-31T19:38:52Z</dcterms:created>
  <dcterms:modified xsi:type="dcterms:W3CDTF">2024-01-17T09:37:56Z</dcterms:modified>
</cp:coreProperties>
</file>