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9" r:id="rId2"/>
    <p:sldId id="459" r:id="rId3"/>
    <p:sldId id="371" r:id="rId4"/>
    <p:sldId id="499" r:id="rId5"/>
    <p:sldId id="469" r:id="rId6"/>
    <p:sldId id="500" r:id="rId7"/>
    <p:sldId id="498" r:id="rId8"/>
    <p:sldId id="421" r:id="rId9"/>
    <p:sldId id="460" r:id="rId10"/>
    <p:sldId id="471" r:id="rId11"/>
    <p:sldId id="472" r:id="rId12"/>
    <p:sldId id="510" r:id="rId13"/>
    <p:sldId id="504" r:id="rId14"/>
    <p:sldId id="501" r:id="rId15"/>
    <p:sldId id="496" r:id="rId16"/>
    <p:sldId id="491" r:id="rId17"/>
    <p:sldId id="505" r:id="rId18"/>
    <p:sldId id="511" r:id="rId19"/>
    <p:sldId id="506" r:id="rId20"/>
    <p:sldId id="507" r:id="rId21"/>
    <p:sldId id="508" r:id="rId22"/>
    <p:sldId id="503" r:id="rId23"/>
    <p:sldId id="426" r:id="rId24"/>
    <p:sldId id="477" r:id="rId25"/>
    <p:sldId id="478" r:id="rId26"/>
    <p:sldId id="479" r:id="rId27"/>
    <p:sldId id="480" r:id="rId28"/>
    <p:sldId id="509" r:id="rId29"/>
    <p:sldId id="424" r:id="rId30"/>
    <p:sldId id="485" r:id="rId31"/>
    <p:sldId id="465" r:id="rId32"/>
    <p:sldId id="486" r:id="rId33"/>
    <p:sldId id="502" r:id="rId34"/>
    <p:sldId id="487" r:id="rId35"/>
    <p:sldId id="495" r:id="rId36"/>
    <p:sldId id="474" r:id="rId37"/>
    <p:sldId id="475" r:id="rId38"/>
    <p:sldId id="312" r:id="rId39"/>
    <p:sldId id="468" r:id="rId40"/>
  </p:sldIdLst>
  <p:sldSz cx="9144000" cy="6858000" type="screen4x3"/>
  <p:notesSz cx="7099300" cy="10234613"/>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3884">
          <p15:clr>
            <a:srgbClr val="A4A3A4"/>
          </p15:clr>
        </p15:guide>
        <p15:guide id="3" orient="horz" pos="816">
          <p15:clr>
            <a:srgbClr val="A4A3A4"/>
          </p15:clr>
        </p15:guide>
        <p15:guide id="4" orient="horz" pos="482">
          <p15:clr>
            <a:srgbClr val="A4A3A4"/>
          </p15:clr>
        </p15:guide>
        <p15:guide id="5" orient="horz" pos="1162">
          <p15:clr>
            <a:srgbClr val="A4A3A4"/>
          </p15:clr>
        </p15:guide>
        <p15:guide id="6" pos="288">
          <p15:clr>
            <a:srgbClr val="A4A3A4"/>
          </p15:clr>
        </p15:guide>
        <p15:guide id="7" pos="5616">
          <p15:clr>
            <a:srgbClr val="A4A3A4"/>
          </p15:clr>
        </p15:guide>
        <p15:guide id="8" pos="432">
          <p15:clr>
            <a:srgbClr val="A4A3A4"/>
          </p15:clr>
        </p15:guide>
        <p15:guide id="9" pos="4785">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Lang, Jessica" initials="LJ [2]" lastIdx="4" clrIdx="0">
    <p:extLst>
      <p:ext uri="{19B8F6BF-5375-455C-9EA6-DF929625EA0E}">
        <p15:presenceInfo xmlns:p15="http://schemas.microsoft.com/office/powerpoint/2012/main" userId="Lang, Jess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4"/>
    <a:srgbClr val="669900"/>
    <a:srgbClr val="C0C0C0"/>
    <a:srgbClr val="FF9900"/>
    <a:srgbClr val="D2A000"/>
    <a:srgbClr val="FF0000"/>
    <a:srgbClr val="99CC00"/>
    <a:srgbClr val="E17000"/>
    <a:srgbClr val="0070C0"/>
    <a:srgbClr val="67B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7887" autoAdjust="0"/>
  </p:normalViewPr>
  <p:slideViewPr>
    <p:cSldViewPr>
      <p:cViewPr varScale="1">
        <p:scale>
          <a:sx n="98" d="100"/>
          <a:sy n="98" d="100"/>
        </p:scale>
        <p:origin x="1644" y="96"/>
      </p:cViewPr>
      <p:guideLst>
        <p:guide orient="horz" pos="164"/>
        <p:guide orient="horz" pos="3884"/>
        <p:guide orient="horz" pos="816"/>
        <p:guide orient="horz" pos="482"/>
        <p:guide orient="horz" pos="1162"/>
        <p:guide pos="288"/>
        <p:guide pos="5616"/>
        <p:guide pos="432"/>
        <p:guide pos="4785"/>
      </p:guideLst>
    </p:cSldViewPr>
  </p:slideViewPr>
  <p:outlineViewPr>
    <p:cViewPr>
      <p:scale>
        <a:sx n="66" d="100"/>
        <a:sy n="66" d="100"/>
      </p:scale>
      <p:origin x="96" y="135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22" y="-96"/>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68805311368184"/>
          <c:y val="2.3227342276286859E-2"/>
          <c:w val="0.51782991562428593"/>
          <c:h val="0.89779969398433779"/>
        </c:manualLayout>
      </c:layout>
      <c:doughnutChart>
        <c:varyColors val="1"/>
        <c:ser>
          <c:idx val="0"/>
          <c:order val="0"/>
          <c:tx>
            <c:strRef>
              <c:f>Tabelle1!$B$1</c:f>
              <c:strCache>
                <c:ptCount val="1"/>
                <c:pt idx="0">
                  <c:v>Verkauf</c:v>
                </c:pt>
              </c:strCache>
            </c:strRef>
          </c:tx>
          <c:spPr>
            <a:solidFill>
              <a:srgbClr val="0067B4"/>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EBFF-4BA9-995A-41CE26E754BC}"/>
              </c:ext>
            </c:extLst>
          </c:dPt>
          <c:dPt>
            <c:idx val="1"/>
            <c:bubble3D val="0"/>
            <c:spPr>
              <a:solidFill>
                <a:srgbClr val="0067B4"/>
              </a:solidFill>
              <a:ln w="19050">
                <a:solidFill>
                  <a:schemeClr val="lt1"/>
                </a:solidFill>
              </a:ln>
              <a:effectLst/>
            </c:spPr>
            <c:extLst>
              <c:ext xmlns:c16="http://schemas.microsoft.com/office/drawing/2014/chart" uri="{C3380CC4-5D6E-409C-BE32-E72D297353CC}">
                <c16:uniqueId val="{00000003-EBFF-4BA9-995A-41CE26E754BC}"/>
              </c:ext>
            </c:extLst>
          </c:dPt>
          <c:cat>
            <c:strRef>
              <c:f>Tabelle1!$A$2:$A$3</c:f>
              <c:strCache>
                <c:ptCount val="2"/>
                <c:pt idx="0">
                  <c:v>1. Quartal</c:v>
                </c:pt>
                <c:pt idx="1">
                  <c:v>2. Quartal</c:v>
                </c:pt>
              </c:strCache>
            </c:strRef>
          </c:cat>
          <c:val>
            <c:numRef>
              <c:f>Tabelle1!$B$2:$B$3</c:f>
              <c:numCache>
                <c:formatCode>General</c:formatCode>
                <c:ptCount val="2"/>
                <c:pt idx="0">
                  <c:v>60</c:v>
                </c:pt>
                <c:pt idx="1">
                  <c:v>40</c:v>
                </c:pt>
              </c:numCache>
            </c:numRef>
          </c:val>
          <c:extLst>
            <c:ext xmlns:c16="http://schemas.microsoft.com/office/drawing/2014/chart" uri="{C3380CC4-5D6E-409C-BE32-E72D297353CC}">
              <c16:uniqueId val="{00000004-EBFF-4BA9-995A-41CE26E754B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de-DE" noProof="0"/>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840564437302197"/>
          <c:y val="2.7872810731544229E-2"/>
          <c:w val="0.51782991562428593"/>
          <c:h val="0.89779969398433779"/>
        </c:manualLayout>
      </c:layout>
      <c:doughnutChart>
        <c:varyColors val="1"/>
        <c:ser>
          <c:idx val="0"/>
          <c:order val="0"/>
          <c:tx>
            <c:strRef>
              <c:f>Tabelle1!$B$1</c:f>
              <c:strCache>
                <c:ptCount val="1"/>
                <c:pt idx="0">
                  <c:v>Verkauf</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0357-4453-9AA2-39C4099D8F28}"/>
              </c:ext>
            </c:extLst>
          </c:dPt>
          <c:dPt>
            <c:idx val="1"/>
            <c:bubble3D val="0"/>
            <c:spPr>
              <a:solidFill>
                <a:srgbClr val="0067B4"/>
              </a:solidFill>
              <a:ln w="19050">
                <a:solidFill>
                  <a:schemeClr val="lt1"/>
                </a:solidFill>
              </a:ln>
              <a:effectLst/>
            </c:spPr>
            <c:extLst>
              <c:ext xmlns:c16="http://schemas.microsoft.com/office/drawing/2014/chart" uri="{C3380CC4-5D6E-409C-BE32-E72D297353CC}">
                <c16:uniqueId val="{00000003-0357-4453-9AA2-39C4099D8F28}"/>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0357-4453-9AA2-39C4099D8F2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68805311368184"/>
          <c:y val="2.3227342276286859E-2"/>
          <c:w val="0.51782991562428593"/>
          <c:h val="0.89779969398433779"/>
        </c:manualLayout>
      </c:layout>
      <c:doughnutChart>
        <c:varyColors val="1"/>
        <c:ser>
          <c:idx val="0"/>
          <c:order val="0"/>
          <c:tx>
            <c:strRef>
              <c:f>Tabelle1!$B$1</c:f>
              <c:strCache>
                <c:ptCount val="1"/>
                <c:pt idx="0">
                  <c:v>Verkauf</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C7EC-4924-AA93-5458207F1B1C}"/>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C7EC-4924-AA93-5458207F1B1C}"/>
              </c:ext>
            </c:extLst>
          </c:dPt>
          <c:cat>
            <c:strRef>
              <c:f>Tabelle1!$A$2:$A$3</c:f>
              <c:strCache>
                <c:ptCount val="2"/>
                <c:pt idx="0">
                  <c:v>1. Quartal</c:v>
                </c:pt>
                <c:pt idx="1">
                  <c:v>2. Quartal</c:v>
                </c:pt>
              </c:strCache>
            </c:strRef>
          </c:cat>
          <c:val>
            <c:numRef>
              <c:f>Tabelle1!$B$2:$B$3</c:f>
              <c:numCache>
                <c:formatCode>General</c:formatCode>
                <c:ptCount val="2"/>
                <c:pt idx="0">
                  <c:v>70</c:v>
                </c:pt>
                <c:pt idx="1">
                  <c:v>30</c:v>
                </c:pt>
              </c:numCache>
            </c:numRef>
          </c:val>
          <c:extLst>
            <c:ext xmlns:c16="http://schemas.microsoft.com/office/drawing/2014/chart" uri="{C3380CC4-5D6E-409C-BE32-E72D297353CC}">
              <c16:uniqueId val="{00000004-C7EC-4924-AA93-5458207F1B1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GB</c:v>
                </c:pt>
              </c:strCache>
            </c:strRef>
          </c:tx>
          <c:dPt>
            <c:idx val="0"/>
            <c:bubble3D val="0"/>
            <c:spPr>
              <a:solidFill>
                <a:srgbClr val="17BEFC"/>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6BBD-43A2-B8C9-AFE2A707A6A8}"/>
              </c:ext>
            </c:extLst>
          </c:dPt>
          <c:dPt>
            <c:idx val="1"/>
            <c:bubble3D val="0"/>
            <c:spPr>
              <a:solidFill>
                <a:srgbClr val="3574B4">
                  <a:alpha val="90000"/>
                </a:srgb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6BBD-43A2-B8C9-AFE2A707A6A8}"/>
              </c:ext>
            </c:extLst>
          </c:dPt>
          <c:dLbls>
            <c:dLbl>
              <c:idx val="0"/>
              <c:layout>
                <c:manualLayout>
                  <c:x val="-0.13911335301837277"/>
                  <c:y val="0.1569195374015748"/>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tx1"/>
                        </a:solidFill>
                        <a:effectLst/>
                        <a:latin typeface="Trebuchet MS" panose="020B0603020202020204" pitchFamily="34" charset="0"/>
                        <a:ea typeface="+mn-ea"/>
                        <a:cs typeface="+mn-cs"/>
                      </a:defRPr>
                    </a:pPr>
                    <a:fld id="{228210CD-D24D-4E70-9C13-3BC15DBDBA5C}" type="PERCENTAGE">
                      <a:rPr lang="en-US" sz="2400" b="1" baseline="0" smtClean="0">
                        <a:solidFill>
                          <a:schemeClr val="tx1"/>
                        </a:solidFill>
                        <a:latin typeface="Trebuchet MS" panose="020B0603020202020204" pitchFamily="34" charset="0"/>
                      </a:rPr>
                      <a:pPr>
                        <a:defRPr sz="2400">
                          <a:solidFill>
                            <a:schemeClr val="tx1"/>
                          </a:solidFill>
                          <a:latin typeface="Trebuchet MS" panose="020B0603020202020204" pitchFamily="34" charset="0"/>
                        </a:defRPr>
                      </a:pPr>
                      <a:t>[PROZENTSATZ]</a:t>
                    </a:fld>
                    <a:endParaRPr lang="de-DE"/>
                  </a:p>
                </c:rich>
              </c:tx>
              <c:spPr>
                <a:solidFill>
                  <a:srgbClr val="FFFFFF">
                    <a:alpha val="90000"/>
                  </a:srgbClr>
                </a:solidFill>
                <a:ln w="12700" cap="flat" cmpd="sng" algn="ctr">
                  <a:solidFill>
                    <a:srgbClr val="DDDDDD"/>
                  </a:solidFill>
                  <a:round/>
                </a:ln>
                <a:effectLst>
                  <a:outerShdw blurRad="50800" dist="38100" dir="2700000" algn="tl" rotWithShape="0">
                    <a:srgbClr val="DDDDDD">
                      <a:lumMod val="75000"/>
                      <a:alpha val="40000"/>
                    </a:srgbClr>
                  </a:outerShdw>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tx1"/>
                      </a:solidFill>
                      <a:effectLst/>
                      <a:latin typeface="Trebuchet MS" panose="020B0603020202020204" pitchFamily="34" charset="0"/>
                      <a:ea typeface="+mn-ea"/>
                      <a:cs typeface="+mn-cs"/>
                    </a:defRPr>
                  </a:pPr>
                  <a:endParaRPr lang="de-DE"/>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BD-43A2-B8C9-AFE2A707A6A8}"/>
                </c:ext>
              </c:extLst>
            </c:dLbl>
            <c:dLbl>
              <c:idx val="1"/>
              <c:delete val="1"/>
              <c:extLst>
                <c:ext xmlns:c15="http://schemas.microsoft.com/office/drawing/2012/chart" uri="{CE6537A1-D6FC-4f65-9D91-7224C49458BB}"/>
                <c:ext xmlns:c16="http://schemas.microsoft.com/office/drawing/2014/chart" uri="{C3380CC4-5D6E-409C-BE32-E72D297353CC}">
                  <c16:uniqueId val="{00000003-6BBD-43A2-B8C9-AFE2A707A6A8}"/>
                </c:ext>
              </c:extLst>
            </c:dLbl>
            <c:spPr>
              <a:solidFill>
                <a:srgbClr val="FFFFFF">
                  <a:alpha val="90000"/>
                </a:srgbClr>
              </a:solidFill>
              <a:ln w="12700" cap="flat" cmpd="sng" algn="ctr">
                <a:solidFill>
                  <a:srgbClr val="DDDDDD"/>
                </a:solidFill>
                <a:round/>
              </a:ln>
              <a:effectLst>
                <a:outerShdw blurRad="50800" dist="38100" dir="2700000" algn="tl" rotWithShape="0">
                  <a:srgbClr val="DDDDDD">
                    <a:lumMod val="75000"/>
                    <a:alpha val="40000"/>
                  </a:srgbClr>
                </a:outerShdw>
              </a:effectLst>
            </c:spPr>
            <c:dLblPos val="inEnd"/>
            <c:showLegendKey val="0"/>
            <c:showVal val="1"/>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Tabelle1!$A$2:$A$3</c:f>
              <c:strCache>
                <c:ptCount val="2"/>
                <c:pt idx="0">
                  <c:v>mit psychischer Belastung</c:v>
                </c:pt>
                <c:pt idx="1">
                  <c:v>ohne psychische Belastung</c:v>
                </c:pt>
              </c:strCache>
            </c:strRef>
          </c:cat>
          <c:val>
            <c:numRef>
              <c:f>Tabelle1!$B$2:$B$3</c:f>
              <c:numCache>
                <c:formatCode>General</c:formatCode>
                <c:ptCount val="2"/>
                <c:pt idx="0">
                  <c:v>30</c:v>
                </c:pt>
                <c:pt idx="1">
                  <c:v>70</c:v>
                </c:pt>
              </c:numCache>
            </c:numRef>
          </c:val>
          <c:extLst>
            <c:ext xmlns:c16="http://schemas.microsoft.com/office/drawing/2014/chart" uri="{C3380CC4-5D6E-409C-BE32-E72D297353CC}">
              <c16:uniqueId val="{00000004-6BBD-43A2-B8C9-AFE2A707A6A8}"/>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Anzahl Beschäftigte</c:v>
                </c:pt>
              </c:strCache>
            </c:strRef>
          </c:tx>
          <c:spPr>
            <a:solidFill>
              <a:schemeClr val="accent1"/>
            </a:solidFill>
            <a:ln>
              <a:noFill/>
            </a:ln>
            <a:effectLst/>
          </c:spPr>
          <c:invertIfNegative val="0"/>
          <c:cat>
            <c:strRef>
              <c:f>Tabelle1!$A$2:$A$5</c:f>
              <c:strCache>
                <c:ptCount val="4"/>
                <c:pt idx="0">
                  <c:v>5 bis 9</c:v>
                </c:pt>
                <c:pt idx="1">
                  <c:v>10 bis 49</c:v>
                </c:pt>
                <c:pt idx="2">
                  <c:v>50 bis 249</c:v>
                </c:pt>
                <c:pt idx="3">
                  <c:v>250+</c:v>
                </c:pt>
              </c:strCache>
            </c:strRef>
          </c:cat>
          <c:val>
            <c:numRef>
              <c:f>Tabelle1!$B$2:$B$5</c:f>
              <c:numCache>
                <c:formatCode>General</c:formatCode>
                <c:ptCount val="4"/>
                <c:pt idx="0">
                  <c:v>28</c:v>
                </c:pt>
                <c:pt idx="1">
                  <c:v>22</c:v>
                </c:pt>
                <c:pt idx="2">
                  <c:v>14</c:v>
                </c:pt>
                <c:pt idx="3">
                  <c:v>11</c:v>
                </c:pt>
              </c:numCache>
            </c:numRef>
          </c:val>
          <c:extLst>
            <c:ext xmlns:c16="http://schemas.microsoft.com/office/drawing/2014/chart" uri="{C3380CC4-5D6E-409C-BE32-E72D297353CC}">
              <c16:uniqueId val="{00000000-9328-48FB-ACFC-AC77555E9DC4}"/>
            </c:ext>
          </c:extLst>
        </c:ser>
        <c:dLbls>
          <c:showLegendKey val="0"/>
          <c:showVal val="0"/>
          <c:showCatName val="0"/>
          <c:showSerName val="0"/>
          <c:showPercent val="0"/>
          <c:showBubbleSize val="0"/>
        </c:dLbls>
        <c:gapWidth val="219"/>
        <c:overlap val="-27"/>
        <c:axId val="562667560"/>
        <c:axId val="562668544"/>
      </c:barChart>
      <c:catAx>
        <c:axId val="56266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562668544"/>
        <c:crosses val="autoZero"/>
        <c:auto val="1"/>
        <c:lblAlgn val="ctr"/>
        <c:lblOffset val="100"/>
        <c:noMultiLvlLbl val="0"/>
      </c:catAx>
      <c:valAx>
        <c:axId val="56266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562667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B85C8-5D56-4650-B244-244EF203C41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4E63119D-E586-4553-B747-50CAB6AD0C5E}">
      <dgm:prSet phldrT="[Text]"/>
      <dgm:spPr>
        <a:solidFill>
          <a:srgbClr val="0070C0"/>
        </a:solidFill>
      </dgm:spPr>
      <dgm:t>
        <a:bodyPr/>
        <a:lstStyle/>
        <a:p>
          <a:r>
            <a:rPr lang="de-DE" dirty="0" smtClean="0">
              <a:latin typeface="Arial" panose="020B0604020202020204" pitchFamily="34" charset="0"/>
              <a:cs typeface="Arial" panose="020B0604020202020204" pitchFamily="34" charset="0"/>
            </a:rPr>
            <a:t>Systematische </a:t>
          </a:r>
          <a:r>
            <a:rPr lang="de-DE" b="1" dirty="0" smtClean="0">
              <a:latin typeface="Arial" panose="020B0604020202020204" pitchFamily="34" charset="0"/>
              <a:cs typeface="Arial" panose="020B0604020202020204" pitchFamily="34" charset="0"/>
            </a:rPr>
            <a:t>Ermittlung</a:t>
          </a:r>
          <a:r>
            <a:rPr lang="de-DE" dirty="0" smtClean="0">
              <a:latin typeface="Arial" panose="020B0604020202020204" pitchFamily="34" charset="0"/>
              <a:cs typeface="Arial" panose="020B0604020202020204" pitchFamily="34" charset="0"/>
            </a:rPr>
            <a:t> / Bewertung von Gefährdungen</a:t>
          </a:r>
          <a:endParaRPr lang="de-DE" dirty="0">
            <a:latin typeface="Arial" panose="020B0604020202020204" pitchFamily="34" charset="0"/>
            <a:cs typeface="Arial" panose="020B0604020202020204" pitchFamily="34" charset="0"/>
          </a:endParaRPr>
        </a:p>
      </dgm:t>
    </dgm:pt>
    <dgm:pt modelId="{DC06A8B3-56E7-4643-9D81-00316CD65BC9}" type="parTrans" cxnId="{2A1245AD-FCF2-4336-9691-BCDFEBB2C8CD}">
      <dgm:prSet/>
      <dgm:spPr/>
      <dgm:t>
        <a:bodyPr/>
        <a:lstStyle/>
        <a:p>
          <a:endParaRPr lang="de-DE"/>
        </a:p>
      </dgm:t>
    </dgm:pt>
    <dgm:pt modelId="{1B67B668-9E40-46E3-B703-6FDC9132212D}" type="sibTrans" cxnId="{2A1245AD-FCF2-4336-9691-BCDFEBB2C8CD}">
      <dgm:prSet/>
      <dgm:spPr>
        <a:solidFill>
          <a:srgbClr val="0067B4"/>
        </a:solidFill>
      </dgm:spPr>
      <dgm:t>
        <a:bodyPr/>
        <a:lstStyle/>
        <a:p>
          <a:endParaRPr lang="de-DE"/>
        </a:p>
      </dgm:t>
    </dgm:pt>
    <dgm:pt modelId="{1032DC88-0941-444E-8B34-1FE8025F5D86}">
      <dgm:prSet phldrT="[Text]"/>
      <dgm:spPr>
        <a:solidFill>
          <a:srgbClr val="0070C0"/>
        </a:solidFill>
      </dgm:spPr>
      <dgm:t>
        <a:bodyPr/>
        <a:lstStyle/>
        <a:p>
          <a:r>
            <a:rPr lang="de-DE" dirty="0" smtClean="0">
              <a:latin typeface="Arial" panose="020B0604020202020204" pitchFamily="34" charset="0"/>
              <a:cs typeface="Arial" panose="020B0604020202020204" pitchFamily="34" charset="0"/>
            </a:rPr>
            <a:t>Festlegung von </a:t>
          </a:r>
          <a:r>
            <a:rPr lang="de-DE" b="1" dirty="0" smtClean="0">
              <a:latin typeface="Arial" panose="020B0604020202020204" pitchFamily="34" charset="0"/>
              <a:cs typeface="Arial" panose="020B0604020202020204" pitchFamily="34" charset="0"/>
            </a:rPr>
            <a:t>Maßnahmen</a:t>
          </a:r>
          <a:r>
            <a:rPr lang="de-DE" dirty="0" smtClean="0">
              <a:latin typeface="Arial" panose="020B0604020202020204" pitchFamily="34" charset="0"/>
              <a:cs typeface="Arial" panose="020B0604020202020204" pitchFamily="34" charset="0"/>
            </a:rPr>
            <a:t> für Sicherheit und Gesundheit</a:t>
          </a:r>
          <a:endParaRPr lang="de-DE" dirty="0">
            <a:latin typeface="Arial" panose="020B0604020202020204" pitchFamily="34" charset="0"/>
            <a:cs typeface="Arial" panose="020B0604020202020204" pitchFamily="34" charset="0"/>
          </a:endParaRPr>
        </a:p>
      </dgm:t>
    </dgm:pt>
    <dgm:pt modelId="{D648166C-67AD-4F44-A5FD-ED7F16397443}" type="parTrans" cxnId="{6281F34E-1A11-41ED-B297-E33270AF71C5}">
      <dgm:prSet/>
      <dgm:spPr/>
      <dgm:t>
        <a:bodyPr/>
        <a:lstStyle/>
        <a:p>
          <a:endParaRPr lang="de-DE"/>
        </a:p>
      </dgm:t>
    </dgm:pt>
    <dgm:pt modelId="{5193EF00-E744-4377-8139-0A7A1B858C69}" type="sibTrans" cxnId="{6281F34E-1A11-41ED-B297-E33270AF71C5}">
      <dgm:prSet/>
      <dgm:spPr/>
      <dgm:t>
        <a:bodyPr/>
        <a:lstStyle/>
        <a:p>
          <a:endParaRPr lang="de-DE"/>
        </a:p>
      </dgm:t>
    </dgm:pt>
    <dgm:pt modelId="{7F1D8863-3A5C-487A-B45F-4F109FB80CBA}">
      <dgm:prSet phldrT="[Text]"/>
      <dgm:spPr>
        <a:solidFill>
          <a:srgbClr val="0070C0"/>
        </a:solidFill>
      </dgm:spPr>
      <dgm:t>
        <a:bodyPr/>
        <a:lstStyle/>
        <a:p>
          <a:r>
            <a:rPr lang="de-DE" b="1" dirty="0" smtClean="0">
              <a:latin typeface="Arial" panose="020B0604020202020204" pitchFamily="34" charset="0"/>
              <a:cs typeface="Arial" panose="020B0604020202020204" pitchFamily="34" charset="0"/>
            </a:rPr>
            <a:t>Umsetzung</a:t>
          </a:r>
          <a:r>
            <a:rPr lang="de-DE" dirty="0" smtClean="0">
              <a:latin typeface="Arial" panose="020B0604020202020204" pitchFamily="34" charset="0"/>
              <a:cs typeface="Arial" panose="020B0604020202020204" pitchFamily="34" charset="0"/>
            </a:rPr>
            <a:t> der festgelegten Maßnahmen</a:t>
          </a:r>
          <a:endParaRPr lang="de-DE" dirty="0">
            <a:latin typeface="Arial" panose="020B0604020202020204" pitchFamily="34" charset="0"/>
            <a:cs typeface="Arial" panose="020B0604020202020204" pitchFamily="34" charset="0"/>
          </a:endParaRPr>
        </a:p>
      </dgm:t>
    </dgm:pt>
    <dgm:pt modelId="{383B62F7-4F08-42C0-91ED-C51143F9115D}" type="parTrans" cxnId="{49C885F1-723E-4EC2-96DC-C12E66207503}">
      <dgm:prSet/>
      <dgm:spPr/>
      <dgm:t>
        <a:bodyPr/>
        <a:lstStyle/>
        <a:p>
          <a:endParaRPr lang="de-DE"/>
        </a:p>
      </dgm:t>
    </dgm:pt>
    <dgm:pt modelId="{646ECABA-A134-4DEC-AC6C-0557DAF8A74B}" type="sibTrans" cxnId="{49C885F1-723E-4EC2-96DC-C12E66207503}">
      <dgm:prSet/>
      <dgm:spPr/>
      <dgm:t>
        <a:bodyPr/>
        <a:lstStyle/>
        <a:p>
          <a:endParaRPr lang="de-DE"/>
        </a:p>
      </dgm:t>
    </dgm:pt>
    <dgm:pt modelId="{24D1441E-57D0-4599-85B6-0CAEF0A3C66B}">
      <dgm:prSet phldrT="[Text]"/>
      <dgm:spPr>
        <a:solidFill>
          <a:srgbClr val="0070C0"/>
        </a:solidFill>
      </dgm:spPr>
      <dgm:t>
        <a:bodyPr/>
        <a:lstStyle/>
        <a:p>
          <a:r>
            <a:rPr lang="de-DE" dirty="0" smtClean="0">
              <a:latin typeface="Arial" panose="020B0604020202020204" pitchFamily="34" charset="0"/>
              <a:cs typeface="Arial" panose="020B0604020202020204" pitchFamily="34" charset="0"/>
            </a:rPr>
            <a:t>Kontrollieren der Maßnahmen auf </a:t>
          </a:r>
          <a:r>
            <a:rPr lang="de-DE" b="1" dirty="0" smtClean="0">
              <a:latin typeface="Arial" panose="020B0604020202020204" pitchFamily="34" charset="0"/>
              <a:cs typeface="Arial" panose="020B0604020202020204" pitchFamily="34" charset="0"/>
            </a:rPr>
            <a:t>Wirksamkeit</a:t>
          </a:r>
          <a:endParaRPr lang="de-DE" b="1" dirty="0">
            <a:latin typeface="Arial" panose="020B0604020202020204" pitchFamily="34" charset="0"/>
            <a:cs typeface="Arial" panose="020B0604020202020204" pitchFamily="34" charset="0"/>
          </a:endParaRPr>
        </a:p>
      </dgm:t>
    </dgm:pt>
    <dgm:pt modelId="{35123BCB-51BD-48A5-98CF-0844B469BFC6}" type="parTrans" cxnId="{6AB95EEA-190A-4750-BB73-4BAEB14A2FB5}">
      <dgm:prSet/>
      <dgm:spPr/>
      <dgm:t>
        <a:bodyPr/>
        <a:lstStyle/>
        <a:p>
          <a:endParaRPr lang="de-DE"/>
        </a:p>
      </dgm:t>
    </dgm:pt>
    <dgm:pt modelId="{BE4D5A52-135C-4198-B076-A41DC1A94FC4}" type="sibTrans" cxnId="{6AB95EEA-190A-4750-BB73-4BAEB14A2FB5}">
      <dgm:prSet/>
      <dgm:spPr/>
      <dgm:t>
        <a:bodyPr/>
        <a:lstStyle/>
        <a:p>
          <a:endParaRPr lang="de-DE"/>
        </a:p>
      </dgm:t>
    </dgm:pt>
    <dgm:pt modelId="{3B9DF87A-3AAA-41BE-981C-CE0209424CC4}" type="pres">
      <dgm:prSet presAssocID="{60EB85C8-5D56-4650-B244-244EF203C415}" presName="cycle" presStyleCnt="0">
        <dgm:presLayoutVars>
          <dgm:dir/>
          <dgm:resizeHandles val="exact"/>
        </dgm:presLayoutVars>
      </dgm:prSet>
      <dgm:spPr/>
      <dgm:t>
        <a:bodyPr/>
        <a:lstStyle/>
        <a:p>
          <a:endParaRPr lang="de-DE"/>
        </a:p>
      </dgm:t>
    </dgm:pt>
    <dgm:pt modelId="{E48BC3D5-D591-4A12-8531-691DB141300E}" type="pres">
      <dgm:prSet presAssocID="{4E63119D-E586-4553-B747-50CAB6AD0C5E}" presName="node" presStyleLbl="node1" presStyleIdx="0" presStyleCnt="4" custScaleX="119508" custScaleY="116444">
        <dgm:presLayoutVars>
          <dgm:bulletEnabled val="1"/>
        </dgm:presLayoutVars>
      </dgm:prSet>
      <dgm:spPr/>
      <dgm:t>
        <a:bodyPr/>
        <a:lstStyle/>
        <a:p>
          <a:endParaRPr lang="de-DE"/>
        </a:p>
      </dgm:t>
    </dgm:pt>
    <dgm:pt modelId="{B3230DC2-A834-4C4B-95AB-E14EE26B9C23}" type="pres">
      <dgm:prSet presAssocID="{4E63119D-E586-4553-B747-50CAB6AD0C5E}" presName="spNode" presStyleCnt="0"/>
      <dgm:spPr/>
    </dgm:pt>
    <dgm:pt modelId="{04726209-C26E-4D47-8EE4-8A8A8A82DE5B}" type="pres">
      <dgm:prSet presAssocID="{1B67B668-9E40-46E3-B703-6FDC9132212D}" presName="sibTrans" presStyleLbl="sibTrans1D1" presStyleIdx="0" presStyleCnt="4"/>
      <dgm:spPr/>
      <dgm:t>
        <a:bodyPr/>
        <a:lstStyle/>
        <a:p>
          <a:endParaRPr lang="de-DE"/>
        </a:p>
      </dgm:t>
    </dgm:pt>
    <dgm:pt modelId="{7BC0079C-11B6-409B-86D9-E51B4B8BD3C7}" type="pres">
      <dgm:prSet presAssocID="{1032DC88-0941-444E-8B34-1FE8025F5D86}" presName="node" presStyleLbl="node1" presStyleIdx="1" presStyleCnt="4" custScaleX="119508" custScaleY="116444">
        <dgm:presLayoutVars>
          <dgm:bulletEnabled val="1"/>
        </dgm:presLayoutVars>
      </dgm:prSet>
      <dgm:spPr/>
      <dgm:t>
        <a:bodyPr/>
        <a:lstStyle/>
        <a:p>
          <a:endParaRPr lang="de-DE"/>
        </a:p>
      </dgm:t>
    </dgm:pt>
    <dgm:pt modelId="{94BBA590-712B-411D-9EB3-2A8778D4974D}" type="pres">
      <dgm:prSet presAssocID="{1032DC88-0941-444E-8B34-1FE8025F5D86}" presName="spNode" presStyleCnt="0"/>
      <dgm:spPr/>
    </dgm:pt>
    <dgm:pt modelId="{27C3EBA9-663E-4E30-ADB4-64BB4C89DB66}" type="pres">
      <dgm:prSet presAssocID="{5193EF00-E744-4377-8139-0A7A1B858C69}" presName="sibTrans" presStyleLbl="sibTrans1D1" presStyleIdx="1" presStyleCnt="4"/>
      <dgm:spPr/>
      <dgm:t>
        <a:bodyPr/>
        <a:lstStyle/>
        <a:p>
          <a:endParaRPr lang="de-DE"/>
        </a:p>
      </dgm:t>
    </dgm:pt>
    <dgm:pt modelId="{3DE3FA4B-A48E-4072-B42C-33F95A6CF789}" type="pres">
      <dgm:prSet presAssocID="{7F1D8863-3A5C-487A-B45F-4F109FB80CBA}" presName="node" presStyleLbl="node1" presStyleIdx="2" presStyleCnt="4" custScaleX="119508" custScaleY="116444">
        <dgm:presLayoutVars>
          <dgm:bulletEnabled val="1"/>
        </dgm:presLayoutVars>
      </dgm:prSet>
      <dgm:spPr/>
      <dgm:t>
        <a:bodyPr/>
        <a:lstStyle/>
        <a:p>
          <a:endParaRPr lang="de-DE"/>
        </a:p>
      </dgm:t>
    </dgm:pt>
    <dgm:pt modelId="{F77F0FF6-BAF1-40BA-A3E8-1F16FFB3319D}" type="pres">
      <dgm:prSet presAssocID="{7F1D8863-3A5C-487A-B45F-4F109FB80CBA}" presName="spNode" presStyleCnt="0"/>
      <dgm:spPr/>
    </dgm:pt>
    <dgm:pt modelId="{61BBB75C-8E59-429A-AB63-0AEA933524E6}" type="pres">
      <dgm:prSet presAssocID="{646ECABA-A134-4DEC-AC6C-0557DAF8A74B}" presName="sibTrans" presStyleLbl="sibTrans1D1" presStyleIdx="2" presStyleCnt="4"/>
      <dgm:spPr/>
      <dgm:t>
        <a:bodyPr/>
        <a:lstStyle/>
        <a:p>
          <a:endParaRPr lang="de-DE"/>
        </a:p>
      </dgm:t>
    </dgm:pt>
    <dgm:pt modelId="{78D96612-9193-4BCD-BC2E-FBAE27CA869E}" type="pres">
      <dgm:prSet presAssocID="{24D1441E-57D0-4599-85B6-0CAEF0A3C66B}" presName="node" presStyleLbl="node1" presStyleIdx="3" presStyleCnt="4" custScaleX="119508" custScaleY="116444">
        <dgm:presLayoutVars>
          <dgm:bulletEnabled val="1"/>
        </dgm:presLayoutVars>
      </dgm:prSet>
      <dgm:spPr/>
      <dgm:t>
        <a:bodyPr/>
        <a:lstStyle/>
        <a:p>
          <a:endParaRPr lang="de-DE"/>
        </a:p>
      </dgm:t>
    </dgm:pt>
    <dgm:pt modelId="{85160CFF-5B7C-460B-B291-F2E362BAFFE8}" type="pres">
      <dgm:prSet presAssocID="{24D1441E-57D0-4599-85B6-0CAEF0A3C66B}" presName="spNode" presStyleCnt="0"/>
      <dgm:spPr/>
    </dgm:pt>
    <dgm:pt modelId="{30C3D491-DE83-417A-99F9-78AA57953C13}" type="pres">
      <dgm:prSet presAssocID="{BE4D5A52-135C-4198-B076-A41DC1A94FC4}" presName="sibTrans" presStyleLbl="sibTrans1D1" presStyleIdx="3" presStyleCnt="4"/>
      <dgm:spPr/>
      <dgm:t>
        <a:bodyPr/>
        <a:lstStyle/>
        <a:p>
          <a:endParaRPr lang="de-DE"/>
        </a:p>
      </dgm:t>
    </dgm:pt>
  </dgm:ptLst>
  <dgm:cxnLst>
    <dgm:cxn modelId="{C699FC90-E234-4807-9234-E299F30F7AA0}" type="presOf" srcId="{60EB85C8-5D56-4650-B244-244EF203C415}" destId="{3B9DF87A-3AAA-41BE-981C-CE0209424CC4}" srcOrd="0" destOrd="0" presId="urn:microsoft.com/office/officeart/2005/8/layout/cycle5"/>
    <dgm:cxn modelId="{6281F34E-1A11-41ED-B297-E33270AF71C5}" srcId="{60EB85C8-5D56-4650-B244-244EF203C415}" destId="{1032DC88-0941-444E-8B34-1FE8025F5D86}" srcOrd="1" destOrd="0" parTransId="{D648166C-67AD-4F44-A5FD-ED7F16397443}" sibTransId="{5193EF00-E744-4377-8139-0A7A1B858C69}"/>
    <dgm:cxn modelId="{11208522-850B-4FD8-83A1-C90A3EE05301}" type="presOf" srcId="{24D1441E-57D0-4599-85B6-0CAEF0A3C66B}" destId="{78D96612-9193-4BCD-BC2E-FBAE27CA869E}" srcOrd="0" destOrd="0" presId="urn:microsoft.com/office/officeart/2005/8/layout/cycle5"/>
    <dgm:cxn modelId="{49C885F1-723E-4EC2-96DC-C12E66207503}" srcId="{60EB85C8-5D56-4650-B244-244EF203C415}" destId="{7F1D8863-3A5C-487A-B45F-4F109FB80CBA}" srcOrd="2" destOrd="0" parTransId="{383B62F7-4F08-42C0-91ED-C51143F9115D}" sibTransId="{646ECABA-A134-4DEC-AC6C-0557DAF8A74B}"/>
    <dgm:cxn modelId="{D6529C52-2072-42B0-9AF3-727F1DD04D4B}" type="presOf" srcId="{1B67B668-9E40-46E3-B703-6FDC9132212D}" destId="{04726209-C26E-4D47-8EE4-8A8A8A82DE5B}" srcOrd="0" destOrd="0" presId="urn:microsoft.com/office/officeart/2005/8/layout/cycle5"/>
    <dgm:cxn modelId="{F7EB37DF-9058-4A4C-A3BC-53A4AB40DE40}" type="presOf" srcId="{5193EF00-E744-4377-8139-0A7A1B858C69}" destId="{27C3EBA9-663E-4E30-ADB4-64BB4C89DB66}" srcOrd="0" destOrd="0" presId="urn:microsoft.com/office/officeart/2005/8/layout/cycle5"/>
    <dgm:cxn modelId="{0A2DFE57-2D4D-4033-957F-8CAF6B0FC2E0}" type="presOf" srcId="{BE4D5A52-135C-4198-B076-A41DC1A94FC4}" destId="{30C3D491-DE83-417A-99F9-78AA57953C13}" srcOrd="0" destOrd="0" presId="urn:microsoft.com/office/officeart/2005/8/layout/cycle5"/>
    <dgm:cxn modelId="{6AB95EEA-190A-4750-BB73-4BAEB14A2FB5}" srcId="{60EB85C8-5D56-4650-B244-244EF203C415}" destId="{24D1441E-57D0-4599-85B6-0CAEF0A3C66B}" srcOrd="3" destOrd="0" parTransId="{35123BCB-51BD-48A5-98CF-0844B469BFC6}" sibTransId="{BE4D5A52-135C-4198-B076-A41DC1A94FC4}"/>
    <dgm:cxn modelId="{B4C9C821-CF96-4536-B84C-77C61B650EBC}" type="presOf" srcId="{4E63119D-E586-4553-B747-50CAB6AD0C5E}" destId="{E48BC3D5-D591-4A12-8531-691DB141300E}" srcOrd="0" destOrd="0" presId="urn:microsoft.com/office/officeart/2005/8/layout/cycle5"/>
    <dgm:cxn modelId="{2A1245AD-FCF2-4336-9691-BCDFEBB2C8CD}" srcId="{60EB85C8-5D56-4650-B244-244EF203C415}" destId="{4E63119D-E586-4553-B747-50CAB6AD0C5E}" srcOrd="0" destOrd="0" parTransId="{DC06A8B3-56E7-4643-9D81-00316CD65BC9}" sibTransId="{1B67B668-9E40-46E3-B703-6FDC9132212D}"/>
    <dgm:cxn modelId="{81F9EE77-EE77-4358-A1D4-A16FE4AFBA87}" type="presOf" srcId="{646ECABA-A134-4DEC-AC6C-0557DAF8A74B}" destId="{61BBB75C-8E59-429A-AB63-0AEA933524E6}" srcOrd="0" destOrd="0" presId="urn:microsoft.com/office/officeart/2005/8/layout/cycle5"/>
    <dgm:cxn modelId="{54EF2D3D-B4A3-4D4D-8087-ECF86ECE39E6}" type="presOf" srcId="{7F1D8863-3A5C-487A-B45F-4F109FB80CBA}" destId="{3DE3FA4B-A48E-4072-B42C-33F95A6CF789}" srcOrd="0" destOrd="0" presId="urn:microsoft.com/office/officeart/2005/8/layout/cycle5"/>
    <dgm:cxn modelId="{3A4A8F6D-CC9E-4E94-B729-9372E48890F6}" type="presOf" srcId="{1032DC88-0941-444E-8B34-1FE8025F5D86}" destId="{7BC0079C-11B6-409B-86D9-E51B4B8BD3C7}" srcOrd="0" destOrd="0" presId="urn:microsoft.com/office/officeart/2005/8/layout/cycle5"/>
    <dgm:cxn modelId="{F12902CD-7C8F-4483-B193-017477E3DD20}" type="presParOf" srcId="{3B9DF87A-3AAA-41BE-981C-CE0209424CC4}" destId="{E48BC3D5-D591-4A12-8531-691DB141300E}" srcOrd="0" destOrd="0" presId="urn:microsoft.com/office/officeart/2005/8/layout/cycle5"/>
    <dgm:cxn modelId="{3CB2A3C0-CB9F-45E2-8BFA-D9DF4A176043}" type="presParOf" srcId="{3B9DF87A-3AAA-41BE-981C-CE0209424CC4}" destId="{B3230DC2-A834-4C4B-95AB-E14EE26B9C23}" srcOrd="1" destOrd="0" presId="urn:microsoft.com/office/officeart/2005/8/layout/cycle5"/>
    <dgm:cxn modelId="{13DAECE7-3704-465C-A1F2-A6BD1FF1DD33}" type="presParOf" srcId="{3B9DF87A-3AAA-41BE-981C-CE0209424CC4}" destId="{04726209-C26E-4D47-8EE4-8A8A8A82DE5B}" srcOrd="2" destOrd="0" presId="urn:microsoft.com/office/officeart/2005/8/layout/cycle5"/>
    <dgm:cxn modelId="{584A854F-346C-4EA8-88D0-DF3665875A35}" type="presParOf" srcId="{3B9DF87A-3AAA-41BE-981C-CE0209424CC4}" destId="{7BC0079C-11B6-409B-86D9-E51B4B8BD3C7}" srcOrd="3" destOrd="0" presId="urn:microsoft.com/office/officeart/2005/8/layout/cycle5"/>
    <dgm:cxn modelId="{A24C3B62-8E02-44B1-9967-179B3AB8F582}" type="presParOf" srcId="{3B9DF87A-3AAA-41BE-981C-CE0209424CC4}" destId="{94BBA590-712B-411D-9EB3-2A8778D4974D}" srcOrd="4" destOrd="0" presId="urn:microsoft.com/office/officeart/2005/8/layout/cycle5"/>
    <dgm:cxn modelId="{BB218914-0562-4BB4-A874-CD0B66F884D0}" type="presParOf" srcId="{3B9DF87A-3AAA-41BE-981C-CE0209424CC4}" destId="{27C3EBA9-663E-4E30-ADB4-64BB4C89DB66}" srcOrd="5" destOrd="0" presId="urn:microsoft.com/office/officeart/2005/8/layout/cycle5"/>
    <dgm:cxn modelId="{EA6F9598-52B6-4847-B940-4A76C21FCF23}" type="presParOf" srcId="{3B9DF87A-3AAA-41BE-981C-CE0209424CC4}" destId="{3DE3FA4B-A48E-4072-B42C-33F95A6CF789}" srcOrd="6" destOrd="0" presId="urn:microsoft.com/office/officeart/2005/8/layout/cycle5"/>
    <dgm:cxn modelId="{189872CE-88AB-4535-8DA7-9EADE020B91E}" type="presParOf" srcId="{3B9DF87A-3AAA-41BE-981C-CE0209424CC4}" destId="{F77F0FF6-BAF1-40BA-A3E8-1F16FFB3319D}" srcOrd="7" destOrd="0" presId="urn:microsoft.com/office/officeart/2005/8/layout/cycle5"/>
    <dgm:cxn modelId="{F62BF352-6FD1-4EB0-BE25-102F9A0BC127}" type="presParOf" srcId="{3B9DF87A-3AAA-41BE-981C-CE0209424CC4}" destId="{61BBB75C-8E59-429A-AB63-0AEA933524E6}" srcOrd="8" destOrd="0" presId="urn:microsoft.com/office/officeart/2005/8/layout/cycle5"/>
    <dgm:cxn modelId="{63E60FBA-D1C7-45A9-996B-74B5884FF486}" type="presParOf" srcId="{3B9DF87A-3AAA-41BE-981C-CE0209424CC4}" destId="{78D96612-9193-4BCD-BC2E-FBAE27CA869E}" srcOrd="9" destOrd="0" presId="urn:microsoft.com/office/officeart/2005/8/layout/cycle5"/>
    <dgm:cxn modelId="{AB575AF7-6CC8-4A03-8513-1FE2E241A3B0}" type="presParOf" srcId="{3B9DF87A-3AAA-41BE-981C-CE0209424CC4}" destId="{85160CFF-5B7C-460B-B291-F2E362BAFFE8}" srcOrd="10" destOrd="0" presId="urn:microsoft.com/office/officeart/2005/8/layout/cycle5"/>
    <dgm:cxn modelId="{F28DBA4C-1510-4121-83DE-62D47B757A49}" type="presParOf" srcId="{3B9DF87A-3AAA-41BE-981C-CE0209424CC4}" destId="{30C3D491-DE83-417A-99F9-78AA57953C1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BC3D5-D591-4A12-8531-691DB141300E}">
      <dsp:nvSpPr>
        <dsp:cNvPr id="0" name=""/>
        <dsp:cNvSpPr/>
      </dsp:nvSpPr>
      <dsp:spPr>
        <a:xfrm>
          <a:off x="2088677" y="-88586"/>
          <a:ext cx="2000903" cy="126724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Systematische </a:t>
          </a:r>
          <a:r>
            <a:rPr lang="de-DE" sz="1800" b="1" kern="1200" dirty="0" smtClean="0">
              <a:latin typeface="Arial" panose="020B0604020202020204" pitchFamily="34" charset="0"/>
              <a:cs typeface="Arial" panose="020B0604020202020204" pitchFamily="34" charset="0"/>
            </a:rPr>
            <a:t>Ermittlung</a:t>
          </a:r>
          <a:r>
            <a:rPr lang="de-DE" sz="1800" kern="1200" dirty="0" smtClean="0">
              <a:latin typeface="Arial" panose="020B0604020202020204" pitchFamily="34" charset="0"/>
              <a:cs typeface="Arial" panose="020B0604020202020204" pitchFamily="34" charset="0"/>
            </a:rPr>
            <a:t> / Bewertung von Gefährdungen</a:t>
          </a:r>
          <a:endParaRPr lang="de-DE" sz="1800" kern="1200" dirty="0">
            <a:latin typeface="Arial" panose="020B0604020202020204" pitchFamily="34" charset="0"/>
            <a:cs typeface="Arial" panose="020B0604020202020204" pitchFamily="34" charset="0"/>
          </a:endParaRPr>
        </a:p>
      </dsp:txBody>
      <dsp:txXfrm>
        <a:off x="2150539" y="-26724"/>
        <a:ext cx="1877179" cy="1143517"/>
      </dsp:txXfrm>
    </dsp:sp>
    <dsp:sp modelId="{04726209-C26E-4D47-8EE4-8A8A8A82DE5B}">
      <dsp:nvSpPr>
        <dsp:cNvPr id="0" name=""/>
        <dsp:cNvSpPr/>
      </dsp:nvSpPr>
      <dsp:spPr>
        <a:xfrm>
          <a:off x="1288880" y="545034"/>
          <a:ext cx="3600496" cy="3600496"/>
        </a:xfrm>
        <a:custGeom>
          <a:avLst/>
          <a:gdLst/>
          <a:ahLst/>
          <a:cxnLst/>
          <a:rect l="0" t="0" r="0" b="0"/>
          <a:pathLst>
            <a:path>
              <a:moveTo>
                <a:pt x="2975926" y="436915"/>
              </a:moveTo>
              <a:arcTo wR="1800248" hR="1800248" stAng="18646381" swAng="12964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BC0079C-11B6-409B-86D9-E51B4B8BD3C7}">
      <dsp:nvSpPr>
        <dsp:cNvPr id="0" name=""/>
        <dsp:cNvSpPr/>
      </dsp:nvSpPr>
      <dsp:spPr>
        <a:xfrm>
          <a:off x="3888925" y="1711662"/>
          <a:ext cx="2000903" cy="126724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Festlegung von </a:t>
          </a:r>
          <a:r>
            <a:rPr lang="de-DE" sz="1800" b="1" kern="1200" dirty="0" smtClean="0">
              <a:latin typeface="Arial" panose="020B0604020202020204" pitchFamily="34" charset="0"/>
              <a:cs typeface="Arial" panose="020B0604020202020204" pitchFamily="34" charset="0"/>
            </a:rPr>
            <a:t>Maßnahmen</a:t>
          </a:r>
          <a:r>
            <a:rPr lang="de-DE" sz="1800" kern="1200" dirty="0" smtClean="0">
              <a:latin typeface="Arial" panose="020B0604020202020204" pitchFamily="34" charset="0"/>
              <a:cs typeface="Arial" panose="020B0604020202020204" pitchFamily="34" charset="0"/>
            </a:rPr>
            <a:t> für Sicherheit und Gesundheit</a:t>
          </a:r>
          <a:endParaRPr lang="de-DE" sz="1800" kern="1200" dirty="0">
            <a:latin typeface="Arial" panose="020B0604020202020204" pitchFamily="34" charset="0"/>
            <a:cs typeface="Arial" panose="020B0604020202020204" pitchFamily="34" charset="0"/>
          </a:endParaRPr>
        </a:p>
      </dsp:txBody>
      <dsp:txXfrm>
        <a:off x="3950787" y="1773524"/>
        <a:ext cx="1877179" cy="1143517"/>
      </dsp:txXfrm>
    </dsp:sp>
    <dsp:sp modelId="{27C3EBA9-663E-4E30-ADB4-64BB4C89DB66}">
      <dsp:nvSpPr>
        <dsp:cNvPr id="0" name=""/>
        <dsp:cNvSpPr/>
      </dsp:nvSpPr>
      <dsp:spPr>
        <a:xfrm>
          <a:off x="1288880" y="545034"/>
          <a:ext cx="3600496" cy="3600496"/>
        </a:xfrm>
        <a:custGeom>
          <a:avLst/>
          <a:gdLst/>
          <a:ahLst/>
          <a:cxnLst/>
          <a:rect l="0" t="0" r="0" b="0"/>
          <a:pathLst>
            <a:path>
              <a:moveTo>
                <a:pt x="3395351" y="2634838"/>
              </a:moveTo>
              <a:arcTo wR="1800248" hR="1800248" stAng="1657168" swAng="12964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E3FA4B-A48E-4072-B42C-33F95A6CF789}">
      <dsp:nvSpPr>
        <dsp:cNvPr id="0" name=""/>
        <dsp:cNvSpPr/>
      </dsp:nvSpPr>
      <dsp:spPr>
        <a:xfrm>
          <a:off x="2088677" y="3511910"/>
          <a:ext cx="2000903" cy="126724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latin typeface="Arial" panose="020B0604020202020204" pitchFamily="34" charset="0"/>
              <a:cs typeface="Arial" panose="020B0604020202020204" pitchFamily="34" charset="0"/>
            </a:rPr>
            <a:t>Umsetzung</a:t>
          </a:r>
          <a:r>
            <a:rPr lang="de-DE" sz="1800" kern="1200" dirty="0" smtClean="0">
              <a:latin typeface="Arial" panose="020B0604020202020204" pitchFamily="34" charset="0"/>
              <a:cs typeface="Arial" panose="020B0604020202020204" pitchFamily="34" charset="0"/>
            </a:rPr>
            <a:t> der festgelegten Maßnahmen</a:t>
          </a:r>
          <a:endParaRPr lang="de-DE" sz="1800" kern="1200" dirty="0">
            <a:latin typeface="Arial" panose="020B0604020202020204" pitchFamily="34" charset="0"/>
            <a:cs typeface="Arial" panose="020B0604020202020204" pitchFamily="34" charset="0"/>
          </a:endParaRPr>
        </a:p>
      </dsp:txBody>
      <dsp:txXfrm>
        <a:off x="2150539" y="3573772"/>
        <a:ext cx="1877179" cy="1143517"/>
      </dsp:txXfrm>
    </dsp:sp>
    <dsp:sp modelId="{61BBB75C-8E59-429A-AB63-0AEA933524E6}">
      <dsp:nvSpPr>
        <dsp:cNvPr id="0" name=""/>
        <dsp:cNvSpPr/>
      </dsp:nvSpPr>
      <dsp:spPr>
        <a:xfrm>
          <a:off x="1288880" y="545034"/>
          <a:ext cx="3600496" cy="3600496"/>
        </a:xfrm>
        <a:custGeom>
          <a:avLst/>
          <a:gdLst/>
          <a:ahLst/>
          <a:cxnLst/>
          <a:rect l="0" t="0" r="0" b="0"/>
          <a:pathLst>
            <a:path>
              <a:moveTo>
                <a:pt x="624570" y="3163581"/>
              </a:moveTo>
              <a:arcTo wR="1800248" hR="1800248" stAng="7846381" swAng="12964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8D96612-9193-4BCD-BC2E-FBAE27CA869E}">
      <dsp:nvSpPr>
        <dsp:cNvPr id="0" name=""/>
        <dsp:cNvSpPr/>
      </dsp:nvSpPr>
      <dsp:spPr>
        <a:xfrm>
          <a:off x="288429" y="1711662"/>
          <a:ext cx="2000903" cy="126724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anose="020B0604020202020204" pitchFamily="34" charset="0"/>
              <a:cs typeface="Arial" panose="020B0604020202020204" pitchFamily="34" charset="0"/>
            </a:rPr>
            <a:t>Kontrollieren der Maßnahmen auf </a:t>
          </a:r>
          <a:r>
            <a:rPr lang="de-DE" sz="1800" b="1" kern="1200" dirty="0" smtClean="0">
              <a:latin typeface="Arial" panose="020B0604020202020204" pitchFamily="34" charset="0"/>
              <a:cs typeface="Arial" panose="020B0604020202020204" pitchFamily="34" charset="0"/>
            </a:rPr>
            <a:t>Wirksamkeit</a:t>
          </a:r>
          <a:endParaRPr lang="de-DE" sz="1800" b="1" kern="1200" dirty="0">
            <a:latin typeface="Arial" panose="020B0604020202020204" pitchFamily="34" charset="0"/>
            <a:cs typeface="Arial" panose="020B0604020202020204" pitchFamily="34" charset="0"/>
          </a:endParaRPr>
        </a:p>
      </dsp:txBody>
      <dsp:txXfrm>
        <a:off x="350291" y="1773524"/>
        <a:ext cx="1877179" cy="1143517"/>
      </dsp:txXfrm>
    </dsp:sp>
    <dsp:sp modelId="{30C3D491-DE83-417A-99F9-78AA57953C13}">
      <dsp:nvSpPr>
        <dsp:cNvPr id="0" name=""/>
        <dsp:cNvSpPr/>
      </dsp:nvSpPr>
      <dsp:spPr>
        <a:xfrm>
          <a:off x="1288880" y="545034"/>
          <a:ext cx="3600496" cy="3600496"/>
        </a:xfrm>
        <a:custGeom>
          <a:avLst/>
          <a:gdLst/>
          <a:ahLst/>
          <a:cxnLst/>
          <a:rect l="0" t="0" r="0" b="0"/>
          <a:pathLst>
            <a:path>
              <a:moveTo>
                <a:pt x="205145" y="965658"/>
              </a:moveTo>
              <a:arcTo wR="1800248" hR="1800248" stAng="12457168" swAng="129645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4832" tIns="47416" rIns="94832" bIns="47416" rtlCol="0"/>
          <a:lstStyle>
            <a:lvl1pPr algn="l" eaLnBrk="1" hangingPunct="1">
              <a:defRPr sz="1200">
                <a:latin typeface="Times New Roman" pitchFamily="-48" charset="0"/>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4832" tIns="47416" rIns="94832" bIns="47416" rtlCol="0"/>
          <a:lstStyle>
            <a:lvl1pPr algn="r" eaLnBrk="1" hangingPunct="1">
              <a:defRPr sz="1200">
                <a:latin typeface="Times New Roman" pitchFamily="-48" charset="0"/>
              </a:defRPr>
            </a:lvl1pPr>
          </a:lstStyle>
          <a:p>
            <a:pPr>
              <a:defRPr/>
            </a:pPr>
            <a:fld id="{80972DFC-5496-44A3-A76D-9EB2015B0531}" type="datetimeFigureOut">
              <a:rPr lang="de-DE"/>
              <a:pPr>
                <a:defRPr/>
              </a:pPr>
              <a:t>17.11.2021</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4832" tIns="47416" rIns="94832" bIns="47416" rtlCol="0" anchor="b"/>
          <a:lstStyle>
            <a:lvl1pPr algn="l" eaLnBrk="1" hangingPunct="1">
              <a:defRPr sz="1200">
                <a:latin typeface="Times New Roman" pitchFamily="-48" charset="0"/>
              </a:defRPr>
            </a:lvl1pPr>
          </a:lstStyle>
          <a:p>
            <a:pPr>
              <a:defRPr/>
            </a:pPr>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4832" tIns="47416" rIns="94832" bIns="47416" numCol="1" anchor="b" anchorCtr="0" compatLnSpc="1">
            <a:prstTxWarp prst="textNoShape">
              <a:avLst/>
            </a:prstTxWarp>
          </a:bodyPr>
          <a:lstStyle>
            <a:lvl1pPr algn="r" eaLnBrk="1" hangingPunct="1">
              <a:defRPr sz="1200"/>
            </a:lvl1pPr>
          </a:lstStyle>
          <a:p>
            <a:pPr>
              <a:defRPr/>
            </a:pPr>
            <a:fld id="{0B92D3E4-FEA8-4B5D-A058-A9E48B50E08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64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4" tIns="45748" rIns="91494" bIns="45748" numCol="1" anchor="t" anchorCtr="0" compatLnSpc="1">
            <a:prstTxWarp prst="textNoShape">
              <a:avLst/>
            </a:prstTxWarp>
          </a:bodyPr>
          <a:lstStyle>
            <a:lvl1pPr defTabSz="915396" eaLnBrk="1" hangingPunct="1">
              <a:defRPr sz="1200">
                <a:latin typeface="Times New Roman" pitchFamily="18" charset="0"/>
              </a:defRPr>
            </a:lvl1pPr>
          </a:lstStyle>
          <a:p>
            <a:pPr>
              <a:defRPr/>
            </a:pPr>
            <a:endParaRPr lang="de-DE"/>
          </a:p>
        </p:txBody>
      </p:sp>
      <p:sp>
        <p:nvSpPr>
          <p:cNvPr id="36867" name="Rectangle 3"/>
          <p:cNvSpPr>
            <a:spLocks noGrp="1" noChangeArrowheads="1"/>
          </p:cNvSpPr>
          <p:nvPr>
            <p:ph type="dt" idx="1"/>
          </p:nvPr>
        </p:nvSpPr>
        <p:spPr bwMode="auto">
          <a:xfrm>
            <a:off x="40386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4" tIns="45748" rIns="91494" bIns="45748" numCol="1" anchor="t" anchorCtr="0" compatLnSpc="1">
            <a:prstTxWarp prst="textNoShape">
              <a:avLst/>
            </a:prstTxWarp>
          </a:bodyPr>
          <a:lstStyle>
            <a:lvl1pPr algn="r" defTabSz="915396" eaLnBrk="1" hangingPunct="1">
              <a:defRPr sz="1200">
                <a:latin typeface="Times New Roman" pitchFamily="18" charset="0"/>
              </a:defRPr>
            </a:lvl1pPr>
          </a:lstStyle>
          <a:p>
            <a:pPr>
              <a:defRPr/>
            </a:pPr>
            <a:fld id="{4BE5795C-2C3A-4C58-97C7-95AA040F09BD}" type="datetimeFigureOut">
              <a:rPr lang="de-DE"/>
              <a:pPr>
                <a:defRPr/>
              </a:pPr>
              <a:t>17.11.2021</a:t>
            </a:fld>
            <a:endParaRPr lang="de-DE"/>
          </a:p>
        </p:txBody>
      </p:sp>
      <p:sp>
        <p:nvSpPr>
          <p:cNvPr id="6148" name="Rectangle 4"/>
          <p:cNvSpPr>
            <a:spLocks noGrp="1" noRot="1" noChangeAspect="1" noChangeArrowheads="1" noTextEdit="1"/>
          </p:cNvSpPr>
          <p:nvPr>
            <p:ph type="sldImg" idx="2"/>
          </p:nvPr>
        </p:nvSpPr>
        <p:spPr bwMode="auto">
          <a:xfrm>
            <a:off x="1042988" y="763588"/>
            <a:ext cx="5076825" cy="38084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15988" y="4878388"/>
            <a:ext cx="5256212"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4" tIns="45748" rIns="91494" bIns="45748"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6870" name="Rectangle 6"/>
          <p:cNvSpPr>
            <a:spLocks noGrp="1" noChangeArrowheads="1"/>
          </p:cNvSpPr>
          <p:nvPr>
            <p:ph type="ftr" sz="quarter" idx="4"/>
          </p:nvPr>
        </p:nvSpPr>
        <p:spPr bwMode="auto">
          <a:xfrm>
            <a:off x="0" y="9753600"/>
            <a:ext cx="304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4" tIns="45748" rIns="91494" bIns="45748" numCol="1" anchor="b" anchorCtr="0" compatLnSpc="1">
            <a:prstTxWarp prst="textNoShape">
              <a:avLst/>
            </a:prstTxWarp>
          </a:bodyPr>
          <a:lstStyle>
            <a:lvl1pPr defTabSz="915396" eaLnBrk="1" hangingPunct="1">
              <a:defRPr sz="1200">
                <a:latin typeface="Times New Roman" pitchFamily="18" charset="0"/>
              </a:defRPr>
            </a:lvl1pPr>
          </a:lstStyle>
          <a:p>
            <a:pPr>
              <a:defRPr/>
            </a:pPr>
            <a:endParaRPr lang="de-DE"/>
          </a:p>
        </p:txBody>
      </p:sp>
      <p:sp>
        <p:nvSpPr>
          <p:cNvPr id="36871" name="Rectangle 7"/>
          <p:cNvSpPr>
            <a:spLocks noGrp="1" noChangeArrowheads="1"/>
          </p:cNvSpPr>
          <p:nvPr>
            <p:ph type="sldNum" sz="quarter" idx="5"/>
          </p:nvPr>
        </p:nvSpPr>
        <p:spPr bwMode="auto">
          <a:xfrm>
            <a:off x="403860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4" tIns="45748" rIns="91494" bIns="45748" numCol="1" anchor="b" anchorCtr="0" compatLnSpc="1">
            <a:prstTxWarp prst="textNoShape">
              <a:avLst/>
            </a:prstTxWarp>
          </a:bodyPr>
          <a:lstStyle>
            <a:lvl1pPr algn="r" defTabSz="915396" eaLnBrk="1" hangingPunct="1">
              <a:defRPr sz="1200"/>
            </a:lvl1pPr>
          </a:lstStyle>
          <a:p>
            <a:pPr>
              <a:defRPr/>
            </a:pPr>
            <a:fld id="{ECEB5D5E-A657-45D3-A9D6-0475D2D7486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a:ln/>
        </p:spPr>
      </p:sp>
      <p:sp>
        <p:nvSpPr>
          <p:cNvPr id="9219" name="Notizenplatzhalter 2"/>
          <p:cNvSpPr>
            <a:spLocks noGrp="1"/>
          </p:cNvSpPr>
          <p:nvPr>
            <p:ph type="body" idx="1"/>
          </p:nvPr>
        </p:nvSpPr>
        <p:spPr>
          <a:noFill/>
        </p:spPr>
        <p:txBody>
          <a:bodyPr/>
          <a:lstStyle/>
          <a:p>
            <a:endParaRPr lang="de-DE" alt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p:spPr>
        <p:txBody>
          <a:bodyPr/>
          <a:lstStyle/>
          <a:p>
            <a:endParaRPr lang="de-DE" altLang="de-DE" smtClean="0"/>
          </a:p>
        </p:txBody>
      </p:sp>
    </p:spTree>
    <p:extLst>
      <p:ext uri="{BB962C8B-B14F-4D97-AF65-F5344CB8AC3E}">
        <p14:creationId xmlns:p14="http://schemas.microsoft.com/office/powerpoint/2010/main" val="217970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de-DE" altLang="de-DE" smtClean="0"/>
          </a:p>
        </p:txBody>
      </p:sp>
    </p:spTree>
    <p:extLst>
      <p:ext uri="{BB962C8B-B14F-4D97-AF65-F5344CB8AC3E}">
        <p14:creationId xmlns:p14="http://schemas.microsoft.com/office/powerpoint/2010/main" val="334800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endParaRPr lang="en-US" dirty="0" smtClean="0"/>
          </a:p>
        </p:txBody>
      </p:sp>
      <p:sp>
        <p:nvSpPr>
          <p:cNvPr id="4" name="Foliennummernplatzhalter 3"/>
          <p:cNvSpPr>
            <a:spLocks noGrp="1"/>
          </p:cNvSpPr>
          <p:nvPr>
            <p:ph type="sldNum" sz="quarter" idx="10"/>
          </p:nvPr>
        </p:nvSpPr>
        <p:spPr/>
        <p:txBody>
          <a:bodyPr/>
          <a:lstStyle/>
          <a:p>
            <a:fld id="{43AF028E-B2AD-4B44-9F1D-BA5AE1D1AA16}" type="slidenum">
              <a:rPr lang="de-DE" smtClean="0"/>
              <a:t>16</a:t>
            </a:fld>
            <a:endParaRPr lang="de-DE"/>
          </a:p>
        </p:txBody>
      </p:sp>
    </p:spTree>
    <p:extLst>
      <p:ext uri="{BB962C8B-B14F-4D97-AF65-F5344CB8AC3E}">
        <p14:creationId xmlns:p14="http://schemas.microsoft.com/office/powerpoint/2010/main" val="57042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p:spPr>
        <p:txBody>
          <a:bodyPr/>
          <a:lstStyle/>
          <a:p>
            <a:r>
              <a:rPr lang="de-DE" altLang="de-DE" smtClean="0"/>
              <a:t>RCT = randomized control trial</a:t>
            </a:r>
          </a:p>
          <a:p>
            <a:endParaRPr lang="de-DE" altLang="de-DE" smtClean="0"/>
          </a:p>
          <a:p>
            <a:r>
              <a:rPr lang="de-DE" altLang="de-DE" smtClean="0"/>
              <a:t>Cohens d und </a:t>
            </a:r>
            <a:r>
              <a:rPr lang="de-DE" altLang="de-DE" i="1" smtClean="0"/>
              <a:t>Hedges g</a:t>
            </a:r>
            <a:r>
              <a:rPr lang="de-DE" altLang="de-DE" smtClean="0"/>
              <a:t> sind weitgehend vergleichbar, allerdings gilt Hedges Modifikation als fehleranfälliger</a:t>
            </a:r>
          </a:p>
        </p:txBody>
      </p:sp>
      <p:sp>
        <p:nvSpPr>
          <p:cNvPr id="39940" name="Foliennummernplatzhalter 3"/>
          <p:cNvSpPr>
            <a:spLocks noGrp="1"/>
          </p:cNvSpPr>
          <p:nvPr>
            <p:ph type="sldNum" sz="quarter" idx="5"/>
          </p:nvPr>
        </p:nvSpPr>
        <p:spPr>
          <a:noFill/>
        </p:spPr>
        <p:txBody>
          <a:bodyPr/>
          <a:lstStyle>
            <a:lvl1pPr defTabSz="882650">
              <a:defRPr sz="2400">
                <a:solidFill>
                  <a:schemeClr val="tx1"/>
                </a:solidFill>
                <a:latin typeface="Times New Roman" panose="02020603050405020304" pitchFamily="18" charset="0"/>
              </a:defRPr>
            </a:lvl1pPr>
            <a:lvl2pPr marL="742950" indent="-285750" defTabSz="882650">
              <a:defRPr sz="2400">
                <a:solidFill>
                  <a:schemeClr val="tx1"/>
                </a:solidFill>
                <a:latin typeface="Times New Roman" panose="02020603050405020304" pitchFamily="18" charset="0"/>
              </a:defRPr>
            </a:lvl2pPr>
            <a:lvl3pPr marL="1143000" indent="-228600" defTabSz="882650">
              <a:defRPr sz="2400">
                <a:solidFill>
                  <a:schemeClr val="tx1"/>
                </a:solidFill>
                <a:latin typeface="Times New Roman" panose="02020603050405020304" pitchFamily="18" charset="0"/>
              </a:defRPr>
            </a:lvl3pPr>
            <a:lvl4pPr marL="1600200" indent="-228600" defTabSz="882650">
              <a:defRPr sz="2400">
                <a:solidFill>
                  <a:schemeClr val="tx1"/>
                </a:solidFill>
                <a:latin typeface="Times New Roman" panose="02020603050405020304" pitchFamily="18" charset="0"/>
              </a:defRPr>
            </a:lvl4pPr>
            <a:lvl5pPr marL="2057400" indent="-228600" defTabSz="882650">
              <a:defRPr sz="2400">
                <a:solidFill>
                  <a:schemeClr val="tx1"/>
                </a:solidFill>
                <a:latin typeface="Times New Roman" panose="02020603050405020304" pitchFamily="18" charset="0"/>
              </a:defRPr>
            </a:lvl5pPr>
            <a:lvl6pPr marL="2514600" indent="-228600" defTabSz="8826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26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26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2650" eaLnBrk="0" fontAlgn="base" hangingPunct="0">
              <a:spcBef>
                <a:spcPct val="0"/>
              </a:spcBef>
              <a:spcAft>
                <a:spcPct val="0"/>
              </a:spcAft>
              <a:defRPr sz="2400">
                <a:solidFill>
                  <a:schemeClr val="tx1"/>
                </a:solidFill>
                <a:latin typeface="Times New Roman" panose="02020603050405020304" pitchFamily="18" charset="0"/>
              </a:defRPr>
            </a:lvl9pPr>
          </a:lstStyle>
          <a:p>
            <a:fld id="{9DFEFF1D-65F1-4500-B27C-2F3C15DF7374}" type="slidenum">
              <a:rPr lang="de-DE" altLang="de-DE" sz="1200" smtClean="0"/>
              <a:pPr/>
              <a:t>20</a:t>
            </a:fld>
            <a:endParaRPr lang="de-DE" altLang="de-DE" sz="1200" smtClean="0"/>
          </a:p>
        </p:txBody>
      </p:sp>
    </p:spTree>
    <p:extLst>
      <p:ext uri="{BB962C8B-B14F-4D97-AF65-F5344CB8AC3E}">
        <p14:creationId xmlns:p14="http://schemas.microsoft.com/office/powerpoint/2010/main" val="133919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Von Arbeitgeber finanzierte </a:t>
            </a:r>
            <a:r>
              <a:rPr lang="de-DE" b="1" dirty="0" smtClean="0"/>
              <a:t>Programme im Rahmen betrieblicher Gesundheitsförderung</a:t>
            </a:r>
            <a:r>
              <a:rPr lang="de-DE" dirty="0" smtClean="0"/>
              <a:t>, die </a:t>
            </a:r>
            <a:r>
              <a:rPr lang="de-DE" b="1" dirty="0" smtClean="0"/>
              <a:t>von externen Anbietern</a:t>
            </a:r>
            <a:r>
              <a:rPr lang="de-DE" dirty="0" smtClean="0"/>
              <a:t> zur Verfügung gestellt werden, deren Berater </a:t>
            </a:r>
            <a:r>
              <a:rPr lang="de-DE" b="1" dirty="0" smtClean="0"/>
              <a:t>rund um die Uhr </a:t>
            </a:r>
            <a:r>
              <a:rPr lang="de-DE" dirty="0" smtClean="0"/>
              <a:t>zu verschiedensten </a:t>
            </a:r>
            <a:r>
              <a:rPr lang="de-DE" b="1" dirty="0" smtClean="0"/>
              <a:t>arbeitsplatzbezogenen sowie psychosozialen Themenbereichen </a:t>
            </a:r>
            <a:r>
              <a:rPr lang="de-DE" dirty="0" smtClean="0"/>
              <a:t>verfügbar sind und </a:t>
            </a:r>
            <a:r>
              <a:rPr lang="de-DE" b="1" dirty="0" smtClean="0"/>
              <a:t>Problemprävention, -identifikation und –</a:t>
            </a:r>
            <a:r>
              <a:rPr lang="de-DE" b="1" dirty="0" err="1" smtClean="0"/>
              <a:t>behandlung</a:t>
            </a:r>
            <a:r>
              <a:rPr lang="de-DE" b="1" dirty="0" smtClean="0"/>
              <a:t> </a:t>
            </a:r>
            <a:r>
              <a:rPr lang="de-DE" dirty="0" smtClean="0"/>
              <a:t>für </a:t>
            </a:r>
            <a:r>
              <a:rPr lang="de-DE" b="1" dirty="0" smtClean="0"/>
              <a:t>Arbeitnehmer und Angehörige</a:t>
            </a:r>
            <a:r>
              <a:rPr lang="de-DE" dirty="0" smtClean="0"/>
              <a:t> unterstützen</a:t>
            </a:r>
          </a:p>
          <a:p>
            <a:endParaRPr lang="de-DE" dirty="0" smtClean="0"/>
          </a:p>
          <a:p>
            <a:r>
              <a:rPr lang="de-DE" dirty="0" smtClean="0"/>
              <a:t>Es lohnt</a:t>
            </a:r>
            <a:r>
              <a:rPr lang="de-DE" baseline="0" dirty="0" smtClean="0"/>
              <a:t> sich also durchaus, das psychische Wohlbefinden der Beschäftigten im Blick zu halten</a:t>
            </a:r>
            <a:endParaRPr lang="de-DE" dirty="0"/>
          </a:p>
        </p:txBody>
      </p:sp>
    </p:spTree>
    <p:extLst>
      <p:ext uri="{BB962C8B-B14F-4D97-AF65-F5344CB8AC3E}">
        <p14:creationId xmlns:p14="http://schemas.microsoft.com/office/powerpoint/2010/main" val="314090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31A72FBE-198C-4CE0-8C27-5020B6160511}" type="slidenum">
              <a:rPr lang="nl-NL" smtClean="0"/>
              <a:t>24</a:t>
            </a:fld>
            <a:endParaRPr lang="nl-NL"/>
          </a:p>
        </p:txBody>
      </p:sp>
    </p:spTree>
    <p:extLst>
      <p:ext uri="{BB962C8B-B14F-4D97-AF65-F5344CB8AC3E}">
        <p14:creationId xmlns:p14="http://schemas.microsoft.com/office/powerpoint/2010/main" val="53750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dirty="0" smtClean="0"/>
              <a:t>Stärkste Voraussetzungen:</a:t>
            </a:r>
          </a:p>
          <a:p>
            <a:pPr lvl="1">
              <a:buFont typeface="Symbol" panose="05050102010706020507" pitchFamily="18" charset="2"/>
              <a:buChar char="-"/>
            </a:pPr>
            <a:r>
              <a:rPr lang="en-US" sz="1350" dirty="0" err="1" smtClean="0"/>
              <a:t>Betriebsgröße</a:t>
            </a:r>
            <a:r>
              <a:rPr lang="en-US" sz="1350" dirty="0" smtClean="0"/>
              <a:t> (</a:t>
            </a:r>
            <a:r>
              <a:rPr lang="en-US" sz="1350" dirty="0" err="1" smtClean="0"/>
              <a:t>Großbetriebe</a:t>
            </a:r>
            <a:r>
              <a:rPr lang="en-US" sz="1350" dirty="0" smtClean="0"/>
              <a:t> 70%; </a:t>
            </a:r>
            <a:r>
              <a:rPr lang="en-US" sz="1350" dirty="0" err="1" smtClean="0"/>
              <a:t>Kleinbetriebe</a:t>
            </a:r>
            <a:r>
              <a:rPr lang="en-US" sz="1350" dirty="0" smtClean="0"/>
              <a:t> 15%)</a:t>
            </a:r>
          </a:p>
          <a:p>
            <a:pPr lvl="1">
              <a:buFont typeface="Symbol" panose="05050102010706020507" pitchFamily="18" charset="2"/>
              <a:buChar char="-"/>
            </a:pPr>
            <a:r>
              <a:rPr lang="en-US" sz="1350" dirty="0" err="1" smtClean="0"/>
              <a:t>Verfügbarkeit</a:t>
            </a:r>
            <a:r>
              <a:rPr lang="en-US" sz="1350" dirty="0" smtClean="0"/>
              <a:t> </a:t>
            </a:r>
            <a:r>
              <a:rPr lang="en-US" sz="1350" dirty="0" err="1" smtClean="0"/>
              <a:t>einer</a:t>
            </a:r>
            <a:r>
              <a:rPr lang="en-US" sz="1350" dirty="0" smtClean="0"/>
              <a:t> </a:t>
            </a:r>
            <a:r>
              <a:rPr lang="en-US" sz="1350" dirty="0" err="1" smtClean="0"/>
              <a:t>Fachkraft</a:t>
            </a:r>
            <a:r>
              <a:rPr lang="en-US" sz="1350" dirty="0" smtClean="0"/>
              <a:t> für </a:t>
            </a:r>
            <a:r>
              <a:rPr lang="en-US" sz="1350" dirty="0" err="1" smtClean="0"/>
              <a:t>Arbeitssicherheit</a:t>
            </a:r>
            <a:r>
              <a:rPr lang="en-US" sz="1350" dirty="0" smtClean="0"/>
              <a:t> (34% vs. 10%)</a:t>
            </a:r>
          </a:p>
          <a:p>
            <a:pPr lvl="1">
              <a:buFont typeface="Symbol" panose="05050102010706020507" pitchFamily="18" charset="2"/>
              <a:buChar char="-"/>
            </a:pPr>
            <a:r>
              <a:rPr lang="en-US" sz="1350" dirty="0" err="1" smtClean="0"/>
              <a:t>Verfügbarkeit</a:t>
            </a:r>
            <a:r>
              <a:rPr lang="en-US" sz="1350" dirty="0" smtClean="0"/>
              <a:t> </a:t>
            </a:r>
            <a:r>
              <a:rPr lang="en-US" sz="1350" dirty="0" err="1" smtClean="0"/>
              <a:t>einer</a:t>
            </a:r>
            <a:r>
              <a:rPr lang="en-US" sz="1350" dirty="0" smtClean="0"/>
              <a:t> </a:t>
            </a:r>
            <a:r>
              <a:rPr lang="en-US" sz="1350" dirty="0" err="1" smtClean="0"/>
              <a:t>arbeitsmedizinischen</a:t>
            </a:r>
            <a:r>
              <a:rPr lang="en-US" sz="1350" dirty="0" smtClean="0"/>
              <a:t> </a:t>
            </a:r>
            <a:r>
              <a:rPr lang="en-US" sz="1350" dirty="0" err="1" smtClean="0"/>
              <a:t>Betreuung</a:t>
            </a:r>
            <a:r>
              <a:rPr lang="en-US" sz="1350" dirty="0" smtClean="0"/>
              <a:t> (38% vs. 13%)</a:t>
            </a:r>
          </a:p>
          <a:p>
            <a:pPr lvl="1">
              <a:buFont typeface="Symbol" panose="05050102010706020507" pitchFamily="18" charset="2"/>
              <a:buChar char="-"/>
            </a:pPr>
            <a:r>
              <a:rPr lang="de-DE" sz="1350" dirty="0" smtClean="0"/>
              <a:t>Behördliche Kontrolle (50% vs. 18%)</a:t>
            </a:r>
          </a:p>
          <a:p>
            <a:r>
              <a:rPr lang="en-US" sz="1800" dirty="0" err="1" smtClean="0"/>
              <a:t>Weitere</a:t>
            </a:r>
            <a:r>
              <a:rPr lang="en-US" sz="1800" dirty="0" smtClean="0"/>
              <a:t> </a:t>
            </a:r>
            <a:r>
              <a:rPr lang="en-US" sz="1800" dirty="0" err="1" smtClean="0"/>
              <a:t>signifikante</a:t>
            </a:r>
            <a:r>
              <a:rPr lang="en-US" sz="1800" dirty="0" smtClean="0"/>
              <a:t> </a:t>
            </a:r>
            <a:r>
              <a:rPr lang="en-US" sz="1800" dirty="0" err="1" smtClean="0"/>
              <a:t>Voraussetzungen</a:t>
            </a:r>
            <a:r>
              <a:rPr lang="en-US" sz="1800" dirty="0" smtClean="0"/>
              <a:t>:</a:t>
            </a:r>
          </a:p>
          <a:p>
            <a:pPr lvl="1">
              <a:buFont typeface="Symbol" panose="05050102010706020507" pitchFamily="18" charset="2"/>
              <a:buChar char="-"/>
            </a:pPr>
            <a:r>
              <a:rPr lang="de-DE" sz="1350" dirty="0" smtClean="0"/>
              <a:t>Kenntnisstand zu Arbeitsschutzregelungen</a:t>
            </a:r>
            <a:r>
              <a:rPr lang="en-US" sz="1350" dirty="0" smtClean="0"/>
              <a:t> (27% vs. 10%)</a:t>
            </a:r>
          </a:p>
          <a:p>
            <a:pPr lvl="1">
              <a:buFont typeface="Symbol" panose="05050102010706020507" pitchFamily="18" charset="2"/>
              <a:buChar char="-"/>
            </a:pPr>
            <a:r>
              <a:rPr lang="en-US" sz="1350" dirty="0" smtClean="0"/>
              <a:t>Training der </a:t>
            </a:r>
            <a:r>
              <a:rPr lang="en-US" sz="1350" dirty="0" err="1" smtClean="0"/>
              <a:t>Führungskräfte</a:t>
            </a:r>
            <a:r>
              <a:rPr lang="en-US" sz="1350" dirty="0" smtClean="0"/>
              <a:t> </a:t>
            </a:r>
            <a:r>
              <a:rPr lang="en-US" sz="1350" dirty="0" err="1" smtClean="0"/>
              <a:t>zum</a:t>
            </a:r>
            <a:r>
              <a:rPr lang="en-US" sz="1350" dirty="0" smtClean="0"/>
              <a:t> </a:t>
            </a:r>
            <a:r>
              <a:rPr lang="en-US" sz="1350" dirty="0" err="1" smtClean="0"/>
              <a:t>Arbeitsschutz</a:t>
            </a:r>
            <a:r>
              <a:rPr lang="en-US" sz="1350" dirty="0" smtClean="0"/>
              <a:t> (33% vs. 14%)</a:t>
            </a:r>
          </a:p>
          <a:p>
            <a:pPr lvl="1">
              <a:buFont typeface="Symbol" panose="05050102010706020507" pitchFamily="18" charset="2"/>
              <a:buChar char="-"/>
            </a:pPr>
            <a:r>
              <a:rPr lang="en-US" sz="1350" dirty="0" err="1" smtClean="0"/>
              <a:t>Vorhandensein</a:t>
            </a:r>
            <a:r>
              <a:rPr lang="en-US" sz="1350" dirty="0" smtClean="0"/>
              <a:t> </a:t>
            </a:r>
            <a:r>
              <a:rPr lang="en-US" sz="1350" dirty="0" err="1" smtClean="0"/>
              <a:t>einer</a:t>
            </a:r>
            <a:r>
              <a:rPr lang="en-US" sz="1350" dirty="0" smtClean="0"/>
              <a:t> </a:t>
            </a:r>
            <a:r>
              <a:rPr lang="en-US" sz="1350" dirty="0" err="1" smtClean="0"/>
              <a:t>Personalvertretung</a:t>
            </a:r>
            <a:r>
              <a:rPr lang="en-US" sz="1350" dirty="0" smtClean="0"/>
              <a:t> (48% vs. 24%)</a:t>
            </a:r>
          </a:p>
          <a:p>
            <a:pPr lvl="1">
              <a:buFont typeface="Symbol" panose="05050102010706020507" pitchFamily="18" charset="2"/>
              <a:buChar char="-"/>
            </a:pPr>
            <a:r>
              <a:rPr lang="en-US" sz="1350" dirty="0" smtClean="0"/>
              <a:t>Positive </a:t>
            </a:r>
            <a:r>
              <a:rPr lang="en-US" sz="1350" dirty="0" err="1" smtClean="0"/>
              <a:t>Einstellung</a:t>
            </a:r>
            <a:r>
              <a:rPr lang="en-US" sz="1350" dirty="0" smtClean="0"/>
              <a:t> </a:t>
            </a:r>
            <a:r>
              <a:rPr lang="en-US" sz="1350" dirty="0" err="1" smtClean="0"/>
              <a:t>zu</a:t>
            </a:r>
            <a:r>
              <a:rPr lang="en-US" sz="1350" dirty="0" smtClean="0"/>
              <a:t> den </a:t>
            </a:r>
            <a:r>
              <a:rPr lang="en-US" sz="1350" dirty="0" err="1" smtClean="0"/>
              <a:t>Vorteilen</a:t>
            </a:r>
            <a:r>
              <a:rPr lang="en-US" sz="1350" dirty="0" smtClean="0"/>
              <a:t> des </a:t>
            </a:r>
            <a:r>
              <a:rPr lang="en-US" sz="1350" dirty="0" err="1" smtClean="0"/>
              <a:t>Arbeitsschutzes</a:t>
            </a:r>
            <a:r>
              <a:rPr lang="en-US" sz="1350" dirty="0" smtClean="0"/>
              <a:t/>
            </a:r>
            <a:br>
              <a:rPr lang="en-US" sz="1350" dirty="0" smtClean="0"/>
            </a:br>
            <a:r>
              <a:rPr lang="en-US" sz="1350" dirty="0" smtClean="0"/>
              <a:t>(30%; neutral: 15%; </a:t>
            </a:r>
            <a:r>
              <a:rPr lang="en-US" sz="1350" dirty="0" err="1" smtClean="0"/>
              <a:t>negativ</a:t>
            </a:r>
            <a:r>
              <a:rPr lang="en-US" sz="1350" dirty="0" smtClean="0"/>
              <a:t>: 18%)</a:t>
            </a:r>
          </a:p>
          <a:p>
            <a:pPr lvl="1">
              <a:buFont typeface="Symbol" panose="05050102010706020507" pitchFamily="18" charset="2"/>
              <a:buChar char="-"/>
            </a:pPr>
            <a:r>
              <a:rPr lang="en-US" sz="1350" dirty="0" err="1" smtClean="0"/>
              <a:t>Öffentlicher</a:t>
            </a:r>
            <a:r>
              <a:rPr lang="en-US" sz="1350" dirty="0" smtClean="0"/>
              <a:t> Dienst (36% vs. 20% </a:t>
            </a:r>
            <a:r>
              <a:rPr lang="en-US" sz="1350" dirty="0" err="1" smtClean="0"/>
              <a:t>Privatwirtschaft</a:t>
            </a:r>
            <a:r>
              <a:rPr lang="en-US" sz="1350" dirty="0" smtClean="0"/>
              <a:t>)</a:t>
            </a:r>
          </a:p>
          <a:p>
            <a:pPr lvl="1">
              <a:buFont typeface="Symbol" panose="05050102010706020507" pitchFamily="18" charset="2"/>
              <a:buChar char="-"/>
            </a:pPr>
            <a:r>
              <a:rPr lang="en-US" sz="1350" dirty="0" err="1" smtClean="0"/>
              <a:t>Konfrontation</a:t>
            </a:r>
            <a:r>
              <a:rPr lang="en-US" sz="1350" dirty="0" smtClean="0"/>
              <a:t> </a:t>
            </a:r>
            <a:r>
              <a:rPr lang="en-US" sz="1350" dirty="0" err="1" smtClean="0"/>
              <a:t>mit</a:t>
            </a:r>
            <a:r>
              <a:rPr lang="en-US" sz="1350" dirty="0" smtClean="0"/>
              <a:t> </a:t>
            </a:r>
            <a:r>
              <a:rPr lang="en-US" sz="1350" dirty="0" err="1" smtClean="0"/>
              <a:t>psychosozialen</a:t>
            </a:r>
            <a:r>
              <a:rPr lang="en-US" sz="1350" dirty="0" smtClean="0"/>
              <a:t> </a:t>
            </a:r>
            <a:r>
              <a:rPr lang="en-US" sz="1350" dirty="0" err="1" smtClean="0"/>
              <a:t>Risiken</a:t>
            </a:r>
            <a:r>
              <a:rPr lang="en-US" sz="1350" dirty="0" smtClean="0"/>
              <a:t> der </a:t>
            </a:r>
            <a:r>
              <a:rPr lang="en-US" sz="1350" dirty="0" err="1" smtClean="0"/>
              <a:t>Belegschaft</a:t>
            </a:r>
            <a:r>
              <a:rPr lang="en-US" sz="1350" dirty="0" smtClean="0"/>
              <a:t> </a:t>
            </a:r>
            <a:br>
              <a:rPr lang="en-US" sz="1350" dirty="0" smtClean="0"/>
            </a:br>
            <a:r>
              <a:rPr lang="en-US" sz="1350" dirty="0" smtClean="0"/>
              <a:t>(27% und 35% vs. 16%)</a:t>
            </a:r>
            <a:endParaRPr lang="de-DE" dirty="0" smtClean="0"/>
          </a:p>
          <a:p>
            <a:endParaRPr lang="de-DE" baseline="0" dirty="0" smtClean="0"/>
          </a:p>
          <a:p>
            <a:endParaRPr lang="de-DE" baseline="0" dirty="0" smtClean="0"/>
          </a:p>
        </p:txBody>
      </p:sp>
      <p:sp>
        <p:nvSpPr>
          <p:cNvPr id="4" name="Slide Number Placeholder 3"/>
          <p:cNvSpPr>
            <a:spLocks noGrp="1"/>
          </p:cNvSpPr>
          <p:nvPr>
            <p:ph type="sldNum" sz="quarter" idx="10"/>
          </p:nvPr>
        </p:nvSpPr>
        <p:spPr/>
        <p:txBody>
          <a:bodyPr/>
          <a:lstStyle/>
          <a:p>
            <a:fld id="{31A72FBE-198C-4CE0-8C27-5020B6160511}" type="slidenum">
              <a:rPr lang="nl-NL" smtClean="0"/>
              <a:t>25</a:t>
            </a:fld>
            <a:endParaRPr lang="nl-NL"/>
          </a:p>
        </p:txBody>
      </p:sp>
    </p:spTree>
    <p:extLst>
      <p:ext uri="{BB962C8B-B14F-4D97-AF65-F5344CB8AC3E}">
        <p14:creationId xmlns:p14="http://schemas.microsoft.com/office/powerpoint/2010/main" val="4028781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de-DE" baseline="0" noProof="0" dirty="0" smtClean="0">
                <a:cs typeface="Calibri" panose="020F0502020204030204"/>
              </a:rPr>
              <a:t>Bei der neusten Umfrage der Europäischen Agentur für Sicherheit und Gesundheitsschutz am Arbeitsplatz gaben fast 30 % der Kleinbetriebe an, dass es an Ihren Arbeitsplätzen keinerlei psychische Gefährdung gibt.  Hm…sollten wir also alle lieber die Arbeitssuche bei größeren Unternehmen meiden? </a:t>
            </a:r>
          </a:p>
          <a:p>
            <a:pPr marL="0" indent="0">
              <a:buFont typeface="Arial" panose="020B0604020202020204" pitchFamily="34" charset="0"/>
              <a:buNone/>
              <a:defRPr/>
            </a:pPr>
            <a:endParaRPr lang="de-DE" baseline="0" noProof="0" dirty="0" smtClean="0">
              <a:cs typeface="Calibri" panose="020F0502020204030204"/>
            </a:endParaRPr>
          </a:p>
          <a:p>
            <a:pPr marL="0" indent="0">
              <a:buFont typeface="Arial" panose="020B0604020202020204" pitchFamily="34" charset="0"/>
              <a:buNone/>
              <a:defRPr/>
            </a:pPr>
            <a:r>
              <a:rPr lang="de-DE" baseline="0" noProof="0" dirty="0" smtClean="0">
                <a:cs typeface="Calibri" panose="020F0502020204030204"/>
              </a:rPr>
              <a:t>Sicher nicht, denn die Angabe von keinerlei psychischer Gefährdung stellt wohl eher ein Zeichen für mangelndes Bewusstsein dar, als das Vorhandensein von sicheren und gesunden Arbeitsplätzen.</a:t>
            </a:r>
          </a:p>
          <a:p>
            <a:pPr marL="0" indent="0">
              <a:buFont typeface="Arial" panose="020B0604020202020204" pitchFamily="34" charset="0"/>
              <a:buNone/>
              <a:defRPr/>
            </a:pPr>
            <a:endParaRPr lang="de-DE" baseline="0" noProof="0" dirty="0" smtClean="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smtClean="0">
                <a:solidFill>
                  <a:schemeClr val="tx1"/>
                </a:solidFill>
                <a:effectLst/>
                <a:latin typeface="+mn-lt"/>
                <a:ea typeface="+mn-ea"/>
                <a:cs typeface="+mn-cs"/>
              </a:rPr>
              <a:t>Ich</a:t>
            </a:r>
            <a:r>
              <a:rPr lang="de-DE" sz="1200" kern="1200" baseline="0" dirty="0" smtClean="0">
                <a:solidFill>
                  <a:schemeClr val="tx1"/>
                </a:solidFill>
                <a:effectLst/>
                <a:latin typeface="+mn-lt"/>
                <a:ea typeface="+mn-ea"/>
                <a:cs typeface="+mn-cs"/>
              </a:rPr>
              <a:t> gebe Ihnen hierzu ein Beispiel: </a:t>
            </a:r>
            <a:r>
              <a:rPr lang="de-DE" sz="1200" kern="1200" dirty="0" smtClean="0">
                <a:solidFill>
                  <a:schemeClr val="tx1"/>
                </a:solidFill>
                <a:effectLst/>
                <a:latin typeface="+mn-lt"/>
                <a:ea typeface="+mn-ea"/>
                <a:cs typeface="+mn-cs"/>
              </a:rPr>
              <a:t>Nach der Gesetzesänderung in 2013 wurde ich von einer verantwortlichen Person im Arbeits- und Gesundheitsschutz angesprochen und gefragt: „Jetzt soll ich bei einem Elektrikerbetrieb eine Gefährdungsbeurteilung psychischer Belastung machen! Was soll ich da überprüfen? Ob die Angst vor einem Stromschlag haben?“</a:t>
            </a:r>
            <a:endParaRPr lang="de-DE" baseline="0" dirty="0" smtClean="0"/>
          </a:p>
          <a:p>
            <a:pPr marL="0" indent="0">
              <a:buFont typeface="Arial" panose="020B0604020202020204" pitchFamily="34" charset="0"/>
              <a:buNone/>
              <a:defRPr/>
            </a:pPr>
            <a:endParaRPr lang="de-DE" baseline="0" noProof="0" dirty="0" smtClean="0">
              <a:cs typeface="Calibri" panose="020F0502020204030204"/>
            </a:endParaRPr>
          </a:p>
          <a:p>
            <a:pPr marL="0" indent="0">
              <a:buFont typeface="Arial" panose="020B0604020202020204" pitchFamily="34" charset="0"/>
              <a:buNone/>
              <a:defRPr/>
            </a:pPr>
            <a:r>
              <a:rPr lang="de-DE" baseline="0" noProof="0" dirty="0" smtClean="0">
                <a:cs typeface="Calibri" panose="020F0502020204030204"/>
              </a:rPr>
              <a:t>Diese Frage zeigt schon, wo die Ursache liegen könnte, warum viele Unternehmen die Thematik meiden…</a:t>
            </a:r>
          </a:p>
          <a:p>
            <a:pPr marL="0" indent="0">
              <a:buFont typeface="Arial" panose="020B0604020202020204" pitchFamily="34" charset="0"/>
              <a:buNone/>
              <a:defRPr/>
            </a:pPr>
            <a:endParaRPr lang="en-US" baseline="0" dirty="0" smtClean="0">
              <a:cs typeface="Calibri" panose="020F0502020204030204"/>
            </a:endParaRPr>
          </a:p>
        </p:txBody>
      </p:sp>
      <p:sp>
        <p:nvSpPr>
          <p:cNvPr id="4" name="Slide Number Placeholder 3"/>
          <p:cNvSpPr>
            <a:spLocks noGrp="1"/>
          </p:cNvSpPr>
          <p:nvPr>
            <p:ph type="sldNum" sz="quarter" idx="10"/>
          </p:nvPr>
        </p:nvSpPr>
        <p:spPr/>
        <p:txBody>
          <a:bodyPr/>
          <a:lstStyle/>
          <a:p>
            <a:fld id="{31A72FBE-198C-4CE0-8C27-5020B6160511}" type="slidenum">
              <a:rPr lang="nl-NL" smtClean="0"/>
              <a:t>26</a:t>
            </a:fld>
            <a:endParaRPr lang="nl-NL"/>
          </a:p>
        </p:txBody>
      </p:sp>
    </p:spTree>
    <p:extLst>
      <p:ext uri="{BB962C8B-B14F-4D97-AF65-F5344CB8AC3E}">
        <p14:creationId xmlns:p14="http://schemas.microsoft.com/office/powerpoint/2010/main" val="2856480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cs typeface="Calibri" panose="020F0502020204030204"/>
              </a:rPr>
              <a:t>Können</a:t>
            </a:r>
            <a:r>
              <a:rPr lang="en-US" dirty="0" smtClean="0">
                <a:cs typeface="Calibri" panose="020F0502020204030204"/>
              </a:rPr>
              <a:t> </a:t>
            </a:r>
            <a:r>
              <a:rPr lang="en-US" dirty="0" err="1" smtClean="0">
                <a:cs typeface="Calibri" panose="020F0502020204030204"/>
              </a:rPr>
              <a:t>Sie</a:t>
            </a:r>
            <a:r>
              <a:rPr lang="en-US" dirty="0" smtClean="0">
                <a:cs typeface="Calibri" panose="020F0502020204030204"/>
              </a:rPr>
              <a:t> </a:t>
            </a:r>
            <a:r>
              <a:rPr lang="en-US" dirty="0" err="1" smtClean="0">
                <a:cs typeface="Calibri" panose="020F0502020204030204"/>
              </a:rPr>
              <a:t>sich</a:t>
            </a:r>
            <a:r>
              <a:rPr lang="en-US" dirty="0" smtClean="0">
                <a:cs typeface="Calibri" panose="020F0502020204030204"/>
              </a:rPr>
              <a:t> in </a:t>
            </a:r>
            <a:r>
              <a:rPr lang="en-US" dirty="0" err="1" smtClean="0">
                <a:cs typeface="Calibri" panose="020F0502020204030204"/>
              </a:rPr>
              <a:t>eine</a:t>
            </a:r>
            <a:r>
              <a:rPr lang="en-US" dirty="0" smtClean="0">
                <a:cs typeface="Calibri" panose="020F0502020204030204"/>
              </a:rPr>
              <a:t> der </a:t>
            </a:r>
            <a:r>
              <a:rPr lang="en-US" dirty="0" err="1" smtClean="0">
                <a:cs typeface="Calibri" panose="020F0502020204030204"/>
              </a:rPr>
              <a:t>Begründungen</a:t>
            </a:r>
            <a:r>
              <a:rPr lang="en-US" dirty="0" smtClean="0">
                <a:cs typeface="Calibri" panose="020F0502020204030204"/>
              </a:rPr>
              <a:t> </a:t>
            </a:r>
            <a:r>
              <a:rPr lang="en-US" dirty="0" err="1" smtClean="0">
                <a:cs typeface="Calibri" panose="020F0502020204030204"/>
              </a:rPr>
              <a:t>bezogen</a:t>
            </a:r>
            <a:r>
              <a:rPr lang="en-US" dirty="0" smtClean="0">
                <a:cs typeface="Calibri" panose="020F0502020204030204"/>
              </a:rPr>
              <a:t> auf </a:t>
            </a:r>
            <a:r>
              <a:rPr lang="en-US" dirty="0" err="1" smtClean="0">
                <a:cs typeface="Calibri" panose="020F0502020204030204"/>
              </a:rPr>
              <a:t>Ihren</a:t>
            </a:r>
            <a:r>
              <a:rPr lang="en-US" dirty="0" smtClean="0">
                <a:cs typeface="Calibri" panose="020F0502020204030204"/>
              </a:rPr>
              <a:t> </a:t>
            </a:r>
            <a:r>
              <a:rPr lang="en-US" dirty="0" err="1" smtClean="0">
                <a:cs typeface="Calibri" panose="020F0502020204030204"/>
              </a:rPr>
              <a:t>Betrieb</a:t>
            </a:r>
            <a:r>
              <a:rPr lang="en-US" dirty="0" smtClean="0">
                <a:cs typeface="Calibri" panose="020F0502020204030204"/>
              </a:rPr>
              <a:t> </a:t>
            </a:r>
            <a:r>
              <a:rPr lang="en-US" dirty="0" err="1" smtClean="0">
                <a:cs typeface="Calibri" panose="020F0502020204030204"/>
              </a:rPr>
              <a:t>wiederfinden</a:t>
            </a:r>
            <a:r>
              <a:rPr lang="en-US" dirty="0" smtClean="0">
                <a:cs typeface="Calibri" panose="020F0502020204030204"/>
              </a:rPr>
              <a:t>?</a:t>
            </a:r>
          </a:p>
          <a:p>
            <a:pPr marL="171450" indent="-171450">
              <a:buFont typeface="Arial" panose="020B0604020202020204" pitchFamily="34" charset="0"/>
              <a:buChar char="•"/>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1A72FBE-198C-4CE0-8C27-5020B6160511}" type="slidenum">
              <a:rPr lang="nl-NL" smtClean="0"/>
              <a:t>27</a:t>
            </a:fld>
            <a:endParaRPr lang="nl-NL"/>
          </a:p>
        </p:txBody>
      </p:sp>
    </p:spTree>
    <p:extLst>
      <p:ext uri="{BB962C8B-B14F-4D97-AF65-F5344CB8AC3E}">
        <p14:creationId xmlns:p14="http://schemas.microsoft.com/office/powerpoint/2010/main" val="247007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Dabei gibt es Belege, dass eine</a:t>
            </a:r>
            <a:r>
              <a:rPr lang="de-DE" baseline="0" dirty="0" smtClean="0"/>
              <a:t> umfassende Gefährdungsbeurteilung unter Beteiligung der Beschäftigten langfristig die Belastungen optimieren und Gesundheit verbessern kann.</a:t>
            </a:r>
            <a:endParaRPr lang="de-DE" dirty="0"/>
          </a:p>
        </p:txBody>
      </p:sp>
    </p:spTree>
    <p:extLst>
      <p:ext uri="{BB962C8B-B14F-4D97-AF65-F5344CB8AC3E}">
        <p14:creationId xmlns:p14="http://schemas.microsoft.com/office/powerpoint/2010/main" val="420652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err="1" smtClean="0">
                <a:cs typeface="Calibri" panose="020F0502020204030204"/>
              </a:rPr>
              <a:t>Handlungsbedarf</a:t>
            </a:r>
            <a:r>
              <a:rPr lang="en-US" baseline="0" dirty="0" smtClean="0">
                <a:cs typeface="Calibri" panose="020F0502020204030204"/>
              </a:rPr>
              <a:t> </a:t>
            </a:r>
            <a:r>
              <a:rPr lang="en-US" baseline="0" dirty="0" err="1" smtClean="0">
                <a:cs typeface="Calibri" panose="020F0502020204030204"/>
              </a:rPr>
              <a:t>vorher</a:t>
            </a:r>
            <a:r>
              <a:rPr lang="en-US" baseline="0" dirty="0" smtClean="0">
                <a:cs typeface="Calibri" panose="020F0502020204030204"/>
              </a:rPr>
              <a:t> </a:t>
            </a:r>
            <a:r>
              <a:rPr lang="en-US" baseline="0" dirty="0" err="1" smtClean="0">
                <a:cs typeface="Calibri" panose="020F0502020204030204"/>
              </a:rPr>
              <a:t>festlegen</a:t>
            </a:r>
            <a:r>
              <a:rPr lang="en-US" baseline="0" dirty="0" smtClean="0">
                <a:cs typeface="Calibri" panose="020F0502020204030204"/>
              </a:rPr>
              <a:t> (</a:t>
            </a:r>
            <a:r>
              <a:rPr lang="en-US" baseline="0" dirty="0" err="1" smtClean="0">
                <a:cs typeface="Calibri" panose="020F0502020204030204"/>
              </a:rPr>
              <a:t>laut</a:t>
            </a:r>
            <a:r>
              <a:rPr lang="en-US" baseline="0" dirty="0" smtClean="0">
                <a:cs typeface="Calibri" panose="020F0502020204030204"/>
              </a:rPr>
              <a:t> </a:t>
            </a:r>
            <a:r>
              <a:rPr lang="en-US" baseline="0" dirty="0" err="1" smtClean="0">
                <a:cs typeface="Calibri" panose="020F0502020204030204"/>
              </a:rPr>
              <a:t>Verfahren</a:t>
            </a:r>
            <a:r>
              <a:rPr lang="en-US" baseline="0" dirty="0" smtClean="0">
                <a:cs typeface="Calibri" panose="020F0502020204030204"/>
              </a:rPr>
              <a:t>, </a:t>
            </a:r>
            <a:r>
              <a:rPr lang="en-US" baseline="0" dirty="0" err="1" smtClean="0">
                <a:cs typeface="Calibri" panose="020F0502020204030204"/>
              </a:rPr>
              <a:t>bei</a:t>
            </a:r>
            <a:r>
              <a:rPr lang="en-US" baseline="0" dirty="0" smtClean="0">
                <a:cs typeface="Calibri" panose="020F0502020204030204"/>
              </a:rPr>
              <a:t> </a:t>
            </a:r>
            <a:r>
              <a:rPr lang="en-US" baseline="0" dirty="0" err="1" smtClean="0">
                <a:cs typeface="Calibri" panose="020F0502020204030204"/>
              </a:rPr>
              <a:t>Ausprägungen</a:t>
            </a:r>
            <a:r>
              <a:rPr lang="en-US" baseline="0" dirty="0" smtClean="0">
                <a:cs typeface="Calibri" panose="020F0502020204030204"/>
              </a:rPr>
              <a:t>, </a:t>
            </a:r>
            <a:r>
              <a:rPr lang="en-US" baseline="0" dirty="0" err="1" smtClean="0">
                <a:cs typeface="Calibri" panose="020F0502020204030204"/>
              </a:rPr>
              <a:t>bis</a:t>
            </a:r>
            <a:r>
              <a:rPr lang="en-US" baseline="0" dirty="0" smtClean="0">
                <a:cs typeface="Calibri" panose="020F0502020204030204"/>
              </a:rPr>
              <a:t> </a:t>
            </a:r>
            <a:r>
              <a:rPr lang="en-US" baseline="0" dirty="0" err="1" smtClean="0">
                <a:cs typeface="Calibri" panose="020F0502020204030204"/>
              </a:rPr>
              <a:t>zu</a:t>
            </a:r>
            <a:r>
              <a:rPr lang="en-US" baseline="0" dirty="0" smtClean="0">
                <a:cs typeface="Calibri" panose="020F0502020204030204"/>
              </a:rPr>
              <a:t> </a:t>
            </a:r>
            <a:r>
              <a:rPr lang="en-US" baseline="0" dirty="0" err="1" smtClean="0">
                <a:cs typeface="Calibri" panose="020F0502020204030204"/>
              </a:rPr>
              <a:t>gewissen</a:t>
            </a:r>
            <a:r>
              <a:rPr lang="en-US" baseline="0" dirty="0" smtClean="0">
                <a:cs typeface="Calibri" panose="020F0502020204030204"/>
              </a:rPr>
              <a:t> </a:t>
            </a:r>
            <a:r>
              <a:rPr lang="en-US" baseline="0" dirty="0" err="1" smtClean="0">
                <a:cs typeface="Calibri" panose="020F0502020204030204"/>
              </a:rPr>
              <a:t>Ressourcenhöhen</a:t>
            </a:r>
            <a:r>
              <a:rPr lang="en-US" baseline="0" dirty="0" smtClean="0">
                <a:cs typeface="Calibri" panose="020F0502020204030204"/>
              </a:rPr>
              <a:t>)</a:t>
            </a:r>
          </a:p>
          <a:p>
            <a:pPr marL="171450" indent="-171450">
              <a:buFont typeface="Arial" panose="020B0604020202020204" pitchFamily="34" charset="0"/>
              <a:buChar char="•"/>
              <a:defRPr/>
            </a:pPr>
            <a:endParaRPr lang="en-US" baseline="0" dirty="0" smtClean="0">
              <a:cs typeface="Calibri" panose="020F0502020204030204"/>
            </a:endParaRPr>
          </a:p>
          <a:p>
            <a:pPr marL="171450" indent="-171450">
              <a:buFont typeface="Arial" panose="020B0604020202020204" pitchFamily="34" charset="0"/>
              <a:buChar char="•"/>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1A72FBE-198C-4CE0-8C27-5020B6160511}" type="slidenum">
              <a:rPr lang="nl-NL" smtClean="0"/>
              <a:t>30</a:t>
            </a:fld>
            <a:endParaRPr lang="nl-NL"/>
          </a:p>
        </p:txBody>
      </p:sp>
    </p:spTree>
    <p:extLst>
      <p:ext uri="{BB962C8B-B14F-4D97-AF65-F5344CB8AC3E}">
        <p14:creationId xmlns:p14="http://schemas.microsoft.com/office/powerpoint/2010/main" val="4169904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p:spPr>
        <p:txBody>
          <a:bodyPr/>
          <a:lstStyle/>
          <a:p>
            <a:endParaRPr lang="de-DE" altLang="de-DE" smtClean="0"/>
          </a:p>
        </p:txBody>
      </p:sp>
    </p:spTree>
    <p:extLst>
      <p:ext uri="{BB962C8B-B14F-4D97-AF65-F5344CB8AC3E}">
        <p14:creationId xmlns:p14="http://schemas.microsoft.com/office/powerpoint/2010/main" val="4118280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err="1" smtClean="0">
                <a:cs typeface="Calibri" panose="020F0502020204030204"/>
              </a:rPr>
              <a:t>Emotionale</a:t>
            </a:r>
            <a:r>
              <a:rPr lang="en-US" dirty="0" smtClean="0">
                <a:cs typeface="Calibri" panose="020F0502020204030204"/>
              </a:rPr>
              <a:t> </a:t>
            </a:r>
            <a:r>
              <a:rPr lang="en-US" dirty="0" err="1" smtClean="0">
                <a:cs typeface="Calibri" panose="020F0502020204030204"/>
              </a:rPr>
              <a:t>Inanspruchnahme</a:t>
            </a:r>
            <a:r>
              <a:rPr lang="en-US" dirty="0" smtClean="0">
                <a:cs typeface="Calibri" panose="020F0502020204030204"/>
              </a:rPr>
              <a:t>:</a:t>
            </a:r>
            <a:r>
              <a:rPr lang="en-US" baseline="0" dirty="0" smtClean="0">
                <a:cs typeface="Calibri" panose="020F0502020204030204"/>
              </a:rPr>
              <a:t> </a:t>
            </a:r>
            <a:r>
              <a:rPr lang="en-US" baseline="0" dirty="0" err="1" smtClean="0">
                <a:cs typeface="Calibri" panose="020F0502020204030204"/>
              </a:rPr>
              <a:t>Dienstleistungsbereich</a:t>
            </a:r>
            <a:r>
              <a:rPr lang="en-US" baseline="0" dirty="0" smtClean="0">
                <a:cs typeface="Calibri" panose="020F0502020204030204"/>
              </a:rPr>
              <a:t> </a:t>
            </a:r>
            <a:r>
              <a:rPr lang="en-US" baseline="0" dirty="0" err="1" smtClean="0">
                <a:cs typeface="Calibri" panose="020F0502020204030204"/>
              </a:rPr>
              <a:t>oder</a:t>
            </a:r>
            <a:r>
              <a:rPr lang="en-US" baseline="0" dirty="0" smtClean="0">
                <a:cs typeface="Calibri" panose="020F0502020204030204"/>
              </a:rPr>
              <a:t> </a:t>
            </a:r>
            <a:r>
              <a:rPr lang="en-US" baseline="0" dirty="0" err="1" smtClean="0">
                <a:cs typeface="Calibri" panose="020F0502020204030204"/>
              </a:rPr>
              <a:t>Gesundheitswesen</a:t>
            </a:r>
            <a:endParaRPr lang="en-US" baseline="0" dirty="0" smtClean="0">
              <a:cs typeface="Calibri" panose="020F0502020204030204"/>
            </a:endParaRPr>
          </a:p>
          <a:p>
            <a:pPr marL="171450" indent="-171450">
              <a:buFont typeface="Arial" panose="020B0604020202020204" pitchFamily="34" charset="0"/>
              <a:buChar char="•"/>
              <a:defRPr/>
            </a:pPr>
            <a:r>
              <a:rPr lang="en-US" dirty="0" err="1" smtClean="0">
                <a:cs typeface="Calibri" panose="020F0502020204030204"/>
              </a:rPr>
              <a:t>Arbeitsunterbrechungen</a:t>
            </a:r>
            <a:r>
              <a:rPr lang="en-US" dirty="0" smtClean="0">
                <a:cs typeface="Calibri" panose="020F0502020204030204"/>
              </a:rPr>
              <a:t>, Multitasking: </a:t>
            </a:r>
            <a:r>
              <a:rPr lang="en-US" dirty="0" err="1" smtClean="0">
                <a:cs typeface="Calibri" panose="020F0502020204030204"/>
              </a:rPr>
              <a:t>Verwaltungsbereich</a:t>
            </a:r>
            <a:r>
              <a:rPr lang="en-US" dirty="0" smtClean="0">
                <a:cs typeface="Calibri" panose="020F0502020204030204"/>
              </a:rPr>
              <a:t> (</a:t>
            </a:r>
            <a:r>
              <a:rPr lang="en-US" dirty="0" err="1" smtClean="0">
                <a:cs typeface="Calibri" panose="020F0502020204030204"/>
              </a:rPr>
              <a:t>Lokalisation</a:t>
            </a:r>
            <a:r>
              <a:rPr lang="en-US" dirty="0" smtClean="0">
                <a:cs typeface="Calibri" panose="020F0502020204030204"/>
              </a:rPr>
              <a:t> von </a:t>
            </a:r>
            <a:r>
              <a:rPr lang="en-US" dirty="0" err="1" smtClean="0">
                <a:cs typeface="Calibri" panose="020F0502020204030204"/>
              </a:rPr>
              <a:t>Kopierern</a:t>
            </a:r>
            <a:r>
              <a:rPr lang="en-US" dirty="0" smtClean="0">
                <a:cs typeface="Calibri" panose="020F0502020204030204"/>
              </a:rPr>
              <a:t>, </a:t>
            </a:r>
            <a:r>
              <a:rPr lang="en-US" dirty="0" err="1" smtClean="0">
                <a:cs typeface="Calibri" panose="020F0502020204030204"/>
              </a:rPr>
              <a:t>Bürovorräten</a:t>
            </a:r>
            <a:r>
              <a:rPr lang="en-US" dirty="0" smtClean="0">
                <a:cs typeface="Calibri" panose="020F0502020204030204"/>
              </a:rPr>
              <a:t>, </a:t>
            </a:r>
            <a:r>
              <a:rPr lang="en-US" dirty="0" err="1" smtClean="0">
                <a:cs typeface="Calibri" panose="020F0502020204030204"/>
              </a:rPr>
              <a:t>Postfächern</a:t>
            </a:r>
            <a:r>
              <a:rPr lang="en-US" dirty="0" smtClean="0">
                <a:cs typeface="Calibri" panose="020F0502020204030204"/>
              </a:rPr>
              <a:t>)</a:t>
            </a:r>
          </a:p>
          <a:p>
            <a:pPr marL="171450" indent="-171450">
              <a:buFont typeface="Arial" panose="020B0604020202020204" pitchFamily="34" charset="0"/>
              <a:buChar char="•"/>
              <a:defRPr/>
            </a:pPr>
            <a:r>
              <a:rPr lang="en-US" dirty="0" err="1" smtClean="0">
                <a:cs typeface="Calibri" panose="020F0502020204030204"/>
              </a:rPr>
              <a:t>Beispielstudie</a:t>
            </a:r>
            <a:r>
              <a:rPr lang="en-US" baseline="0" dirty="0" smtClean="0">
                <a:cs typeface="Calibri" panose="020F0502020204030204"/>
              </a:rPr>
              <a:t> </a:t>
            </a:r>
            <a:r>
              <a:rPr lang="en-US" baseline="0" dirty="0" err="1" smtClean="0">
                <a:cs typeface="Calibri" panose="020F0502020204030204"/>
              </a:rPr>
              <a:t>im</a:t>
            </a:r>
            <a:r>
              <a:rPr lang="en-US" baseline="0" dirty="0" smtClean="0">
                <a:cs typeface="Calibri" panose="020F0502020204030204"/>
              </a:rPr>
              <a:t> </a:t>
            </a:r>
            <a:r>
              <a:rPr lang="en-US" baseline="0" dirty="0" err="1" smtClean="0">
                <a:cs typeface="Calibri" panose="020F0502020204030204"/>
              </a:rPr>
              <a:t>Krankenhaus</a:t>
            </a:r>
            <a:r>
              <a:rPr lang="en-US" baseline="0" dirty="0" smtClean="0">
                <a:cs typeface="Calibri" panose="020F0502020204030204"/>
              </a:rPr>
              <a:t>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1A72FBE-198C-4CE0-8C27-5020B6160511}" type="slidenum">
              <a:rPr lang="nl-NL" smtClean="0"/>
              <a:t>32</a:t>
            </a:fld>
            <a:endParaRPr lang="nl-NL"/>
          </a:p>
        </p:txBody>
      </p:sp>
    </p:spTree>
    <p:extLst>
      <p:ext uri="{BB962C8B-B14F-4D97-AF65-F5344CB8AC3E}">
        <p14:creationId xmlns:p14="http://schemas.microsoft.com/office/powerpoint/2010/main" val="858217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smtClean="0">
                <a:cs typeface="Calibri" panose="020F0502020204030204"/>
              </a:rPr>
              <a:t>SB</a:t>
            </a:r>
          </a:p>
          <a:p>
            <a:pPr marL="0" indent="0">
              <a:buFont typeface="Arial" panose="020B0604020202020204" pitchFamily="34" charset="0"/>
              <a:buNone/>
              <a:defRPr/>
            </a:pPr>
            <a:r>
              <a:rPr lang="en-US" dirty="0" err="1" smtClean="0">
                <a:cs typeface="Calibri" panose="020F0502020204030204"/>
              </a:rPr>
              <a:t>Häufig</a:t>
            </a:r>
            <a:r>
              <a:rPr lang="en-US" dirty="0" smtClean="0">
                <a:cs typeface="Calibri" panose="020F0502020204030204"/>
              </a:rPr>
              <a:t> </a:t>
            </a:r>
            <a:r>
              <a:rPr lang="en-US" dirty="0" err="1" smtClean="0">
                <a:cs typeface="Calibri" panose="020F0502020204030204"/>
              </a:rPr>
              <a:t>Teamklima</a:t>
            </a:r>
            <a:r>
              <a:rPr lang="en-US" dirty="0" smtClean="0">
                <a:cs typeface="Calibri" panose="020F0502020204030204"/>
              </a:rPr>
              <a:t> </a:t>
            </a:r>
            <a:r>
              <a:rPr lang="en-US" dirty="0" err="1" smtClean="0">
                <a:cs typeface="Calibri" panose="020F0502020204030204"/>
              </a:rPr>
              <a:t>sehr</a:t>
            </a:r>
            <a:r>
              <a:rPr lang="en-US" dirty="0" smtClean="0">
                <a:cs typeface="Calibri" panose="020F0502020204030204"/>
              </a:rPr>
              <a:t> gut. </a:t>
            </a:r>
            <a:r>
              <a:rPr lang="en-US" dirty="0" err="1" smtClean="0">
                <a:cs typeface="Calibri" panose="020F0502020204030204"/>
              </a:rPr>
              <a:t>Allerdings</a:t>
            </a:r>
            <a:r>
              <a:rPr lang="en-US" dirty="0" smtClean="0">
                <a:cs typeface="Calibri" panose="020F0502020204030204"/>
              </a:rPr>
              <a:t> </a:t>
            </a:r>
            <a:r>
              <a:rPr lang="en-US" dirty="0" err="1" smtClean="0">
                <a:cs typeface="Calibri" panose="020F0502020204030204"/>
              </a:rPr>
              <a:t>gefährden</a:t>
            </a:r>
            <a:r>
              <a:rPr lang="en-US" dirty="0" smtClean="0">
                <a:cs typeface="Calibri" panose="020F0502020204030204"/>
              </a:rPr>
              <a:t> </a:t>
            </a:r>
            <a:r>
              <a:rPr lang="en-US" dirty="0" err="1" smtClean="0">
                <a:cs typeface="Calibri" panose="020F0502020204030204"/>
              </a:rPr>
              <a:t>unklare</a:t>
            </a:r>
            <a:r>
              <a:rPr lang="en-US" dirty="0" smtClean="0">
                <a:cs typeface="Calibri" panose="020F0502020204030204"/>
              </a:rPr>
              <a:t> </a:t>
            </a:r>
            <a:r>
              <a:rPr lang="en-US" dirty="0" err="1" smtClean="0">
                <a:cs typeface="Calibri" panose="020F0502020204030204"/>
              </a:rPr>
              <a:t>Abläufe</a:t>
            </a:r>
            <a:r>
              <a:rPr lang="en-US" dirty="0" smtClean="0">
                <a:cs typeface="Calibri" panose="020F0502020204030204"/>
              </a:rPr>
              <a:t> und </a:t>
            </a:r>
            <a:r>
              <a:rPr lang="en-US" dirty="0" err="1" smtClean="0">
                <a:cs typeface="Calibri" panose="020F0502020204030204"/>
              </a:rPr>
              <a:t>Verantwortungen</a:t>
            </a:r>
            <a:r>
              <a:rPr lang="en-US" dirty="0" smtClean="0">
                <a:cs typeface="Calibri" panose="020F0502020204030204"/>
              </a:rPr>
              <a:t> </a:t>
            </a:r>
            <a:r>
              <a:rPr lang="en-US" dirty="0" err="1" smtClean="0">
                <a:cs typeface="Calibri" panose="020F0502020204030204"/>
              </a:rPr>
              <a:t>funktionierende</a:t>
            </a:r>
            <a:r>
              <a:rPr lang="en-US" baseline="0" dirty="0" smtClean="0">
                <a:cs typeface="Calibri" panose="020F0502020204030204"/>
              </a:rPr>
              <a:t> </a:t>
            </a:r>
            <a:r>
              <a:rPr lang="en-US" baseline="0" dirty="0" err="1" smtClean="0">
                <a:cs typeface="Calibri" panose="020F0502020204030204"/>
              </a:rPr>
              <a:t>Absprache</a:t>
            </a:r>
            <a:r>
              <a:rPr lang="en-US" baseline="0" dirty="0" smtClean="0">
                <a:cs typeface="Calibri" panose="020F0502020204030204"/>
              </a:rPr>
              <a:t> und </a:t>
            </a:r>
            <a:r>
              <a:rPr lang="en-US" baseline="0" dirty="0" err="1" smtClean="0">
                <a:cs typeface="Calibri" panose="020F0502020204030204"/>
              </a:rPr>
              <a:t>Unterstützung</a:t>
            </a:r>
            <a:r>
              <a:rPr lang="en-US" baseline="0" dirty="0" smtClean="0">
                <a:cs typeface="Calibri" panose="020F0502020204030204"/>
              </a:rPr>
              <a:t> in Teams; </a:t>
            </a:r>
          </a:p>
          <a:p>
            <a:pPr marL="0" indent="0">
              <a:buFont typeface="Arial" panose="020B0604020202020204" pitchFamily="34" charset="0"/>
              <a:buNone/>
              <a:defRPr/>
            </a:pPr>
            <a:r>
              <a:rPr lang="en-US" baseline="0" dirty="0" err="1" smtClean="0">
                <a:cs typeface="Calibri" panose="020F0502020204030204"/>
              </a:rPr>
              <a:t>Schulung</a:t>
            </a:r>
            <a:r>
              <a:rPr lang="en-US" baseline="0" dirty="0" smtClean="0">
                <a:cs typeface="Calibri" panose="020F0502020204030204"/>
              </a:rPr>
              <a:t> von </a:t>
            </a:r>
            <a:r>
              <a:rPr lang="en-US" baseline="0" dirty="0" err="1" smtClean="0">
                <a:cs typeface="Calibri" panose="020F0502020204030204"/>
              </a:rPr>
              <a:t>Führungskräften</a:t>
            </a:r>
            <a:r>
              <a:rPr lang="en-US" baseline="0" dirty="0" smtClean="0">
                <a:cs typeface="Calibri" panose="020F0502020204030204"/>
              </a:rPr>
              <a:t> </a:t>
            </a:r>
            <a:r>
              <a:rPr lang="en-US" baseline="0" dirty="0" err="1" smtClean="0">
                <a:cs typeface="Calibri" panose="020F0502020204030204"/>
              </a:rPr>
              <a:t>zur</a:t>
            </a:r>
            <a:r>
              <a:rPr lang="en-US" baseline="0" dirty="0" smtClean="0">
                <a:cs typeface="Calibri" panose="020F0502020204030204"/>
              </a:rPr>
              <a:t> </a:t>
            </a:r>
            <a:r>
              <a:rPr lang="en-US" baseline="0" dirty="0" err="1" smtClean="0">
                <a:cs typeface="Calibri" panose="020F0502020204030204"/>
              </a:rPr>
              <a:t>Sensibilisierung</a:t>
            </a:r>
            <a:r>
              <a:rPr lang="en-US" baseline="0" dirty="0" smtClean="0">
                <a:cs typeface="Calibri" panose="020F0502020204030204"/>
              </a:rPr>
              <a:t> für </a:t>
            </a:r>
            <a:r>
              <a:rPr lang="en-US" baseline="0" dirty="0" err="1" smtClean="0">
                <a:cs typeface="Calibri" panose="020F0502020204030204"/>
              </a:rPr>
              <a:t>gesundheitsgerechte</a:t>
            </a:r>
            <a:r>
              <a:rPr lang="en-US" baseline="0" dirty="0" smtClean="0">
                <a:cs typeface="Calibri" panose="020F0502020204030204"/>
              </a:rPr>
              <a:t> </a:t>
            </a:r>
            <a:r>
              <a:rPr lang="en-US" baseline="0" dirty="0" err="1" smtClean="0">
                <a:cs typeface="Calibri" panose="020F0502020204030204"/>
              </a:rPr>
              <a:t>Arbeitsgestaltung</a:t>
            </a:r>
            <a:endParaRPr lang="en-US" baseline="0" dirty="0" smtClean="0">
              <a:cs typeface="Calibri" panose="020F0502020204030204"/>
            </a:endParaRPr>
          </a:p>
          <a:p>
            <a:pPr marL="0" indent="0">
              <a:buFont typeface="Arial" panose="020B0604020202020204" pitchFamily="34" charset="0"/>
              <a:buNone/>
              <a:defRPr/>
            </a:pPr>
            <a:endParaRPr lang="en-US" dirty="0" smtClean="0">
              <a:cs typeface="Calibri" panose="020F0502020204030204"/>
            </a:endParaRPr>
          </a:p>
          <a:p>
            <a:pPr marL="0" indent="0">
              <a:buFont typeface="Arial" panose="020B0604020202020204" pitchFamily="34" charset="0"/>
              <a:buNone/>
              <a:defRPr/>
            </a:pPr>
            <a:r>
              <a:rPr lang="en-US" dirty="0" smtClean="0">
                <a:cs typeface="Calibri" panose="020F0502020204030204"/>
              </a:rPr>
              <a:t>UB</a:t>
            </a:r>
          </a:p>
          <a:p>
            <a:pPr marL="0" indent="0">
              <a:buFont typeface="Arial" panose="020B0604020202020204" pitchFamily="34" charset="0"/>
              <a:buNone/>
              <a:defRPr/>
            </a:pPr>
            <a:r>
              <a:rPr lang="en-US" dirty="0" err="1" smtClean="0">
                <a:cs typeface="Calibri" panose="020F0502020204030204"/>
              </a:rPr>
              <a:t>Nicht</a:t>
            </a:r>
            <a:r>
              <a:rPr lang="en-US" baseline="0" dirty="0" smtClean="0">
                <a:cs typeface="Calibri" panose="020F0502020204030204"/>
              </a:rPr>
              <a:t> </a:t>
            </a:r>
            <a:r>
              <a:rPr lang="en-US" baseline="0" dirty="0" err="1" smtClean="0">
                <a:cs typeface="Calibri" panose="020F0502020204030204"/>
              </a:rPr>
              <a:t>warten</a:t>
            </a:r>
            <a:r>
              <a:rPr lang="en-US" baseline="0" dirty="0" smtClean="0">
                <a:cs typeface="Calibri" panose="020F0502020204030204"/>
              </a:rPr>
              <a:t>, </a:t>
            </a:r>
            <a:r>
              <a:rPr lang="en-US" baseline="0" dirty="0" err="1" smtClean="0">
                <a:cs typeface="Calibri" panose="020F0502020204030204"/>
              </a:rPr>
              <a:t>bis</a:t>
            </a:r>
            <a:r>
              <a:rPr lang="en-US" baseline="0" dirty="0" smtClean="0">
                <a:cs typeface="Calibri" panose="020F0502020204030204"/>
              </a:rPr>
              <a:t> das Kind in den </a:t>
            </a:r>
            <a:r>
              <a:rPr lang="en-US" baseline="0" dirty="0" err="1" smtClean="0">
                <a:cs typeface="Calibri" panose="020F0502020204030204"/>
              </a:rPr>
              <a:t>Brunnen</a:t>
            </a:r>
            <a:r>
              <a:rPr lang="en-US" baseline="0" dirty="0" smtClean="0">
                <a:cs typeface="Calibri" panose="020F0502020204030204"/>
              </a:rPr>
              <a:t> </a:t>
            </a:r>
            <a:r>
              <a:rPr lang="en-US" baseline="0" dirty="0" err="1" smtClean="0">
                <a:cs typeface="Calibri" panose="020F0502020204030204"/>
              </a:rPr>
              <a:t>gefallen</a:t>
            </a:r>
            <a:r>
              <a:rPr lang="en-US" baseline="0" dirty="0" smtClean="0">
                <a:cs typeface="Calibri" panose="020F0502020204030204"/>
              </a:rPr>
              <a:t> </a:t>
            </a:r>
            <a:r>
              <a:rPr lang="en-US" baseline="0" dirty="0" err="1" smtClean="0">
                <a:cs typeface="Calibri" panose="020F0502020204030204"/>
              </a:rPr>
              <a:t>ist</a:t>
            </a:r>
            <a:r>
              <a:rPr lang="en-US" baseline="0" dirty="0" smtClean="0">
                <a:cs typeface="Calibri" panose="020F0502020204030204"/>
              </a:rPr>
              <a:t>; </a:t>
            </a:r>
            <a:r>
              <a:rPr lang="en-US" dirty="0" err="1" smtClean="0">
                <a:cs typeface="Calibri" panose="020F0502020204030204"/>
              </a:rPr>
              <a:t>Ergonomie</a:t>
            </a:r>
            <a:r>
              <a:rPr lang="en-US" dirty="0" smtClean="0">
                <a:cs typeface="Calibri" panose="020F0502020204030204"/>
              </a:rPr>
              <a:t> </a:t>
            </a:r>
            <a:r>
              <a:rPr lang="en-US" dirty="0" err="1" smtClean="0">
                <a:cs typeface="Calibri" panose="020F0502020204030204"/>
              </a:rPr>
              <a:t>nicht</a:t>
            </a:r>
            <a:r>
              <a:rPr lang="en-US" dirty="0" smtClean="0">
                <a:cs typeface="Calibri" panose="020F0502020204030204"/>
              </a:rPr>
              <a:t> </a:t>
            </a:r>
            <a:r>
              <a:rPr lang="en-US" dirty="0" err="1" smtClean="0">
                <a:cs typeface="Calibri" panose="020F0502020204030204"/>
              </a:rPr>
              <a:t>erst</a:t>
            </a:r>
            <a:r>
              <a:rPr lang="en-US" dirty="0" smtClean="0">
                <a:cs typeface="Calibri" panose="020F0502020204030204"/>
              </a:rPr>
              <a:t> </a:t>
            </a:r>
            <a:r>
              <a:rPr lang="en-US" dirty="0" err="1" smtClean="0">
                <a:cs typeface="Calibri" panose="020F0502020204030204"/>
              </a:rPr>
              <a:t>nach</a:t>
            </a:r>
            <a:r>
              <a:rPr lang="en-US" dirty="0" smtClean="0">
                <a:cs typeface="Calibri" panose="020F0502020204030204"/>
              </a:rPr>
              <a:t> </a:t>
            </a:r>
            <a:r>
              <a:rPr lang="en-US" dirty="0" err="1" smtClean="0">
                <a:cs typeface="Calibri" panose="020F0502020204030204"/>
              </a:rPr>
              <a:t>Rückenleiden</a:t>
            </a:r>
            <a:r>
              <a:rPr lang="en-US" dirty="0" smtClean="0">
                <a:cs typeface="Calibri" panose="020F0502020204030204"/>
              </a:rPr>
              <a:t>, </a:t>
            </a:r>
          </a:p>
          <a:p>
            <a:pPr marL="0" indent="0">
              <a:buFont typeface="Arial" panose="020B0604020202020204" pitchFamily="34" charset="0"/>
              <a:buNone/>
              <a:defRPr/>
            </a:pPr>
            <a:r>
              <a:rPr lang="en-US" dirty="0" err="1" smtClean="0">
                <a:cs typeface="Calibri" panose="020F0502020204030204"/>
              </a:rPr>
              <a:t>häufig</a:t>
            </a:r>
            <a:r>
              <a:rPr lang="en-US" dirty="0" smtClean="0">
                <a:cs typeface="Calibri" panose="020F0502020204030204"/>
              </a:rPr>
              <a:t> </a:t>
            </a:r>
            <a:r>
              <a:rPr lang="en-US" dirty="0" err="1" smtClean="0">
                <a:cs typeface="Calibri" panose="020F0502020204030204"/>
              </a:rPr>
              <a:t>einfache</a:t>
            </a:r>
            <a:r>
              <a:rPr lang="en-US" dirty="0" smtClean="0">
                <a:cs typeface="Calibri" panose="020F0502020204030204"/>
              </a:rPr>
              <a:t> </a:t>
            </a:r>
            <a:r>
              <a:rPr lang="en-US" dirty="0" err="1" smtClean="0">
                <a:cs typeface="Calibri" panose="020F0502020204030204"/>
              </a:rPr>
              <a:t>Maßnahmen</a:t>
            </a:r>
            <a:r>
              <a:rPr lang="en-US" dirty="0" smtClean="0">
                <a:cs typeface="Calibri" panose="020F0502020204030204"/>
              </a:rPr>
              <a:t> (</a:t>
            </a:r>
            <a:r>
              <a:rPr lang="en-US" dirty="0" err="1" smtClean="0">
                <a:cs typeface="Calibri" panose="020F0502020204030204"/>
              </a:rPr>
              <a:t>gepolsterte</a:t>
            </a:r>
            <a:r>
              <a:rPr lang="en-US" dirty="0" smtClean="0">
                <a:cs typeface="Calibri" panose="020F0502020204030204"/>
              </a:rPr>
              <a:t> </a:t>
            </a:r>
            <a:r>
              <a:rPr lang="en-US" dirty="0" err="1" smtClean="0">
                <a:cs typeface="Calibri" panose="020F0502020204030204"/>
              </a:rPr>
              <a:t>Tischdecke</a:t>
            </a:r>
            <a:r>
              <a:rPr lang="en-US" baseline="0" dirty="0" smtClean="0">
                <a:cs typeface="Calibri" panose="020F0502020204030204"/>
              </a:rPr>
              <a:t> in </a:t>
            </a:r>
            <a:r>
              <a:rPr lang="en-US" baseline="0" dirty="0" err="1" smtClean="0">
                <a:cs typeface="Calibri" panose="020F0502020204030204"/>
              </a:rPr>
              <a:t>Kitas</a:t>
            </a:r>
            <a:r>
              <a:rPr lang="en-US" baseline="0" dirty="0" smtClean="0">
                <a:cs typeface="Calibri" panose="020F0502020204030204"/>
              </a:rPr>
              <a:t>)</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1A72FBE-198C-4CE0-8C27-5020B6160511}" type="slidenum">
              <a:rPr lang="nl-NL" smtClean="0"/>
              <a:t>34</a:t>
            </a:fld>
            <a:endParaRPr lang="nl-NL"/>
          </a:p>
        </p:txBody>
      </p:sp>
    </p:spTree>
    <p:extLst>
      <p:ext uri="{BB962C8B-B14F-4D97-AF65-F5344CB8AC3E}">
        <p14:creationId xmlns:p14="http://schemas.microsoft.com/office/powerpoint/2010/main" val="1979600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a:ln/>
        </p:spPr>
      </p:sp>
      <p:sp>
        <p:nvSpPr>
          <p:cNvPr id="13315" name="Notizenplatzhalter 2"/>
          <p:cNvSpPr>
            <a:spLocks noGrp="1"/>
          </p:cNvSpPr>
          <p:nvPr>
            <p:ph type="body" idx="1"/>
          </p:nvPr>
        </p:nvSpPr>
        <p:spPr>
          <a:noFill/>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p:spPr>
        <p:txBody>
          <a:bodyPr/>
          <a:lstStyle/>
          <a:p>
            <a:r>
              <a:rPr lang="de-DE" altLang="de-DE" dirty="0" smtClean="0"/>
              <a:t>In einer Umfrage der europäischen</a:t>
            </a:r>
            <a:r>
              <a:rPr lang="de-DE" altLang="de-DE" baseline="0" dirty="0" smtClean="0"/>
              <a:t> Agentur für Sicherheit und Gesundheit am Arbeitsplatz </a:t>
            </a:r>
            <a:r>
              <a:rPr lang="de-DE" altLang="de-DE" dirty="0" smtClean="0"/>
              <a:t>in den europäischen Mitgliedsstaaten gaben bis zu 60 % der Beschäftigten an, unter arbeitsbedingtem Stress zu leiden. Die wichtigsten Stressfaktoren sind: der Umgang mit schwierigen Kunden oder Patienten, Zeitdruck, lange unregelmäßige Arbeitszeiten und schlechte Kommunikation mit dem Unternehmen. Die Forschung hat gezeigt, dass diese Arten von psychologischem Arbeitsstress das Wohlbefinden der Arbeitnehmer beeinträchtigen und zu psychischen Problemen führen können, die in den letzten Jahrzehnten dramatisch zugenommen haben</a:t>
            </a:r>
            <a:r>
              <a:rPr lang="de-DE" altLang="de-DE" baseline="0" dirty="0" smtClean="0"/>
              <a:t> und nicht zu vernachlässigende gesellschaftliche Kosten verursachen.</a:t>
            </a:r>
            <a:endParaRPr lang="de-DE" altLang="de-DE" dirty="0" smtClean="0"/>
          </a:p>
        </p:txBody>
      </p:sp>
    </p:spTree>
    <p:extLst>
      <p:ext uri="{BB962C8B-B14F-4D97-AF65-F5344CB8AC3E}">
        <p14:creationId xmlns:p14="http://schemas.microsoft.com/office/powerpoint/2010/main" val="251579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p:spPr>
        <p:txBody>
          <a:bodyPr/>
          <a:lstStyle/>
          <a:p>
            <a:r>
              <a:rPr lang="de-DE" altLang="de-DE" smtClean="0"/>
              <a:t>http://media.esv.info/thumbnail/news/66811/484.png</a:t>
            </a:r>
          </a:p>
          <a:p>
            <a:endParaRPr lang="de-DE" altLang="de-DE" smtClean="0"/>
          </a:p>
        </p:txBody>
      </p:sp>
    </p:spTree>
    <p:extLst>
      <p:ext uri="{BB962C8B-B14F-4D97-AF65-F5344CB8AC3E}">
        <p14:creationId xmlns:p14="http://schemas.microsoft.com/office/powerpoint/2010/main" val="329382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p:spPr>
        <p:txBody>
          <a:bodyPr/>
          <a:lstStyle/>
          <a:p>
            <a:r>
              <a:rPr lang="de-DE" altLang="de-DE" dirty="0" smtClean="0"/>
              <a:t>Psychosoziale Risiken für den Einzelnen bei der Arbeit können aus 4 Hauptbereichen stammen. Erstens können sich Risiken aus den Anforderungen der Aufgabe ergeben, wie z. B. emotionale Anforderungen (denken Sie an den Top-Stressor, mit schwierigen Kunden oder Patienten umgehen zu müssen), zweitens können sich Risiken aus einer schlechten Arbeitsorganisation ergeben (z. B. Zeitdruck), drittens können sich Risiken aus den sozialen Beziehungen am Arbeitsplatz ergeben, wie z. B. mangelnde soziale Unterstützung, und viertens aus der Arbeitsumgebung, wie z. B. die Exposition gegenüber Gefahrstoffen. All diese Stressoren haben während der derzeitigen Pandemie zugenommen. Wenn wir verhindern wollen, dass sich diese Stressfaktoren auf das Wohlbefinden der Arbeitnehmer auswirken, müssen wir diese Arbeitsbedingungen systematisch angehen. Und es gibt nur wenige Beispiele dafür, wie Führungskräfte dies erreichen </a:t>
            </a:r>
            <a:r>
              <a:rPr lang="de-DE" altLang="de-DE" dirty="0" err="1" smtClean="0"/>
              <a:t>können.Übersetzt</a:t>
            </a:r>
            <a:r>
              <a:rPr lang="de-DE" altLang="de-DE" dirty="0" smtClean="0"/>
              <a:t> mit www.DeepL.com/Translator (kostenlose Version)</a:t>
            </a:r>
          </a:p>
        </p:txBody>
      </p:sp>
    </p:spTree>
    <p:extLst>
      <p:ext uri="{BB962C8B-B14F-4D97-AF65-F5344CB8AC3E}">
        <p14:creationId xmlns:p14="http://schemas.microsoft.com/office/powerpoint/2010/main" val="242037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a:ln/>
        </p:spPr>
      </p:sp>
      <p:sp>
        <p:nvSpPr>
          <p:cNvPr id="17411" name="Notizenplatzhalter 2"/>
          <p:cNvSpPr>
            <a:spLocks noGrp="1"/>
          </p:cNvSpPr>
          <p:nvPr>
            <p:ph type="body" idx="1"/>
          </p:nvPr>
        </p:nvSpPr>
        <p:spPr>
          <a:noFill/>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endParaRPr lang="de-DE" altLang="de-DE" smtClean="0"/>
          </a:p>
        </p:txBody>
      </p:sp>
    </p:spTree>
    <p:extLst>
      <p:ext uri="{BB962C8B-B14F-4D97-AF65-F5344CB8AC3E}">
        <p14:creationId xmlns:p14="http://schemas.microsoft.com/office/powerpoint/2010/main" val="240653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p:spPr>
        <p:txBody>
          <a:bodyPr/>
          <a:lstStyle/>
          <a:p>
            <a:endParaRPr lang="de-DE" altLang="de-DE" smtClean="0"/>
          </a:p>
        </p:txBody>
      </p:sp>
    </p:spTree>
    <p:extLst>
      <p:ext uri="{BB962C8B-B14F-4D97-AF65-F5344CB8AC3E}">
        <p14:creationId xmlns:p14="http://schemas.microsoft.com/office/powerpoint/2010/main" val="1239566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7" descr="Uniklinik_Logo_RGB_RZ"/>
          <p:cNvPicPr>
            <a:picLocks noChangeAspect="1" noChangeArrowheads="1"/>
          </p:cNvPicPr>
          <p:nvPr userDrawn="1"/>
        </p:nvPicPr>
        <p:blipFill>
          <a:blip r:embed="rId3">
            <a:extLst>
              <a:ext uri="{28A0092B-C50C-407E-A947-70E740481C1C}">
                <a14:useLocalDpi xmlns:a14="http://schemas.microsoft.com/office/drawing/2010/main" val="0"/>
              </a:ext>
            </a:extLst>
          </a:blip>
          <a:srcRect t="2719"/>
          <a:stretch>
            <a:fillRect/>
          </a:stretch>
        </p:blipFill>
        <p:spPr bwMode="auto">
          <a:xfrm>
            <a:off x="234950" y="0"/>
            <a:ext cx="2400300" cy="1022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userDrawn="1"/>
        </p:nvSpPr>
        <p:spPr bwMode="auto">
          <a:xfrm>
            <a:off x="365125" y="836613"/>
            <a:ext cx="3343275" cy="477837"/>
          </a:xfrm>
          <a:prstGeom prst="rect">
            <a:avLst/>
          </a:prstGeom>
          <a:solidFill>
            <a:schemeClr val="bg1"/>
          </a:solidFill>
          <a:ln>
            <a:noFill/>
          </a:ln>
          <a:extLst/>
        </p:spPr>
        <p:txBody>
          <a:bodyPr>
            <a:spAutoFit/>
          </a:bodyPr>
          <a:lstStyle>
            <a:lvl1pPr eaLnBrk="0" hangingPunct="0">
              <a:defRPr sz="2400">
                <a:solidFill>
                  <a:schemeClr val="tx1"/>
                </a:solidFill>
                <a:latin typeface="Times New Roman" pitchFamily="-48" charset="0"/>
              </a:defRPr>
            </a:lvl1pPr>
            <a:lvl2pPr marL="742950" indent="-285750" eaLnBrk="0" hangingPunct="0">
              <a:defRPr sz="2400">
                <a:solidFill>
                  <a:schemeClr val="tx1"/>
                </a:solidFill>
                <a:latin typeface="Times New Roman" pitchFamily="-48" charset="0"/>
              </a:defRPr>
            </a:lvl2pPr>
            <a:lvl3pPr marL="1143000" indent="-228600" eaLnBrk="0" hangingPunct="0">
              <a:defRPr sz="2400">
                <a:solidFill>
                  <a:schemeClr val="tx1"/>
                </a:solidFill>
                <a:latin typeface="Times New Roman" pitchFamily="-48" charset="0"/>
              </a:defRPr>
            </a:lvl3pPr>
            <a:lvl4pPr marL="1600200" indent="-228600" eaLnBrk="0" hangingPunct="0">
              <a:defRPr sz="2400">
                <a:solidFill>
                  <a:schemeClr val="tx1"/>
                </a:solidFill>
                <a:latin typeface="Times New Roman" pitchFamily="-48" charset="0"/>
              </a:defRPr>
            </a:lvl4pPr>
            <a:lvl5pPr marL="2057400" indent="-228600" eaLnBrk="0" hangingPunct="0">
              <a:defRPr sz="2400">
                <a:solidFill>
                  <a:schemeClr val="tx1"/>
                </a:solidFill>
                <a:latin typeface="Times New Roman" pitchFamily="-48" charset="0"/>
              </a:defRPr>
            </a:lvl5pPr>
            <a:lvl6pPr marL="2514600" indent="-228600" eaLnBrk="0" fontAlgn="base" hangingPunct="0">
              <a:spcBef>
                <a:spcPct val="0"/>
              </a:spcBef>
              <a:spcAft>
                <a:spcPct val="0"/>
              </a:spcAft>
              <a:defRPr sz="2400">
                <a:solidFill>
                  <a:schemeClr val="tx1"/>
                </a:solidFill>
                <a:latin typeface="Times New Roman" pitchFamily="-48" charset="0"/>
              </a:defRPr>
            </a:lvl6pPr>
            <a:lvl7pPr marL="2971800" indent="-228600" eaLnBrk="0" fontAlgn="base" hangingPunct="0">
              <a:spcBef>
                <a:spcPct val="0"/>
              </a:spcBef>
              <a:spcAft>
                <a:spcPct val="0"/>
              </a:spcAft>
              <a:defRPr sz="2400">
                <a:solidFill>
                  <a:schemeClr val="tx1"/>
                </a:solidFill>
                <a:latin typeface="Times New Roman" pitchFamily="-48" charset="0"/>
              </a:defRPr>
            </a:lvl7pPr>
            <a:lvl8pPr marL="3429000" indent="-228600" eaLnBrk="0" fontAlgn="base" hangingPunct="0">
              <a:spcBef>
                <a:spcPct val="0"/>
              </a:spcBef>
              <a:spcAft>
                <a:spcPct val="0"/>
              </a:spcAft>
              <a:defRPr sz="2400">
                <a:solidFill>
                  <a:schemeClr val="tx1"/>
                </a:solidFill>
                <a:latin typeface="Times New Roman" pitchFamily="-48" charset="0"/>
              </a:defRPr>
            </a:lvl8pPr>
            <a:lvl9pPr marL="3886200" indent="-228600" eaLnBrk="0" fontAlgn="base" hangingPunct="0">
              <a:spcBef>
                <a:spcPct val="0"/>
              </a:spcBef>
              <a:spcAft>
                <a:spcPct val="0"/>
              </a:spcAft>
              <a:defRPr sz="2400">
                <a:solidFill>
                  <a:schemeClr val="tx1"/>
                </a:solidFill>
                <a:latin typeface="Times New Roman" pitchFamily="-48" charset="0"/>
              </a:defRPr>
            </a:lvl9pPr>
          </a:lstStyle>
          <a:p>
            <a:pPr eaLnBrk="1" hangingPunct="1">
              <a:defRPr/>
            </a:pPr>
            <a:r>
              <a:rPr lang="de-DE" sz="1250" b="1" dirty="0" smtClean="0">
                <a:latin typeface="Arial" pitchFamily="34" charset="0"/>
                <a:cs typeface="Arial" pitchFamily="34" charset="0"/>
              </a:rPr>
              <a:t>Institut für Arbeits-, </a:t>
            </a:r>
          </a:p>
          <a:p>
            <a:pPr eaLnBrk="1" hangingPunct="1">
              <a:defRPr/>
            </a:pPr>
            <a:r>
              <a:rPr lang="de-DE" sz="1250" b="1" dirty="0" smtClean="0">
                <a:latin typeface="Arial" pitchFamily="34" charset="0"/>
                <a:cs typeface="Arial" pitchFamily="34" charset="0"/>
              </a:rPr>
              <a:t>Sozial-  und Umweltmedizin</a:t>
            </a:r>
            <a:endParaRPr lang="de-DE" sz="1250" dirty="0" smtClean="0">
              <a:latin typeface="Arial" pitchFamily="34" charset="0"/>
              <a:cs typeface="Arial" pitchFamily="34" charset="0"/>
            </a:endParaRPr>
          </a:p>
        </p:txBody>
      </p:sp>
      <p:sp>
        <p:nvSpPr>
          <p:cNvPr id="2" name="Titel 1"/>
          <p:cNvSpPr>
            <a:spLocks noGrp="1"/>
          </p:cNvSpPr>
          <p:nvPr>
            <p:ph type="ctrTitle"/>
          </p:nvPr>
        </p:nvSpPr>
        <p:spPr>
          <a:xfrm>
            <a:off x="598932" y="1897309"/>
            <a:ext cx="7772400" cy="2306687"/>
          </a:xfrm>
          <a:prstGeom prst="rect">
            <a:avLst/>
          </a:prstGeom>
        </p:spPr>
        <p:txBody>
          <a:bodyPr/>
          <a:lstStyle>
            <a:lvl1pPr algn="l">
              <a:defRPr lang="de-DE" sz="4000" b="1" dirty="0" smtClean="0">
                <a:solidFill>
                  <a:schemeClr val="bg1"/>
                </a:solidFill>
                <a:latin typeface="Arial" pitchFamily="34" charset="0"/>
                <a:ea typeface="+mj-ea"/>
                <a:cs typeface="Arial"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598932" y="3886200"/>
            <a:ext cx="7543800" cy="1054968"/>
          </a:xfrm>
          <a:prstGeom prst="rect">
            <a:avLst/>
          </a:prstGeom>
        </p:spPr>
        <p:txBody>
          <a:bodyPr/>
          <a:lstStyle>
            <a:lvl1pPr marL="0" indent="0" algn="l" rtl="0" eaLnBrk="0" fontAlgn="base" hangingPunct="0">
              <a:spcBef>
                <a:spcPct val="0"/>
              </a:spcBef>
              <a:spcAft>
                <a:spcPct val="0"/>
              </a:spcAft>
              <a:buNone/>
              <a:defRPr lang="de-DE" sz="2800" b="0" dirty="0">
                <a:solidFill>
                  <a:schemeClr val="bg1"/>
                </a:solidFill>
                <a:latin typeface="Arial" pitchFamily="34" charset="0"/>
                <a:ea typeface="+mj-ea"/>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87581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oliennummernplatzhalter 2"/>
          <p:cNvSpPr txBox="1">
            <a:spLocks/>
          </p:cNvSpPr>
          <p:nvPr userDrawn="1"/>
        </p:nvSpPr>
        <p:spPr>
          <a:xfrm>
            <a:off x="7956550" y="6432550"/>
            <a:ext cx="958850" cy="365125"/>
          </a:xfrm>
          <a:prstGeom prst="rect">
            <a:avLst/>
          </a:prstGeom>
        </p:spPr>
        <p:txBody>
          <a:bodyPr lIns="0" tIns="0" rIns="0" bIns="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lnSpc>
                <a:spcPct val="115000"/>
              </a:lnSpc>
              <a:spcBef>
                <a:spcPct val="50000"/>
              </a:spcBef>
              <a:defRPr/>
            </a:pPr>
            <a:r>
              <a:rPr lang="de-DE" altLang="de-DE" sz="900" smtClean="0">
                <a:solidFill>
                  <a:srgbClr val="FFFFFF"/>
                </a:solidFill>
                <a:latin typeface="Arial" panose="020B0604020202020204" pitchFamily="34" charset="0"/>
              </a:rPr>
              <a:t>Seite </a:t>
            </a:r>
            <a:fld id="{CF0DFCDD-FFD2-4F8D-ADD9-3FC5EBD908BF}" type="slidenum">
              <a:rPr lang="de-DE" altLang="de-DE" sz="900" smtClean="0">
                <a:solidFill>
                  <a:srgbClr val="FFFFFF"/>
                </a:solidFill>
                <a:latin typeface="Arial" panose="020B0604020202020204" pitchFamily="34" charset="0"/>
              </a:rPr>
              <a:pPr algn="r" eaLnBrk="1" hangingPunct="1">
                <a:lnSpc>
                  <a:spcPct val="115000"/>
                </a:lnSpc>
                <a:spcBef>
                  <a:spcPct val="50000"/>
                </a:spcBef>
                <a:defRPr/>
              </a:pPr>
              <a:t>‹Nr.›</a:t>
            </a:fld>
            <a:endParaRPr lang="de-DE" altLang="de-DE" sz="900" smtClean="0">
              <a:solidFill>
                <a:srgbClr val="FFFFFF"/>
              </a:solidFill>
              <a:latin typeface="Arial" panose="020B0604020202020204" pitchFamily="34" charset="0"/>
            </a:endParaRPr>
          </a:p>
        </p:txBody>
      </p:sp>
      <p:sp>
        <p:nvSpPr>
          <p:cNvPr id="5" name="Fußzeilenplatzhalter 4"/>
          <p:cNvSpPr txBox="1">
            <a:spLocks/>
          </p:cNvSpPr>
          <p:nvPr userDrawn="1"/>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800" dirty="0" smtClean="0">
                <a:solidFill>
                  <a:schemeClr val="accent2"/>
                </a:solidFill>
                <a:latin typeface="Arial" charset="0"/>
              </a:rPr>
              <a:t>Institut für Arbeits-, Sozial- und Umweltmedizin (IASU),</a:t>
            </a:r>
          </a:p>
          <a:p>
            <a:pPr algn="ctr" eaLnBrk="1" hangingPunct="1">
              <a:defRPr/>
            </a:pPr>
            <a:r>
              <a:rPr lang="de-DE" altLang="de-DE" sz="800" dirty="0" smtClean="0">
                <a:solidFill>
                  <a:schemeClr val="accent2"/>
                </a:solidFill>
                <a:latin typeface="Arial" charset="0"/>
              </a:rPr>
              <a:t>Uniklinik RWTH Aachen</a:t>
            </a:r>
          </a:p>
          <a:p>
            <a:pPr algn="ctr" eaLnBrk="1" hangingPunct="1">
              <a:defRPr/>
            </a:pPr>
            <a:endParaRPr lang="de-DE" altLang="de-DE" sz="1400" dirty="0" smtClean="0">
              <a:solidFill>
                <a:schemeClr val="accent2"/>
              </a:solidFill>
              <a:latin typeface="Arial" charset="0"/>
            </a:endParaRPr>
          </a:p>
        </p:txBody>
      </p:sp>
      <p:sp>
        <p:nvSpPr>
          <p:cNvPr id="2" name="Titel 1"/>
          <p:cNvSpPr>
            <a:spLocks noGrp="1"/>
          </p:cNvSpPr>
          <p:nvPr>
            <p:ph type="title"/>
          </p:nvPr>
        </p:nvSpPr>
        <p:spPr>
          <a:xfrm>
            <a:off x="395536" y="188640"/>
            <a:ext cx="8458200" cy="686594"/>
          </a:xfrm>
          <a:prstGeom prst="rect">
            <a:avLst/>
          </a:prstGeom>
        </p:spPr>
        <p:txBody>
          <a:bodyPr lIns="0" tIns="0" rIns="0" bIns="0"/>
          <a:lstStyle>
            <a:lvl1pPr algn="l">
              <a:defRPr sz="2400" b="1">
                <a:solidFill>
                  <a:srgbClr val="0067B4"/>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124744"/>
            <a:ext cx="8447856" cy="5001419"/>
          </a:xfrm>
          <a:prstGeom prst="rect">
            <a:avLst/>
          </a:prstGeom>
        </p:spPr>
        <p:txBody>
          <a:bodyPr lIns="0" tIns="0" rIns="0" bIns="0"/>
          <a:lstStyle>
            <a:lvl1pPr marL="179388" indent="-179388">
              <a:buClr>
                <a:srgbClr val="669900"/>
              </a:buClr>
              <a:buFont typeface="Arial" pitchFamily="34" charset="0"/>
              <a:buChar char="•"/>
              <a:defRPr sz="2000">
                <a:solidFill>
                  <a:srgbClr val="0070C0"/>
                </a:solidFill>
                <a:latin typeface="Arial" pitchFamily="34" charset="0"/>
                <a:cs typeface="Arial" pitchFamily="34" charset="0"/>
              </a:defRPr>
            </a:lvl1pPr>
            <a:lvl2pPr marL="623888" indent="-166688">
              <a:buClr>
                <a:srgbClr val="669900"/>
              </a:buClr>
              <a:buFont typeface="Arial" pitchFamily="34" charset="0"/>
              <a:buChar char="•"/>
              <a:defRPr sz="1400">
                <a:solidFill>
                  <a:srgbClr val="0070C0"/>
                </a:solidFill>
                <a:latin typeface="Arial" pitchFamily="34" charset="0"/>
                <a:cs typeface="Arial" pitchFamily="34" charset="0"/>
              </a:defRPr>
            </a:lvl2pPr>
            <a:lvl3pPr marL="1076325" indent="-161925">
              <a:buClr>
                <a:srgbClr val="669900"/>
              </a:buClr>
              <a:buFont typeface="Arial" pitchFamily="34" charset="0"/>
              <a:buChar char="•"/>
              <a:defRPr sz="1000">
                <a:solidFill>
                  <a:srgbClr val="0070C0"/>
                </a:solidFill>
                <a:latin typeface="Arial" pitchFamily="34" charset="0"/>
                <a:cs typeface="Arial" pitchFamily="34" charset="0"/>
              </a:defRPr>
            </a:lvl3pPr>
            <a:lvl4pPr marL="1520825" indent="-149225">
              <a:buClr>
                <a:srgbClr val="669900"/>
              </a:buClr>
              <a:buFont typeface="Arial" pitchFamily="34" charset="0"/>
              <a:buChar char="•"/>
              <a:defRPr sz="800">
                <a:solidFill>
                  <a:srgbClr val="0070C0"/>
                </a:solidFill>
                <a:latin typeface="Arial" pitchFamily="34" charset="0"/>
                <a:cs typeface="Arial" pitchFamily="34" charset="0"/>
              </a:defRPr>
            </a:lvl4pPr>
            <a:lvl5pPr marL="1974850" indent="-146050">
              <a:buClr>
                <a:srgbClr val="669900"/>
              </a:buClr>
              <a:buFont typeface="Arial" pitchFamily="34" charset="0"/>
              <a:buChar char="•"/>
              <a:defRPr sz="600">
                <a:solidFill>
                  <a:srgbClr val="0070C0"/>
                </a:solidFill>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424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und Inh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el 1"/>
          <p:cNvSpPr txBox="1">
            <a:spLocks/>
          </p:cNvSpPr>
          <p:nvPr userDrawn="1"/>
        </p:nvSpPr>
        <p:spPr bwMode="auto">
          <a:xfrm>
            <a:off x="395288" y="188913"/>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DE" altLang="de-DE" b="1" smtClean="0">
                <a:solidFill>
                  <a:srgbClr val="0070C0"/>
                </a:solidFill>
                <a:latin typeface="Arial" pitchFamily="34" charset="0"/>
                <a:cs typeface="Arial" pitchFamily="34" charset="0"/>
              </a:rPr>
              <a:t>Titelmasterformat durch Klicken bearbeiten</a:t>
            </a:r>
          </a:p>
        </p:txBody>
      </p:sp>
      <p:sp>
        <p:nvSpPr>
          <p:cNvPr id="5" name="Fußzeilenplatzhalter 4"/>
          <p:cNvSpPr txBox="1">
            <a:spLocks/>
          </p:cNvSpPr>
          <p:nvPr userDrawn="1"/>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800" dirty="0" smtClean="0">
                <a:solidFill>
                  <a:schemeClr val="accent2"/>
                </a:solidFill>
                <a:latin typeface="Arial" charset="0"/>
              </a:rPr>
              <a:t>Institut für Arbeits-, Sozial- und Umweltmedizin (IASU),</a:t>
            </a:r>
          </a:p>
          <a:p>
            <a:pPr algn="ctr" eaLnBrk="1" hangingPunct="1">
              <a:defRPr/>
            </a:pPr>
            <a:r>
              <a:rPr lang="de-DE" altLang="de-DE" sz="800" dirty="0" smtClean="0">
                <a:solidFill>
                  <a:schemeClr val="accent2"/>
                </a:solidFill>
                <a:latin typeface="Arial" charset="0"/>
              </a:rPr>
              <a:t>Uniklinik RWTH Aachen</a:t>
            </a:r>
          </a:p>
          <a:p>
            <a:pPr algn="ctr" eaLnBrk="1" hangingPunct="1">
              <a:defRPr/>
            </a:pPr>
            <a:endParaRPr lang="de-DE" altLang="de-DE" sz="1400" dirty="0" smtClean="0">
              <a:solidFill>
                <a:schemeClr val="accent2"/>
              </a:solidFill>
              <a:latin typeface="Arial" charset="0"/>
            </a:endParaRPr>
          </a:p>
        </p:txBody>
      </p:sp>
      <p:sp>
        <p:nvSpPr>
          <p:cNvPr id="3" name="Inhaltsplatzhalter 2"/>
          <p:cNvSpPr>
            <a:spLocks noGrp="1"/>
          </p:cNvSpPr>
          <p:nvPr>
            <p:ph idx="1"/>
          </p:nvPr>
        </p:nvSpPr>
        <p:spPr>
          <a:xfrm>
            <a:off x="457200" y="1828800"/>
            <a:ext cx="3970784" cy="4297363"/>
          </a:xfrm>
          <a:prstGeom prst="rect">
            <a:avLst/>
          </a:prstGeom>
        </p:spPr>
        <p:txBody>
          <a:bodyPr lIns="0" tIns="0" rIns="0" bIns="0"/>
          <a:lstStyle>
            <a:lvl1pPr marL="179388" indent="-179388">
              <a:buClr>
                <a:srgbClr val="669900"/>
              </a:buClr>
              <a:buFont typeface="Arial" pitchFamily="34" charset="0"/>
              <a:buChar char="•"/>
              <a:defRPr sz="1800">
                <a:latin typeface="Arial" pitchFamily="34" charset="0"/>
                <a:cs typeface="Arial" pitchFamily="34" charset="0"/>
              </a:defRPr>
            </a:lvl1pPr>
            <a:lvl2pPr marL="623888" indent="-166688">
              <a:buClr>
                <a:srgbClr val="669900"/>
              </a:buClr>
              <a:buFont typeface="Arial" pitchFamily="34" charset="0"/>
              <a:buChar char="•"/>
              <a:defRPr sz="1400">
                <a:latin typeface="Arial" pitchFamily="34" charset="0"/>
                <a:cs typeface="Arial" pitchFamily="34" charset="0"/>
              </a:defRPr>
            </a:lvl2pPr>
            <a:lvl3pPr marL="1076325" indent="-161925">
              <a:buClr>
                <a:srgbClr val="669900"/>
              </a:buClr>
              <a:buFont typeface="Arial" pitchFamily="34" charset="0"/>
              <a:buChar char="•"/>
              <a:defRPr sz="1000">
                <a:latin typeface="Arial" pitchFamily="34" charset="0"/>
                <a:cs typeface="Arial" pitchFamily="34" charset="0"/>
              </a:defRPr>
            </a:lvl3pPr>
            <a:lvl4pPr marL="1520825" indent="-149225">
              <a:buClr>
                <a:srgbClr val="669900"/>
              </a:buClr>
              <a:buFont typeface="Arial" pitchFamily="34" charset="0"/>
              <a:buChar char="•"/>
              <a:defRPr sz="800">
                <a:latin typeface="Arial" pitchFamily="34" charset="0"/>
                <a:cs typeface="Arial" pitchFamily="34" charset="0"/>
              </a:defRPr>
            </a:lvl4pPr>
            <a:lvl5pPr marL="1974850" indent="-146050">
              <a:buClr>
                <a:srgbClr val="669900"/>
              </a:buClr>
              <a:buFont typeface="Arial" pitchFamily="34" charset="0"/>
              <a:buChar char="•"/>
              <a:defRPr sz="600">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Inhaltsplatzhalter 2"/>
          <p:cNvSpPr>
            <a:spLocks noGrp="1"/>
          </p:cNvSpPr>
          <p:nvPr>
            <p:ph idx="10"/>
          </p:nvPr>
        </p:nvSpPr>
        <p:spPr>
          <a:xfrm>
            <a:off x="4716016" y="1828800"/>
            <a:ext cx="3970784" cy="4297363"/>
          </a:xfrm>
          <a:prstGeom prst="rect">
            <a:avLst/>
          </a:prstGeom>
        </p:spPr>
        <p:txBody>
          <a:bodyPr lIns="0" tIns="0" rIns="0" bIns="0"/>
          <a:lstStyle>
            <a:lvl1pPr marL="179388" indent="-179388">
              <a:buClr>
                <a:srgbClr val="669900"/>
              </a:buClr>
              <a:buFont typeface="Arial" pitchFamily="34" charset="0"/>
              <a:buChar char="•"/>
              <a:defRPr sz="1800">
                <a:latin typeface="Arial" pitchFamily="34" charset="0"/>
                <a:cs typeface="Arial" pitchFamily="34" charset="0"/>
              </a:defRPr>
            </a:lvl1pPr>
            <a:lvl2pPr marL="623888" indent="-166688">
              <a:buClr>
                <a:srgbClr val="669900"/>
              </a:buClr>
              <a:buFont typeface="Arial" pitchFamily="34" charset="0"/>
              <a:buChar char="•"/>
              <a:defRPr sz="1400">
                <a:latin typeface="Arial" pitchFamily="34" charset="0"/>
                <a:cs typeface="Arial" pitchFamily="34" charset="0"/>
              </a:defRPr>
            </a:lvl2pPr>
            <a:lvl3pPr marL="1076325" indent="-161925">
              <a:buClr>
                <a:srgbClr val="669900"/>
              </a:buClr>
              <a:buFont typeface="Arial" pitchFamily="34" charset="0"/>
              <a:buChar char="•"/>
              <a:defRPr sz="1000">
                <a:latin typeface="Arial" pitchFamily="34" charset="0"/>
                <a:cs typeface="Arial" pitchFamily="34" charset="0"/>
              </a:defRPr>
            </a:lvl3pPr>
            <a:lvl4pPr marL="1520825" indent="-149225">
              <a:buClr>
                <a:srgbClr val="669900"/>
              </a:buClr>
              <a:buFont typeface="Arial" pitchFamily="34" charset="0"/>
              <a:buChar char="•"/>
              <a:defRPr sz="800">
                <a:latin typeface="Arial" pitchFamily="34" charset="0"/>
                <a:cs typeface="Arial" pitchFamily="34" charset="0"/>
              </a:defRPr>
            </a:lvl4pPr>
            <a:lvl5pPr marL="1974850" indent="-146050">
              <a:buClr>
                <a:srgbClr val="669900"/>
              </a:buClr>
              <a:buFont typeface="Arial" pitchFamily="34" charset="0"/>
              <a:buChar char="•"/>
              <a:defRPr sz="600">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2"/>
          <p:cNvSpPr>
            <a:spLocks noGrp="1"/>
          </p:cNvSpPr>
          <p:nvPr>
            <p:ph type="sldNum" sz="quarter" idx="11"/>
          </p:nvPr>
        </p:nvSpPr>
        <p:spPr>
          <a:xfrm>
            <a:off x="7956550" y="6432550"/>
            <a:ext cx="958850" cy="365125"/>
          </a:xfrm>
          <a:prstGeom prst="rect">
            <a:avLst/>
          </a:prstGeom>
        </p:spPr>
        <p:txBody>
          <a:bodyPr vert="horz" wrap="square" lIns="0" tIns="0" rIns="0" bIns="0" numCol="1" anchor="t" anchorCtr="0" compatLnSpc="1">
            <a:prstTxWarp prst="textNoShape">
              <a:avLst/>
            </a:prstTxWarp>
          </a:bodyPr>
          <a:lstStyle>
            <a:lvl1pPr>
              <a:lnSpc>
                <a:spcPct val="115000"/>
              </a:lnSpc>
              <a:spcBef>
                <a:spcPct val="50000"/>
              </a:spcBef>
              <a:defRPr sz="900">
                <a:solidFill>
                  <a:srgbClr val="FFFFFF"/>
                </a:solidFill>
                <a:latin typeface="Arial" panose="020B0604020202020204" pitchFamily="34" charset="0"/>
              </a:defRPr>
            </a:lvl1pPr>
          </a:lstStyle>
          <a:p>
            <a:pPr>
              <a:defRPr/>
            </a:pPr>
            <a:r>
              <a:rPr lang="de-DE" altLang="de-DE"/>
              <a:t>Seite </a:t>
            </a:r>
            <a:fld id="{7AB2CAD0-6D72-483F-9B60-9CED7191EDD5}" type="slidenum">
              <a:rPr lang="de-DE" altLang="de-DE"/>
              <a:pPr>
                <a:defRPr/>
              </a:pPr>
              <a:t>‹Nr.›</a:t>
            </a:fld>
            <a:endParaRPr lang="de-DE" altLang="de-DE"/>
          </a:p>
        </p:txBody>
      </p:sp>
    </p:spTree>
    <p:extLst>
      <p:ext uri="{BB962C8B-B14F-4D97-AF65-F5344CB8AC3E}">
        <p14:creationId xmlns:p14="http://schemas.microsoft.com/office/powerpoint/2010/main" val="253554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ußzeilenplatzhalter 4"/>
          <p:cNvSpPr txBox="1">
            <a:spLocks/>
          </p:cNvSpPr>
          <p:nvPr userDrawn="1"/>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800" dirty="0" smtClean="0">
                <a:solidFill>
                  <a:schemeClr val="accent2"/>
                </a:solidFill>
                <a:latin typeface="Arial" charset="0"/>
              </a:rPr>
              <a:t>Institut für Arbeits-, Sozial- und Umweltmedizin (IASU),</a:t>
            </a:r>
          </a:p>
          <a:p>
            <a:pPr algn="ctr" eaLnBrk="1" hangingPunct="1">
              <a:defRPr/>
            </a:pPr>
            <a:r>
              <a:rPr lang="de-DE" altLang="de-DE" sz="800" dirty="0" smtClean="0">
                <a:solidFill>
                  <a:schemeClr val="accent2"/>
                </a:solidFill>
                <a:latin typeface="Arial" charset="0"/>
              </a:rPr>
              <a:t>Uniklinik RWTH Aachen</a:t>
            </a:r>
          </a:p>
          <a:p>
            <a:pPr algn="ctr" eaLnBrk="1" hangingPunct="1">
              <a:defRPr/>
            </a:pPr>
            <a:endParaRPr lang="de-DE" altLang="de-DE" sz="1400" dirty="0" smtClean="0">
              <a:solidFill>
                <a:schemeClr val="accent2"/>
              </a:solidFill>
              <a:latin typeface="Arial" charset="0"/>
            </a:endParaRPr>
          </a:p>
        </p:txBody>
      </p:sp>
      <p:sp>
        <p:nvSpPr>
          <p:cNvPr id="6" name="Titel 1"/>
          <p:cNvSpPr>
            <a:spLocks noGrp="1"/>
          </p:cNvSpPr>
          <p:nvPr>
            <p:ph type="title"/>
          </p:nvPr>
        </p:nvSpPr>
        <p:spPr>
          <a:xfrm>
            <a:off x="395536" y="188640"/>
            <a:ext cx="8458200" cy="686594"/>
          </a:xfrm>
          <a:prstGeom prst="rect">
            <a:avLst/>
          </a:prstGeom>
        </p:spPr>
        <p:txBody>
          <a:bodyPr lIns="0" tIns="0" rIns="0" bIns="0"/>
          <a:lstStyle>
            <a:lvl1pPr algn="l">
              <a:defRPr sz="2400" b="1">
                <a:solidFill>
                  <a:srgbClr val="0070C0"/>
                </a:solidFill>
                <a:latin typeface="Arial" pitchFamily="34" charset="0"/>
                <a:cs typeface="Arial" pitchFamily="34" charset="0"/>
              </a:defRPr>
            </a:lvl1pPr>
          </a:lstStyle>
          <a:p>
            <a:r>
              <a:rPr lang="de-DE" dirty="0" smtClean="0"/>
              <a:t>Titelmasterformat durch Klicken bearbeiten</a:t>
            </a:r>
            <a:endParaRPr lang="de-DE" dirty="0"/>
          </a:p>
        </p:txBody>
      </p:sp>
      <p:sp>
        <p:nvSpPr>
          <p:cNvPr id="4" name="Foliennummernplatzhalter 2"/>
          <p:cNvSpPr>
            <a:spLocks noGrp="1"/>
          </p:cNvSpPr>
          <p:nvPr>
            <p:ph type="sldNum" sz="quarter" idx="10"/>
          </p:nvPr>
        </p:nvSpPr>
        <p:spPr>
          <a:xfrm>
            <a:off x="7956550" y="6432550"/>
            <a:ext cx="958850" cy="365125"/>
          </a:xfrm>
          <a:prstGeom prst="rect">
            <a:avLst/>
          </a:prstGeom>
        </p:spPr>
        <p:txBody>
          <a:bodyPr vert="horz" wrap="square" lIns="0" tIns="0" rIns="0" bIns="0" numCol="1" anchor="t" anchorCtr="0" compatLnSpc="1">
            <a:prstTxWarp prst="textNoShape">
              <a:avLst/>
            </a:prstTxWarp>
          </a:bodyPr>
          <a:lstStyle>
            <a:lvl1pPr>
              <a:lnSpc>
                <a:spcPct val="115000"/>
              </a:lnSpc>
              <a:spcBef>
                <a:spcPct val="50000"/>
              </a:spcBef>
              <a:defRPr sz="900">
                <a:solidFill>
                  <a:srgbClr val="FFFFFF"/>
                </a:solidFill>
                <a:latin typeface="Arial" panose="020B0604020202020204" pitchFamily="34" charset="0"/>
              </a:defRPr>
            </a:lvl1pPr>
          </a:lstStyle>
          <a:p>
            <a:pPr>
              <a:defRPr/>
            </a:pPr>
            <a:r>
              <a:rPr lang="de-DE" altLang="de-DE"/>
              <a:t>Seite </a:t>
            </a:r>
            <a:fld id="{AEF2BDFF-6DB0-4391-A9A9-3C5A07E07A97}" type="slidenum">
              <a:rPr lang="de-DE" altLang="de-DE"/>
              <a:pPr>
                <a:defRPr/>
              </a:pPr>
              <a:t>‹Nr.›</a:t>
            </a:fld>
            <a:endParaRPr lang="de-DE" altLang="de-DE"/>
          </a:p>
        </p:txBody>
      </p:sp>
    </p:spTree>
    <p:extLst>
      <p:ext uri="{BB962C8B-B14F-4D97-AF65-F5344CB8AC3E}">
        <p14:creationId xmlns:p14="http://schemas.microsoft.com/office/powerpoint/2010/main" val="121015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ußzeilenplatzhalter 4"/>
          <p:cNvSpPr txBox="1">
            <a:spLocks/>
          </p:cNvSpPr>
          <p:nvPr userDrawn="1"/>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800" dirty="0" smtClean="0">
                <a:solidFill>
                  <a:schemeClr val="accent2"/>
                </a:solidFill>
                <a:latin typeface="Arial" charset="0"/>
              </a:rPr>
              <a:t>Institut für Arbeits-, Sozial- und Umweltmedizin (IASU),</a:t>
            </a:r>
          </a:p>
          <a:p>
            <a:pPr algn="ctr" eaLnBrk="1" hangingPunct="1">
              <a:defRPr/>
            </a:pPr>
            <a:r>
              <a:rPr lang="de-DE" altLang="de-DE" sz="800" dirty="0" smtClean="0">
                <a:solidFill>
                  <a:schemeClr val="accent2"/>
                </a:solidFill>
                <a:latin typeface="Arial" charset="0"/>
              </a:rPr>
              <a:t>Uniklinik RWTH Aachen</a:t>
            </a:r>
          </a:p>
          <a:p>
            <a:pPr algn="ctr" eaLnBrk="1" hangingPunct="1">
              <a:defRPr/>
            </a:pPr>
            <a:endParaRPr lang="de-DE" altLang="de-DE" sz="1400" dirty="0" smtClean="0">
              <a:solidFill>
                <a:schemeClr val="accent2"/>
              </a:solidFill>
              <a:latin typeface="Arial" charset="0"/>
            </a:endParaRPr>
          </a:p>
        </p:txBody>
      </p:sp>
      <p:sp>
        <p:nvSpPr>
          <p:cNvPr id="3" name="Foliennummernplatzhalter 2"/>
          <p:cNvSpPr>
            <a:spLocks noGrp="1"/>
          </p:cNvSpPr>
          <p:nvPr>
            <p:ph type="sldNum" sz="quarter" idx="10"/>
          </p:nvPr>
        </p:nvSpPr>
        <p:spPr>
          <a:xfrm>
            <a:off x="7956550" y="6432550"/>
            <a:ext cx="958850" cy="365125"/>
          </a:xfrm>
          <a:prstGeom prst="rect">
            <a:avLst/>
          </a:prstGeom>
        </p:spPr>
        <p:txBody>
          <a:bodyPr vert="horz" wrap="square" lIns="0" tIns="0" rIns="0" bIns="0" numCol="1" anchor="t" anchorCtr="0" compatLnSpc="1">
            <a:prstTxWarp prst="textNoShape">
              <a:avLst/>
            </a:prstTxWarp>
          </a:bodyPr>
          <a:lstStyle>
            <a:lvl1pPr>
              <a:lnSpc>
                <a:spcPct val="115000"/>
              </a:lnSpc>
              <a:spcBef>
                <a:spcPct val="50000"/>
              </a:spcBef>
              <a:defRPr sz="900">
                <a:solidFill>
                  <a:srgbClr val="FFFFFF"/>
                </a:solidFill>
                <a:latin typeface="Arial" panose="020B0604020202020204" pitchFamily="34" charset="0"/>
              </a:defRPr>
            </a:lvl1pPr>
          </a:lstStyle>
          <a:p>
            <a:pPr>
              <a:defRPr/>
            </a:pPr>
            <a:r>
              <a:rPr lang="de-DE" altLang="de-DE"/>
              <a:t>Seite </a:t>
            </a:r>
            <a:fld id="{65FB44AE-B19E-4149-8252-46D0D671B9AA}" type="slidenum">
              <a:rPr lang="de-DE" altLang="de-DE"/>
              <a:pPr>
                <a:defRPr/>
              </a:pPr>
              <a:t>‹Nr.›</a:t>
            </a:fld>
            <a:endParaRPr lang="de-DE" altLang="de-DE"/>
          </a:p>
        </p:txBody>
      </p:sp>
    </p:spTree>
    <p:extLst>
      <p:ext uri="{BB962C8B-B14F-4D97-AF65-F5344CB8AC3E}">
        <p14:creationId xmlns:p14="http://schemas.microsoft.com/office/powerpoint/2010/main" val="3341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3022C07-A14F-B843-8DCC-1F2017BCB9D5}" type="datetimeFigureOut">
              <a:rPr lang="de-DE" smtClean="0"/>
              <a:t>17.11.2021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D6EF3EA-0C39-AE4E-B14D-2763DDF6296A}" type="slidenum">
              <a:rPr lang="de-DE" smtClean="0"/>
              <a:t>‹Nr.›</a:t>
            </a:fld>
            <a:endParaRPr lang="de-DE"/>
          </a:p>
        </p:txBody>
      </p:sp>
    </p:spTree>
    <p:extLst>
      <p:ext uri="{BB962C8B-B14F-4D97-AF65-F5344CB8AC3E}">
        <p14:creationId xmlns:p14="http://schemas.microsoft.com/office/powerpoint/2010/main" val="176280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3022C07-A14F-B843-8DCC-1F2017BCB9D5}" type="datetimeFigureOut">
              <a:rPr lang="de-DE" smtClean="0"/>
              <a:t>17.11.2021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6EF3EA-0C39-AE4E-B14D-2763DDF6296A}" type="slidenum">
              <a:rPr lang="de-DE" smtClean="0"/>
              <a:t>‹Nr.›</a:t>
            </a:fld>
            <a:endParaRPr lang="de-DE"/>
          </a:p>
        </p:txBody>
      </p:sp>
    </p:spTree>
    <p:extLst>
      <p:ext uri="{BB962C8B-B14F-4D97-AF65-F5344CB8AC3E}">
        <p14:creationId xmlns:p14="http://schemas.microsoft.com/office/powerpoint/2010/main" val="99220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5" name="Text Placeholder 25">
            <a:extLst>
              <a:ext uri="{FF2B5EF4-FFF2-40B4-BE49-F238E27FC236}">
                <a16:creationId xmlns:a16="http://schemas.microsoft.com/office/drawing/2014/main" id="{26E9069B-84A0-F341-97D6-6DD8D84CB8F5}"/>
              </a:ext>
            </a:extLst>
          </p:cNvPr>
          <p:cNvSpPr>
            <a:spLocks noGrp="1"/>
          </p:cNvSpPr>
          <p:nvPr>
            <p:ph type="body" sz="quarter" idx="12" hasCustomPrompt="1"/>
          </p:nvPr>
        </p:nvSpPr>
        <p:spPr>
          <a:xfrm>
            <a:off x="284227" y="375796"/>
            <a:ext cx="8586788" cy="448664"/>
          </a:xfrm>
          <a:prstGeom prst="rect">
            <a:avLst/>
          </a:prstGeom>
        </p:spPr>
        <p:txBody>
          <a:bodyPr/>
          <a:lstStyle>
            <a:lvl1pPr marL="0" indent="0">
              <a:buNone/>
              <a:defRPr sz="2100" b="1" i="0">
                <a:solidFill>
                  <a:srgbClr val="0378FF"/>
                </a:solidFill>
                <a:latin typeface="Calibri" panose="020F0502020204030204" pitchFamily="34" charset="0"/>
                <a:cs typeface="Calibri" panose="020F0502020204030204" pitchFamily="34" charset="0"/>
              </a:defRPr>
            </a:lvl1pPr>
            <a:lvl2pPr>
              <a:defRPr sz="2700" b="1" i="0">
                <a:solidFill>
                  <a:schemeClr val="bg1"/>
                </a:solidFill>
                <a:latin typeface="Calibri" panose="020F0502020204030204" pitchFamily="34" charset="0"/>
                <a:cs typeface="Calibri" panose="020F0502020204030204" pitchFamily="34" charset="0"/>
              </a:defRPr>
            </a:lvl2pPr>
            <a:lvl3pPr>
              <a:defRPr sz="2700" b="1" i="0">
                <a:solidFill>
                  <a:schemeClr val="bg1"/>
                </a:solidFill>
                <a:latin typeface="Calibri" panose="020F0502020204030204" pitchFamily="34" charset="0"/>
                <a:cs typeface="Calibri" panose="020F0502020204030204" pitchFamily="34" charset="0"/>
              </a:defRPr>
            </a:lvl3pPr>
            <a:lvl4pPr>
              <a:defRPr sz="2700" b="1" i="0">
                <a:solidFill>
                  <a:schemeClr val="bg1"/>
                </a:solidFill>
                <a:latin typeface="Calibri" panose="020F0502020204030204" pitchFamily="34" charset="0"/>
                <a:cs typeface="Calibri" panose="020F0502020204030204" pitchFamily="34" charset="0"/>
              </a:defRPr>
            </a:lvl4pPr>
            <a:lvl5pPr>
              <a:defRPr sz="2700" b="1" i="0">
                <a:solidFill>
                  <a:schemeClr val="bg1"/>
                </a:solidFill>
                <a:latin typeface="Calibri" panose="020F0502020204030204" pitchFamily="34" charset="0"/>
                <a:cs typeface="Calibri" panose="020F0502020204030204" pitchFamily="34" charset="0"/>
              </a:defRPr>
            </a:lvl5pPr>
          </a:lstStyle>
          <a:p>
            <a:pPr lvl="0"/>
            <a:r>
              <a:rPr lang="en-GB" dirty="0"/>
              <a:t>Insert header or sub-header here</a:t>
            </a:r>
          </a:p>
        </p:txBody>
      </p:sp>
      <p:sp>
        <p:nvSpPr>
          <p:cNvPr id="3" name="Text Placeholder 2">
            <a:extLst>
              <a:ext uri="{FF2B5EF4-FFF2-40B4-BE49-F238E27FC236}">
                <a16:creationId xmlns:a16="http://schemas.microsoft.com/office/drawing/2014/main" id="{F11B3D93-5C9D-4A1D-9F2C-B93817C3D47F}"/>
              </a:ext>
            </a:extLst>
          </p:cNvPr>
          <p:cNvSpPr>
            <a:spLocks noGrp="1"/>
          </p:cNvSpPr>
          <p:nvPr>
            <p:ph type="body" sz="quarter" idx="13"/>
          </p:nvPr>
        </p:nvSpPr>
        <p:spPr>
          <a:xfrm>
            <a:off x="278100" y="1321200"/>
            <a:ext cx="8586000" cy="380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
          <p:cNvSpPr>
            <a:spLocks noGrp="1"/>
          </p:cNvSpPr>
          <p:nvPr>
            <p:ph type="sldNum" sz="quarter" idx="4"/>
          </p:nvPr>
        </p:nvSpPr>
        <p:spPr>
          <a:xfrm>
            <a:off x="54000" y="6585371"/>
            <a:ext cx="2057400" cy="214962"/>
          </a:xfrm>
          <a:prstGeom prst="rect">
            <a:avLst/>
          </a:prstGeom>
        </p:spPr>
        <p:txBody>
          <a:bodyPr vert="horz" lIns="91440" tIns="45720" rIns="91440" bIns="45720" rtlCol="0" anchor="ctr"/>
          <a:lstStyle>
            <a:lvl1pPr algn="l">
              <a:defRPr sz="900">
                <a:solidFill>
                  <a:schemeClr val="tx1">
                    <a:tint val="75000"/>
                  </a:schemeClr>
                </a:solidFill>
              </a:defRPr>
            </a:lvl1pPr>
          </a:lstStyle>
          <a:p>
            <a:fld id="{A1424267-B228-4B14-BB23-10817E8063C4}" type="slidenum">
              <a:rPr lang="en-GB" smtClean="0"/>
              <a:pPr/>
              <a:t>‹Nr.›</a:t>
            </a:fld>
            <a:endParaRPr lang="en-GB"/>
          </a:p>
        </p:txBody>
      </p:sp>
    </p:spTree>
    <p:extLst>
      <p:ext uri="{BB962C8B-B14F-4D97-AF65-F5344CB8AC3E}">
        <p14:creationId xmlns:p14="http://schemas.microsoft.com/office/powerpoint/2010/main" val="147168504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edx.org/course/psyhealth-worxs-psychosocial-health-prevention-and-work-standards"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psyga.info/fileadmin/eLearning-Tools/eLearning-Tool_Fuehrungskraefte/" TargetMode="Externa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www.psyga.info/fileadmin/eLearning-Tools/eLearning-Tool_Beschaeftigte/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wsi.de/data/wsimit_2016_05_hollederer.pdf" TargetMode="External"/><Relationship Id="rId2" Type="http://schemas.openxmlformats.org/officeDocument/2006/relationships/hyperlink" Target="https://doi.org/10.1515/arbeit-2019-0009" TargetMode="External"/><Relationship Id="rId1" Type="http://schemas.openxmlformats.org/officeDocument/2006/relationships/slideLayout" Target="../slideLayouts/slideLayout2.xml"/><Relationship Id="rId6" Type="http://schemas.openxmlformats.org/officeDocument/2006/relationships/hyperlink" Target="http://www.pixabay.com/" TargetMode="External"/><Relationship Id="rId5" Type="http://schemas.openxmlformats.org/officeDocument/2006/relationships/hyperlink" Target="https://osha.europa.eu/en/publications/third-european-survey-enterprises-new-and-emerging-risks-esener-3/view" TargetMode="External"/><Relationship Id="rId4" Type="http://schemas.openxmlformats.org/officeDocument/2006/relationships/hyperlink" Target="https://osha.europa.eu/de/themes/work-related-diseas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584232" y="1947863"/>
            <a:ext cx="74441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de-DE" altLang="de-DE" sz="3600" b="1" dirty="0" smtClean="0">
                <a:solidFill>
                  <a:schemeClr val="bg1"/>
                </a:solidFill>
                <a:latin typeface="Calibri" panose="020F0502020204030204" pitchFamily="34" charset="0"/>
                <a:cs typeface="Calibri" panose="020F0502020204030204" pitchFamily="34" charset="0"/>
              </a:rPr>
              <a:t>Gesundheit am Arbeitsplatz –Präventive Maßnahmen</a:t>
            </a:r>
            <a:endParaRPr lang="de-DE" altLang="de-DE" sz="3600" b="1" dirty="0">
              <a:latin typeface="Calibri" panose="020F0502020204030204" pitchFamily="34" charset="0"/>
              <a:cs typeface="Calibri" panose="020F0502020204030204" pitchFamily="34" charset="0"/>
            </a:endParaRPr>
          </a:p>
        </p:txBody>
      </p:sp>
      <p:sp>
        <p:nvSpPr>
          <p:cNvPr id="8195" name="Fußzeilenplatzhalter 4"/>
          <p:cNvSpPr txBox="1">
            <a:spLocks/>
          </p:cNvSpPr>
          <p:nvPr/>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de-DE" sz="800">
                <a:solidFill>
                  <a:schemeClr val="accent2"/>
                </a:solidFill>
                <a:latin typeface="Calibri" panose="020F0502020204030204" pitchFamily="34" charset="0"/>
                <a:cs typeface="Calibri" panose="020F0502020204030204" pitchFamily="34" charset="0"/>
              </a:rPr>
              <a:t>Institut für Arbeitsmedizin und Sozialmedizin Aachen (IASA),</a:t>
            </a:r>
          </a:p>
          <a:p>
            <a:pPr algn="ctr" eaLnBrk="1" hangingPunct="1"/>
            <a:r>
              <a:rPr lang="en-US" altLang="de-DE" sz="800">
                <a:solidFill>
                  <a:schemeClr val="accent2"/>
                </a:solidFill>
                <a:latin typeface="Calibri" panose="020F0502020204030204" pitchFamily="34" charset="0"/>
                <a:cs typeface="Calibri" panose="020F0502020204030204" pitchFamily="34" charset="0"/>
              </a:rPr>
              <a:t>Universitätsklinikum RWTH Aachen</a:t>
            </a:r>
            <a:endParaRPr lang="de-DE" altLang="de-DE" sz="800">
              <a:solidFill>
                <a:schemeClr val="accent2"/>
              </a:solidFill>
              <a:latin typeface="Calibri" panose="020F0502020204030204" pitchFamily="34" charset="0"/>
              <a:cs typeface="Calibri" panose="020F0502020204030204" pitchFamily="34" charset="0"/>
            </a:endParaRPr>
          </a:p>
          <a:p>
            <a:pPr algn="ctr" eaLnBrk="1" hangingPunct="1"/>
            <a:endParaRPr lang="de-DE" altLang="de-DE" sz="1400">
              <a:solidFill>
                <a:schemeClr val="accent2"/>
              </a:solidFill>
              <a:latin typeface="Calibri" panose="020F0502020204030204" pitchFamily="34" charset="0"/>
              <a:cs typeface="Calibri" panose="020F0502020204030204" pitchFamily="34" charset="0"/>
            </a:endParaRPr>
          </a:p>
        </p:txBody>
      </p:sp>
      <p:sp>
        <p:nvSpPr>
          <p:cNvPr id="2" name="Untertitel 1"/>
          <p:cNvSpPr>
            <a:spLocks noGrp="1"/>
          </p:cNvSpPr>
          <p:nvPr>
            <p:ph type="subTitle" idx="1"/>
          </p:nvPr>
        </p:nvSpPr>
        <p:spPr>
          <a:xfrm>
            <a:off x="604050" y="4581128"/>
            <a:ext cx="7543800" cy="1584176"/>
          </a:xfrm>
        </p:spPr>
        <p:txBody>
          <a:bodyPr/>
          <a:lstStyle/>
          <a:p>
            <a:pPr eaLnBrk="1" hangingPunct="1">
              <a:defRPr/>
            </a:pPr>
            <a:r>
              <a:rPr sz="2000" dirty="0">
                <a:latin typeface="Calibri" panose="020F0502020204030204" pitchFamily="34" charset="0"/>
                <a:cs typeface="Calibri" panose="020F0502020204030204" pitchFamily="34" charset="0"/>
              </a:rPr>
              <a:t>Univ.-Prof. Dr. </a:t>
            </a:r>
            <a:r>
              <a:rPr sz="2000" dirty="0" err="1">
                <a:latin typeface="Calibri" panose="020F0502020204030204" pitchFamily="34" charset="0"/>
                <a:cs typeface="Calibri" panose="020F0502020204030204" pitchFamily="34" charset="0"/>
              </a:rPr>
              <a:t>rer</a:t>
            </a:r>
            <a:r>
              <a:rPr sz="200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soc</a:t>
            </a:r>
            <a:r>
              <a:rPr sz="2000" dirty="0">
                <a:latin typeface="Calibri" panose="020F0502020204030204" pitchFamily="34" charset="0"/>
                <a:cs typeface="Calibri" panose="020F0502020204030204" pitchFamily="34" charset="0"/>
              </a:rPr>
              <a:t>. Jessica Lang</a:t>
            </a:r>
          </a:p>
          <a:p>
            <a:pPr eaLnBrk="1" hangingPunct="1">
              <a:defRPr/>
            </a:pPr>
            <a:r>
              <a:rPr sz="2000" dirty="0">
                <a:latin typeface="Calibri" panose="020F0502020204030204" pitchFamily="34" charset="0"/>
                <a:cs typeface="Calibri" panose="020F0502020204030204" pitchFamily="34" charset="0"/>
              </a:rPr>
              <a:t>Lehr- und Forschungsgebiet für </a:t>
            </a:r>
            <a:br>
              <a:rPr sz="2000" dirty="0">
                <a:latin typeface="Calibri" panose="020F0502020204030204" pitchFamily="34" charset="0"/>
                <a:cs typeface="Calibri" panose="020F0502020204030204" pitchFamily="34" charset="0"/>
              </a:rPr>
            </a:br>
            <a:r>
              <a:rPr sz="2000" dirty="0">
                <a:latin typeface="Calibri" panose="020F0502020204030204" pitchFamily="34" charset="0"/>
                <a:cs typeface="Calibri" panose="020F0502020204030204" pitchFamily="34" charset="0"/>
              </a:rPr>
              <a:t>Betriebliche </a:t>
            </a:r>
            <a:r>
              <a:rPr sz="2000" dirty="0" smtClean="0">
                <a:latin typeface="Calibri" panose="020F0502020204030204" pitchFamily="34" charset="0"/>
                <a:cs typeface="Calibri" panose="020F0502020204030204" pitchFamily="34" charset="0"/>
              </a:rPr>
              <a:t>Gesundheitspsychologie</a:t>
            </a:r>
          </a:p>
          <a:p>
            <a:pPr eaLnBrk="1" hangingPunct="1">
              <a:defRPr/>
            </a:pPr>
            <a:endParaRPr lang="de-DE" sz="2000" dirty="0" smtClean="0">
              <a:latin typeface="Calibri" panose="020F0502020204030204" pitchFamily="34" charset="0"/>
              <a:cs typeface="Calibri" panose="020F0502020204030204" pitchFamily="34" charset="0"/>
            </a:endParaRPr>
          </a:p>
          <a:p>
            <a:pPr eaLnBrk="1" hangingPunct="1">
              <a:defRPr/>
            </a:pPr>
            <a:r>
              <a:rPr lang="de-DE" sz="2000" dirty="0" smtClean="0">
                <a:latin typeface="Calibri" panose="020F0502020204030204" pitchFamily="34" charset="0"/>
                <a:cs typeface="Calibri" panose="020F0502020204030204" pitchFamily="34" charset="0"/>
              </a:rPr>
              <a:t>Luxemburg 17. November 2021</a:t>
            </a:r>
            <a:endParaRPr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2" name="Gruppieren 1"/>
          <p:cNvGrpSpPr>
            <a:grpSpLocks/>
          </p:cNvGrpSpPr>
          <p:nvPr/>
        </p:nvGrpSpPr>
        <p:grpSpPr bwMode="auto">
          <a:xfrm>
            <a:off x="593958" y="980728"/>
            <a:ext cx="7901874" cy="5040525"/>
            <a:chOff x="593958" y="1158875"/>
            <a:chExt cx="7901874" cy="5040525"/>
          </a:xfrm>
        </p:grpSpPr>
        <p:sp>
          <p:nvSpPr>
            <p:cNvPr id="5" name="AutoShape 4"/>
            <p:cNvSpPr>
              <a:spLocks noChangeArrowheads="1"/>
            </p:cNvSpPr>
            <p:nvPr/>
          </p:nvSpPr>
          <p:spPr bwMode="auto">
            <a:xfrm>
              <a:off x="2248307" y="1722611"/>
              <a:ext cx="574675" cy="1054100"/>
            </a:xfrm>
            <a:prstGeom prst="curvedRightArrow">
              <a:avLst>
                <a:gd name="adj1" fmla="val 30000"/>
                <a:gd name="adj2" fmla="val 60000"/>
                <a:gd name="adj3" fmla="val 33333"/>
              </a:avLst>
            </a:prstGeom>
            <a:solidFill>
              <a:srgbClr val="A70202"/>
            </a:solidFill>
            <a:ln w="9525">
              <a:solidFill>
                <a:srgbClr val="A70202"/>
              </a:solidFill>
              <a:miter lim="800000"/>
              <a:headEnd/>
              <a:tailEnd/>
            </a:ln>
            <a:effectLst>
              <a:outerShdw blurRad="50800" dist="38100" dir="2700000" algn="tl" rotWithShape="0">
                <a:srgbClr val="000000">
                  <a:alpha val="43000"/>
                </a:srgbClr>
              </a:outerShdw>
            </a:effectLst>
          </p:spPr>
          <p:txBody>
            <a:bodyPr wrap="none" anchor="ctr"/>
            <a:lstStyle/>
            <a:p>
              <a:pPr eaLnBrk="1" hangingPunct="1">
                <a:defRPr/>
              </a:pPr>
              <a:endParaRPr lang="de-DE">
                <a:latin typeface="Calibri" panose="020F0502020204030204" pitchFamily="34" charset="0"/>
                <a:cs typeface="Calibri" panose="020F0502020204030204" pitchFamily="34" charset="0"/>
              </a:endParaRPr>
            </a:p>
          </p:txBody>
        </p:sp>
        <p:sp>
          <p:nvSpPr>
            <p:cNvPr id="6" name="AutoShape 5"/>
            <p:cNvSpPr>
              <a:spLocks noChangeArrowheads="1"/>
            </p:cNvSpPr>
            <p:nvPr/>
          </p:nvSpPr>
          <p:spPr bwMode="auto">
            <a:xfrm rot="10800000">
              <a:off x="5604962" y="1692275"/>
              <a:ext cx="538162" cy="1050925"/>
            </a:xfrm>
            <a:prstGeom prst="curvedRightArrow">
              <a:avLst>
                <a:gd name="adj1" fmla="val 32267"/>
                <a:gd name="adj2" fmla="val 64533"/>
                <a:gd name="adj3" fmla="val 33333"/>
              </a:avLst>
            </a:prstGeom>
            <a:solidFill>
              <a:srgbClr val="A70202"/>
            </a:solidFill>
            <a:ln w="9525">
              <a:solidFill>
                <a:srgbClr val="A70202"/>
              </a:solidFill>
              <a:miter lim="800000"/>
              <a:headEnd/>
              <a:tailEnd/>
            </a:ln>
            <a:effectLst>
              <a:outerShdw blurRad="50800" dist="38100" dir="2700000" algn="tl" rotWithShape="0">
                <a:srgbClr val="000000">
                  <a:alpha val="43000"/>
                </a:srgbClr>
              </a:outerShdw>
            </a:effectLst>
          </p:spPr>
          <p:txBody>
            <a:bodyPr wrap="none" anchor="ctr"/>
            <a:lstStyle/>
            <a:p>
              <a:pPr eaLnBrk="1" hangingPunct="1">
                <a:defRPr/>
              </a:pPr>
              <a:endParaRPr lang="de-DE">
                <a:latin typeface="Calibri" panose="020F0502020204030204" pitchFamily="34" charset="0"/>
                <a:cs typeface="Calibri" panose="020F0502020204030204" pitchFamily="34" charset="0"/>
              </a:endParaRPr>
            </a:p>
          </p:txBody>
        </p:sp>
        <p:sp>
          <p:nvSpPr>
            <p:cNvPr id="7" name="AutoShape 6"/>
            <p:cNvSpPr>
              <a:spLocks noChangeArrowheads="1"/>
            </p:cNvSpPr>
            <p:nvPr/>
          </p:nvSpPr>
          <p:spPr bwMode="auto">
            <a:xfrm rot="19186530">
              <a:off x="1266993" y="2346466"/>
              <a:ext cx="863600" cy="287338"/>
            </a:xfrm>
            <a:prstGeom prst="leftArrow">
              <a:avLst>
                <a:gd name="adj1" fmla="val 53676"/>
                <a:gd name="adj2" fmla="val 91154"/>
              </a:avLst>
            </a:prstGeom>
            <a:solidFill>
              <a:srgbClr val="A70202"/>
            </a:solidFill>
            <a:ln w="9525">
              <a:solidFill>
                <a:srgbClr val="A70202"/>
              </a:solidFill>
              <a:miter lim="800000"/>
              <a:headEnd/>
              <a:tailEnd/>
            </a:ln>
            <a:effectLst>
              <a:outerShdw blurRad="50800" dist="38100" dir="2700000" algn="tl" rotWithShape="0">
                <a:srgbClr val="000000">
                  <a:alpha val="43000"/>
                </a:srgbClr>
              </a:outerShdw>
            </a:effectLst>
          </p:spPr>
          <p:txBody>
            <a:bodyPr wrap="none" anchor="ctr"/>
            <a:lstStyle/>
            <a:p>
              <a:pPr eaLnBrk="1" hangingPunct="1">
                <a:defRPr/>
              </a:pPr>
              <a:endParaRPr lang="de-DE">
                <a:latin typeface="Calibri" panose="020F0502020204030204" pitchFamily="34" charset="0"/>
                <a:cs typeface="Calibri" panose="020F0502020204030204" pitchFamily="34" charset="0"/>
              </a:endParaRPr>
            </a:p>
          </p:txBody>
        </p:sp>
        <p:sp>
          <p:nvSpPr>
            <p:cNvPr id="32778" name="Rectangle 7"/>
            <p:cNvSpPr>
              <a:spLocks noChangeArrowheads="1"/>
            </p:cNvSpPr>
            <p:nvPr/>
          </p:nvSpPr>
          <p:spPr bwMode="auto">
            <a:xfrm>
              <a:off x="783513" y="2987776"/>
              <a:ext cx="1506374"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de-DE" altLang="de-DE" sz="2000" dirty="0">
                  <a:solidFill>
                    <a:srgbClr val="0067B4"/>
                  </a:solidFill>
                  <a:latin typeface="Calibri" panose="020F0502020204030204" pitchFamily="34" charset="0"/>
                  <a:cs typeface="Calibri" panose="020F0502020204030204" pitchFamily="34" charset="0"/>
                </a:rPr>
                <a:t>Sympathikus</a:t>
              </a:r>
            </a:p>
            <a:p>
              <a:pPr algn="ctr">
                <a:lnSpc>
                  <a:spcPct val="60000"/>
                </a:lnSpc>
                <a:spcBef>
                  <a:spcPct val="50000"/>
                </a:spcBef>
              </a:pPr>
              <a:r>
                <a:rPr lang="de-DE" altLang="de-DE" sz="1400" dirty="0">
                  <a:solidFill>
                    <a:srgbClr val="0067B4"/>
                  </a:solidFill>
                  <a:latin typeface="Calibri" panose="020F0502020204030204" pitchFamily="34" charset="0"/>
                  <a:cs typeface="Calibri" panose="020F0502020204030204" pitchFamily="34" charset="0"/>
                </a:rPr>
                <a:t>(Noradrenalin</a:t>
              </a:r>
            </a:p>
            <a:p>
              <a:pPr algn="ctr">
                <a:lnSpc>
                  <a:spcPct val="60000"/>
                </a:lnSpc>
                <a:spcBef>
                  <a:spcPct val="50000"/>
                </a:spcBef>
              </a:pPr>
              <a:r>
                <a:rPr lang="de-DE" altLang="de-DE" sz="1400" dirty="0">
                  <a:solidFill>
                    <a:srgbClr val="0067B4"/>
                  </a:solidFill>
                  <a:latin typeface="Calibri" panose="020F0502020204030204" pitchFamily="34" charset="0"/>
                  <a:cs typeface="Calibri" panose="020F0502020204030204" pitchFamily="34" charset="0"/>
                </a:rPr>
                <a:t>100m/sec)</a:t>
              </a:r>
            </a:p>
          </p:txBody>
        </p:sp>
        <p:sp>
          <p:nvSpPr>
            <p:cNvPr id="9" name="Line 8"/>
            <p:cNvSpPr>
              <a:spLocks noChangeShapeType="1"/>
            </p:cNvSpPr>
            <p:nvPr/>
          </p:nvSpPr>
          <p:spPr bwMode="auto">
            <a:xfrm>
              <a:off x="1536700" y="4077761"/>
              <a:ext cx="0" cy="887413"/>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eaLnBrk="1" fontAlgn="auto" hangingPunct="1">
                <a:spcBef>
                  <a:spcPts val="0"/>
                </a:spcBef>
                <a:spcAft>
                  <a:spcPts val="0"/>
                </a:spcAft>
                <a:defRPr/>
              </a:pPr>
              <a:endParaRPr lang="de-DE">
                <a:latin typeface="Calibri" panose="020F0502020204030204" pitchFamily="34" charset="0"/>
                <a:cs typeface="Calibri" panose="020F0502020204030204" pitchFamily="34" charset="0"/>
              </a:endParaRPr>
            </a:p>
          </p:txBody>
        </p:sp>
        <p:sp>
          <p:nvSpPr>
            <p:cNvPr id="10" name="Rectangle 9"/>
            <p:cNvSpPr>
              <a:spLocks noChangeArrowheads="1"/>
            </p:cNvSpPr>
            <p:nvPr/>
          </p:nvSpPr>
          <p:spPr bwMode="auto">
            <a:xfrm>
              <a:off x="593958" y="5429959"/>
              <a:ext cx="2124621" cy="769441"/>
            </a:xfrm>
            <a:prstGeom prst="rect">
              <a:avLst/>
            </a:prstGeom>
            <a:solidFill>
              <a:schemeClr val="bg1">
                <a:lumMod val="95000"/>
              </a:schemeClr>
            </a:solidFill>
            <a:ln w="9525">
              <a:noFill/>
              <a:miter lim="800000"/>
              <a:headEnd/>
              <a:tailEnd/>
            </a:ln>
            <a:effectLst>
              <a:outerShdw blurRad="76200" dir="18900000" sy="23000" kx="-1200000" algn="bl">
                <a:srgbClr val="000000">
                  <a:alpha val="15000"/>
                </a:srgbClr>
              </a:outerShdw>
            </a:effectLst>
          </p:spPr>
          <p:txBody>
            <a:bodyPr wrap="none">
              <a:spAutoFit/>
            </a:bodyPr>
            <a:lstStyle/>
            <a:p>
              <a:pPr algn="ctr">
                <a:spcBef>
                  <a:spcPct val="20000"/>
                </a:spcBef>
                <a:defRPr/>
              </a:pPr>
              <a:r>
                <a:rPr lang="de-DE" sz="2000" b="1" dirty="0" err="1">
                  <a:latin typeface="Calibri" panose="020F0502020204030204" pitchFamily="34" charset="0"/>
                  <a:cs typeface="Calibri" panose="020F0502020204030204" pitchFamily="34" charset="0"/>
                </a:rPr>
                <a:t>Nebennierenmark</a:t>
              </a:r>
              <a:r>
                <a:rPr lang="de-DE" sz="2000" b="1" dirty="0">
                  <a:solidFill>
                    <a:schemeClr val="bg1"/>
                  </a:solidFill>
                  <a:latin typeface="Calibri" panose="020F0502020204030204" pitchFamily="34" charset="0"/>
                  <a:cs typeface="Calibri" panose="020F0502020204030204" pitchFamily="34" charset="0"/>
                </a:rPr>
                <a:t/>
              </a:r>
              <a:br>
                <a:rPr lang="de-DE" sz="2000" b="1" dirty="0">
                  <a:solidFill>
                    <a:schemeClr val="bg1"/>
                  </a:solidFill>
                  <a:latin typeface="Calibri" panose="020F0502020204030204" pitchFamily="34" charset="0"/>
                  <a:cs typeface="Calibri" panose="020F0502020204030204" pitchFamily="34" charset="0"/>
                </a:rPr>
              </a:br>
              <a:r>
                <a:rPr lang="de-DE" b="1" dirty="0">
                  <a:solidFill>
                    <a:srgbClr val="E03127"/>
                  </a:solidFill>
                  <a:latin typeface="Calibri" panose="020F0502020204030204" pitchFamily="34" charset="0"/>
                  <a:cs typeface="Calibri" panose="020F0502020204030204" pitchFamily="34" charset="0"/>
                </a:rPr>
                <a:t>Adrenalin</a:t>
              </a:r>
            </a:p>
          </p:txBody>
        </p:sp>
        <p:sp>
          <p:nvSpPr>
            <p:cNvPr id="11" name="AutoShape 10"/>
            <p:cNvSpPr>
              <a:spLocks noChangeArrowheads="1"/>
            </p:cNvSpPr>
            <p:nvPr/>
          </p:nvSpPr>
          <p:spPr bwMode="auto">
            <a:xfrm rot="2441085">
              <a:off x="6455409" y="2346467"/>
              <a:ext cx="863600" cy="287337"/>
            </a:xfrm>
            <a:prstGeom prst="rightArrow">
              <a:avLst>
                <a:gd name="adj1" fmla="val 50000"/>
                <a:gd name="adj2" fmla="val 75138"/>
              </a:avLst>
            </a:prstGeom>
            <a:solidFill>
              <a:srgbClr val="A70202"/>
            </a:solidFill>
            <a:ln w="9525">
              <a:solidFill>
                <a:srgbClr val="A70202"/>
              </a:solidFill>
              <a:miter lim="800000"/>
              <a:headEnd/>
              <a:tailEnd/>
            </a:ln>
            <a:effectLst>
              <a:outerShdw blurRad="50800" dist="38100" dir="2700000" algn="tl" rotWithShape="0">
                <a:srgbClr val="000000">
                  <a:alpha val="43000"/>
                </a:srgbClr>
              </a:outerShdw>
            </a:effectLst>
          </p:spPr>
          <p:txBody>
            <a:bodyPr wrap="none" anchor="ctr"/>
            <a:lstStyle/>
            <a:p>
              <a:pPr eaLnBrk="1" hangingPunct="1">
                <a:defRPr/>
              </a:pPr>
              <a:endParaRPr lang="de-DE">
                <a:latin typeface="Calibri" panose="020F0502020204030204" pitchFamily="34" charset="0"/>
                <a:cs typeface="Calibri" panose="020F0502020204030204" pitchFamily="34" charset="0"/>
              </a:endParaRPr>
            </a:p>
          </p:txBody>
        </p:sp>
        <p:sp>
          <p:nvSpPr>
            <p:cNvPr id="32782" name="Rectangle 11"/>
            <p:cNvSpPr>
              <a:spLocks noChangeArrowheads="1"/>
            </p:cNvSpPr>
            <p:nvPr/>
          </p:nvSpPr>
          <p:spPr bwMode="auto">
            <a:xfrm>
              <a:off x="6029325" y="2983400"/>
              <a:ext cx="2254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de-DE" altLang="de-DE" sz="2000" dirty="0">
                  <a:solidFill>
                    <a:srgbClr val="0067B4"/>
                  </a:solidFill>
                  <a:latin typeface="Calibri" panose="020F0502020204030204" pitchFamily="34" charset="0"/>
                  <a:cs typeface="Calibri" panose="020F0502020204030204" pitchFamily="34" charset="0"/>
                </a:rPr>
                <a:t>Hypothalamus</a:t>
              </a:r>
              <a:br>
                <a:rPr lang="de-DE" altLang="de-DE" sz="2000" dirty="0">
                  <a:solidFill>
                    <a:srgbClr val="0067B4"/>
                  </a:solidFill>
                  <a:latin typeface="Calibri" panose="020F0502020204030204" pitchFamily="34" charset="0"/>
                  <a:cs typeface="Calibri" panose="020F0502020204030204" pitchFamily="34" charset="0"/>
                </a:rPr>
              </a:br>
              <a:r>
                <a:rPr lang="de-DE" altLang="de-DE" sz="1400" dirty="0" err="1">
                  <a:solidFill>
                    <a:srgbClr val="0067B4"/>
                  </a:solidFill>
                  <a:latin typeface="Calibri" panose="020F0502020204030204" pitchFamily="34" charset="0"/>
                  <a:cs typeface="Calibri" panose="020F0502020204030204" pitchFamily="34" charset="0"/>
                </a:rPr>
                <a:t>Corticotropin</a:t>
              </a:r>
              <a:r>
                <a:rPr lang="de-DE" altLang="de-DE" sz="1400" dirty="0">
                  <a:solidFill>
                    <a:srgbClr val="0067B4"/>
                  </a:solidFill>
                  <a:latin typeface="Calibri" panose="020F0502020204030204" pitchFamily="34" charset="0"/>
                  <a:cs typeface="Calibri" panose="020F0502020204030204" pitchFamily="34" charset="0"/>
                </a:rPr>
                <a:t>-</a:t>
              </a:r>
              <a:r>
                <a:rPr lang="de-DE" altLang="de-DE" sz="1400" dirty="0" err="1">
                  <a:solidFill>
                    <a:srgbClr val="0067B4"/>
                  </a:solidFill>
                  <a:latin typeface="Calibri" panose="020F0502020204030204" pitchFamily="34" charset="0"/>
                  <a:cs typeface="Calibri" panose="020F0502020204030204" pitchFamily="34" charset="0"/>
                </a:rPr>
                <a:t>Releasing</a:t>
              </a:r>
              <a:r>
                <a:rPr lang="de-DE" altLang="de-DE" sz="1400" dirty="0">
                  <a:solidFill>
                    <a:srgbClr val="0067B4"/>
                  </a:solidFill>
                  <a:latin typeface="Calibri" panose="020F0502020204030204" pitchFamily="34" charset="0"/>
                  <a:cs typeface="Calibri" panose="020F0502020204030204" pitchFamily="34" charset="0"/>
                </a:rPr>
                <a:t>-Hormon CRH</a:t>
              </a:r>
            </a:p>
          </p:txBody>
        </p:sp>
        <p:sp>
          <p:nvSpPr>
            <p:cNvPr id="13" name="Line 12"/>
            <p:cNvSpPr>
              <a:spLocks noChangeShapeType="1"/>
            </p:cNvSpPr>
            <p:nvPr/>
          </p:nvSpPr>
          <p:spPr bwMode="auto">
            <a:xfrm>
              <a:off x="7176854" y="3861861"/>
              <a:ext cx="0" cy="431800"/>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eaLnBrk="1" fontAlgn="auto" hangingPunct="1">
                <a:spcBef>
                  <a:spcPts val="0"/>
                </a:spcBef>
                <a:spcAft>
                  <a:spcPts val="0"/>
                </a:spcAft>
                <a:defRPr/>
              </a:pPr>
              <a:endParaRPr lang="de-DE">
                <a:latin typeface="Calibri" panose="020F0502020204030204" pitchFamily="34" charset="0"/>
                <a:cs typeface="Calibri" panose="020F0502020204030204" pitchFamily="34" charset="0"/>
              </a:endParaRPr>
            </a:p>
          </p:txBody>
        </p:sp>
        <p:sp>
          <p:nvSpPr>
            <p:cNvPr id="32784" name="Rectangle 13"/>
            <p:cNvSpPr>
              <a:spLocks noChangeArrowheads="1"/>
            </p:cNvSpPr>
            <p:nvPr/>
          </p:nvSpPr>
          <p:spPr bwMode="auto">
            <a:xfrm>
              <a:off x="6358795" y="4268411"/>
              <a:ext cx="15953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de-DE" altLang="de-DE" sz="2000" dirty="0">
                  <a:solidFill>
                    <a:srgbClr val="0067B4"/>
                  </a:solidFill>
                  <a:latin typeface="Calibri" panose="020F0502020204030204" pitchFamily="34" charset="0"/>
                  <a:cs typeface="Calibri" panose="020F0502020204030204" pitchFamily="34" charset="0"/>
                </a:rPr>
                <a:t>Hypophyse</a:t>
              </a:r>
              <a:br>
                <a:rPr lang="de-DE" altLang="de-DE" sz="2000" dirty="0">
                  <a:solidFill>
                    <a:srgbClr val="0067B4"/>
                  </a:solidFill>
                  <a:latin typeface="Calibri" panose="020F0502020204030204" pitchFamily="34" charset="0"/>
                  <a:cs typeface="Calibri" panose="020F0502020204030204" pitchFamily="34" charset="0"/>
                </a:rPr>
              </a:br>
              <a:r>
                <a:rPr lang="de-DE" altLang="de-DE" sz="1400" dirty="0" err="1">
                  <a:solidFill>
                    <a:srgbClr val="0067B4"/>
                  </a:solidFill>
                  <a:latin typeface="Calibri" panose="020F0502020204030204" pitchFamily="34" charset="0"/>
                  <a:cs typeface="Calibri" panose="020F0502020204030204" pitchFamily="34" charset="0"/>
                </a:rPr>
                <a:t>Corticotropin</a:t>
              </a:r>
              <a:r>
                <a:rPr lang="de-DE" altLang="de-DE" sz="1400" dirty="0">
                  <a:solidFill>
                    <a:srgbClr val="0067B4"/>
                  </a:solidFill>
                  <a:latin typeface="Calibri" panose="020F0502020204030204" pitchFamily="34" charset="0"/>
                  <a:cs typeface="Calibri" panose="020F0502020204030204" pitchFamily="34" charset="0"/>
                </a:rPr>
                <a:t> ACTH</a:t>
              </a:r>
            </a:p>
          </p:txBody>
        </p:sp>
        <p:sp>
          <p:nvSpPr>
            <p:cNvPr id="15" name="Rectangle 14"/>
            <p:cNvSpPr>
              <a:spLocks noChangeArrowheads="1"/>
            </p:cNvSpPr>
            <p:nvPr/>
          </p:nvSpPr>
          <p:spPr bwMode="auto">
            <a:xfrm>
              <a:off x="6105999" y="5429959"/>
              <a:ext cx="2134239" cy="769441"/>
            </a:xfrm>
            <a:prstGeom prst="rect">
              <a:avLst/>
            </a:prstGeom>
            <a:solidFill>
              <a:schemeClr val="bg1">
                <a:lumMod val="95000"/>
              </a:schemeClr>
            </a:solidFill>
            <a:ln w="9525">
              <a:noFill/>
              <a:miter lim="800000"/>
              <a:headEnd/>
              <a:tailEnd/>
            </a:ln>
            <a:effectLst>
              <a:outerShdw blurRad="76200" dir="18900000" sy="23000" kx="-1200000" algn="bl">
                <a:srgbClr val="000000">
                  <a:alpha val="15000"/>
                </a:srgbClr>
              </a:outerShdw>
            </a:effectLst>
          </p:spPr>
          <p:txBody>
            <a:bodyPr wrap="none">
              <a:spAutoFit/>
            </a:bodyPr>
            <a:lstStyle/>
            <a:p>
              <a:pPr algn="ctr">
                <a:spcBef>
                  <a:spcPct val="20000"/>
                </a:spcBef>
                <a:defRPr/>
              </a:pPr>
              <a:r>
                <a:rPr lang="de-DE" sz="2000" b="1">
                  <a:latin typeface="Calibri" panose="020F0502020204030204" pitchFamily="34" charset="0"/>
                  <a:cs typeface="Calibri" panose="020F0502020204030204" pitchFamily="34" charset="0"/>
                </a:rPr>
                <a:t>Nebennierenrinde</a:t>
              </a:r>
              <a:r>
                <a:rPr lang="de-DE" sz="2000" b="1">
                  <a:solidFill>
                    <a:schemeClr val="bg1"/>
                  </a:solidFill>
                  <a:latin typeface="Calibri" panose="020F0502020204030204" pitchFamily="34" charset="0"/>
                  <a:cs typeface="Calibri" panose="020F0502020204030204" pitchFamily="34" charset="0"/>
                </a:rPr>
                <a:t/>
              </a:r>
              <a:br>
                <a:rPr lang="de-DE" sz="2000" b="1">
                  <a:solidFill>
                    <a:schemeClr val="bg1"/>
                  </a:solidFill>
                  <a:latin typeface="Calibri" panose="020F0502020204030204" pitchFamily="34" charset="0"/>
                  <a:cs typeface="Calibri" panose="020F0502020204030204" pitchFamily="34" charset="0"/>
                </a:rPr>
              </a:br>
              <a:r>
                <a:rPr lang="de-DE" b="1">
                  <a:solidFill>
                    <a:srgbClr val="E03127"/>
                  </a:solidFill>
                  <a:latin typeface="Calibri" panose="020F0502020204030204" pitchFamily="34" charset="0"/>
                  <a:cs typeface="Calibri" panose="020F0502020204030204" pitchFamily="34" charset="0"/>
                </a:rPr>
                <a:t>Cortisol</a:t>
              </a:r>
            </a:p>
          </p:txBody>
        </p:sp>
        <p:sp>
          <p:nvSpPr>
            <p:cNvPr id="18" name="Line 17"/>
            <p:cNvSpPr>
              <a:spLocks noChangeShapeType="1"/>
            </p:cNvSpPr>
            <p:nvPr/>
          </p:nvSpPr>
          <p:spPr bwMode="auto">
            <a:xfrm flipH="1">
              <a:off x="8102180" y="4487363"/>
              <a:ext cx="377825" cy="0"/>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eaLnBrk="1" fontAlgn="auto" hangingPunct="1">
                <a:spcBef>
                  <a:spcPts val="0"/>
                </a:spcBef>
                <a:spcAft>
                  <a:spcPts val="0"/>
                </a:spcAft>
                <a:defRPr/>
              </a:pPr>
              <a:endParaRPr lang="de-DE">
                <a:latin typeface="Calibri" panose="020F0502020204030204" pitchFamily="34" charset="0"/>
                <a:cs typeface="Calibri" panose="020F0502020204030204" pitchFamily="34" charset="0"/>
              </a:endParaRPr>
            </a:p>
          </p:txBody>
        </p:sp>
        <p:sp>
          <p:nvSpPr>
            <p:cNvPr id="19" name="Line 18"/>
            <p:cNvSpPr>
              <a:spLocks noChangeShapeType="1"/>
            </p:cNvSpPr>
            <p:nvPr/>
          </p:nvSpPr>
          <p:spPr bwMode="auto">
            <a:xfrm flipH="1">
              <a:off x="8110912" y="3432263"/>
              <a:ext cx="360362" cy="0"/>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eaLnBrk="1" fontAlgn="auto" hangingPunct="1">
                <a:spcBef>
                  <a:spcPts val="0"/>
                </a:spcBef>
                <a:spcAft>
                  <a:spcPts val="0"/>
                </a:spcAft>
                <a:defRPr/>
              </a:pPr>
              <a:endParaRPr lang="de-DE">
                <a:latin typeface="Calibri" panose="020F0502020204030204" pitchFamily="34" charset="0"/>
                <a:cs typeface="Calibri" panose="020F0502020204030204" pitchFamily="34" charset="0"/>
              </a:endParaRPr>
            </a:p>
          </p:txBody>
        </p:sp>
        <p:sp>
          <p:nvSpPr>
            <p:cNvPr id="20" name="Line 19"/>
            <p:cNvSpPr>
              <a:spLocks noChangeShapeType="1"/>
            </p:cNvSpPr>
            <p:nvPr/>
          </p:nvSpPr>
          <p:spPr bwMode="auto">
            <a:xfrm>
              <a:off x="7173119" y="4973804"/>
              <a:ext cx="0" cy="360362"/>
            </a:xfrm>
            <a:prstGeom prst="line">
              <a:avLst/>
            </a:prstGeom>
            <a:noFill/>
            <a:ln w="57150">
              <a:solidFill>
                <a:srgbClr val="A70202"/>
              </a:solidFill>
              <a:round/>
              <a:headEnd/>
              <a:tailEnd type="triangle" w="med" len="med"/>
            </a:ln>
            <a:effectLst>
              <a:outerShdw blurRad="50800" dist="38100" dir="2700000" algn="tl" rotWithShape="0">
                <a:srgbClr val="000000">
                  <a:alpha val="43000"/>
                </a:srgbClr>
              </a:outerShdw>
            </a:effectLst>
          </p:spPr>
          <p:txBody>
            <a:bodyPr/>
            <a:lstStyle/>
            <a:p>
              <a:pPr eaLnBrk="1" fontAlgn="auto" hangingPunct="1">
                <a:spcBef>
                  <a:spcPts val="0"/>
                </a:spcBef>
                <a:spcAft>
                  <a:spcPts val="0"/>
                </a:spcAft>
                <a:defRPr/>
              </a:pPr>
              <a:endParaRPr lang="de-DE">
                <a:latin typeface="Calibri" panose="020F0502020204030204" pitchFamily="34" charset="0"/>
                <a:cs typeface="Calibri" panose="020F0502020204030204" pitchFamily="34" charset="0"/>
              </a:endParaRPr>
            </a:p>
          </p:txBody>
        </p:sp>
        <p:pic>
          <p:nvPicPr>
            <p:cNvPr id="32789" name="Picture 20" descr="Gesundes%20Gehi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58875"/>
              <a:ext cx="2374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5"/>
            <p:cNvSpPr>
              <a:spLocks noChangeShapeType="1"/>
            </p:cNvSpPr>
            <p:nvPr/>
          </p:nvSpPr>
          <p:spPr bwMode="auto">
            <a:xfrm flipH="1">
              <a:off x="8489950" y="3407863"/>
              <a:ext cx="5882" cy="2431532"/>
            </a:xfrm>
            <a:prstGeom prst="line">
              <a:avLst/>
            </a:prstGeom>
            <a:noFill/>
            <a:ln w="57150">
              <a:solidFill>
                <a:srgbClr val="A70202"/>
              </a:solidFill>
              <a:round/>
              <a:headEnd/>
              <a:tailEnd/>
            </a:ln>
            <a:effectLst>
              <a:outerShdw blurRad="50800" dist="38100" dir="2700000" algn="tl" rotWithShape="0">
                <a:srgbClr val="000000">
                  <a:alpha val="43000"/>
                </a:srgbClr>
              </a:outerShdw>
            </a:effectLst>
          </p:spPr>
          <p:txBody>
            <a:bodyPr/>
            <a:lstStyle/>
            <a:p>
              <a:pPr eaLnBrk="1" fontAlgn="auto" hangingPunct="1">
                <a:spcBef>
                  <a:spcPts val="0"/>
                </a:spcBef>
                <a:spcAft>
                  <a:spcPts val="0"/>
                </a:spcAft>
                <a:defRPr/>
              </a:pPr>
              <a:endParaRPr lang="de-DE" dirty="0">
                <a:latin typeface="Calibri" panose="020F0502020204030204" pitchFamily="34" charset="0"/>
                <a:cs typeface="Calibri" panose="020F0502020204030204" pitchFamily="34" charset="0"/>
              </a:endParaRPr>
            </a:p>
          </p:txBody>
        </p:sp>
      </p:grpSp>
      <p:sp>
        <p:nvSpPr>
          <p:cNvPr id="32770" name="Titel 1"/>
          <p:cNvSpPr>
            <a:spLocks noGrp="1"/>
          </p:cNvSpPr>
          <p:nvPr>
            <p:ph type="ctrTitle" idx="4294967295"/>
          </p:nvPr>
        </p:nvSpPr>
        <p:spPr bwMode="auto">
          <a:xfrm>
            <a:off x="251520" y="161894"/>
            <a:ext cx="6629400" cy="6509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de-DE" altLang="de-DE" sz="2400" b="1" dirty="0" smtClean="0">
                <a:solidFill>
                  <a:srgbClr val="0067B4"/>
                </a:solidFill>
                <a:latin typeface="Calibri" panose="020F0502020204030204" pitchFamily="34" charset="0"/>
                <a:cs typeface="Calibri" panose="020F0502020204030204" pitchFamily="34" charset="0"/>
              </a:rPr>
              <a:t>Stressphysiologie</a:t>
            </a:r>
            <a:endParaRPr lang="de-DE" altLang="de-DE" sz="2400" b="1" dirty="0">
              <a:solidFill>
                <a:srgbClr val="0067B4"/>
              </a:solidFill>
              <a:latin typeface="Calibri" panose="020F0502020204030204" pitchFamily="34" charset="0"/>
              <a:cs typeface="Calibri" panose="020F0502020204030204" pitchFamily="34" charset="0"/>
            </a:endParaRPr>
          </a:p>
        </p:txBody>
      </p:sp>
      <p:sp>
        <p:nvSpPr>
          <p:cNvPr id="32773" name="Foliennummernplatzhalter 1"/>
          <p:cNvSpPr>
            <a:spLocks noGrp="1"/>
          </p:cNvSpPr>
          <p:nvPr>
            <p:ph type="sldNum" sz="quarter" idx="10"/>
          </p:nvPr>
        </p:nvSpPr>
        <p:spPr bwMode="auto">
          <a:xfrm>
            <a:off x="7956550" y="6549810"/>
            <a:ext cx="958850" cy="167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de-DE" altLang="de-DE" sz="900" dirty="0" smtClean="0">
                <a:solidFill>
                  <a:srgbClr val="FFFFFF"/>
                </a:solidFill>
                <a:latin typeface="Arial" panose="020B0604020202020204" pitchFamily="34" charset="0"/>
              </a:rPr>
              <a:t>Seite </a:t>
            </a:r>
            <a:fld id="{F7B86A29-2693-47DF-A170-4BF5C8CE4DBB}" type="slidenum">
              <a:rPr lang="de-DE" altLang="de-DE" sz="900" smtClean="0">
                <a:solidFill>
                  <a:srgbClr val="FFFFFF"/>
                </a:solidFill>
                <a:latin typeface="Arial" panose="020B0604020202020204" pitchFamily="34" charset="0"/>
              </a:rPr>
              <a:pPr algn="r"/>
              <a:t>10</a:t>
            </a:fld>
            <a:endParaRPr lang="de-DE" altLang="de-DE" sz="900" dirty="0" smtClean="0">
              <a:solidFill>
                <a:srgbClr val="FFFFFF"/>
              </a:solidFill>
              <a:latin typeface="Arial" panose="020B0604020202020204" pitchFamily="34" charset="0"/>
            </a:endParaRPr>
          </a:p>
        </p:txBody>
      </p:sp>
      <p:sp>
        <p:nvSpPr>
          <p:cNvPr id="32774" name="Text Box 35"/>
          <p:cNvSpPr txBox="1">
            <a:spLocks noChangeArrowheads="1"/>
          </p:cNvSpPr>
          <p:nvPr/>
        </p:nvSpPr>
        <p:spPr bwMode="auto">
          <a:xfrm>
            <a:off x="7956550" y="6177111"/>
            <a:ext cx="9714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de-DE" altLang="de-DE" sz="1200" dirty="0">
                <a:solidFill>
                  <a:srgbClr val="C0C0C0"/>
                </a:solidFill>
                <a:latin typeface="Calibri" panose="020F0502020204030204" pitchFamily="34" charset="0"/>
                <a:cs typeface="Calibri" panose="020F0502020204030204" pitchFamily="34" charset="0"/>
              </a:rPr>
              <a:t>Kaluza, 2014</a:t>
            </a:r>
          </a:p>
        </p:txBody>
      </p:sp>
      <p:sp>
        <p:nvSpPr>
          <p:cNvPr id="17" name="Line 16"/>
          <p:cNvSpPr>
            <a:spLocks noChangeShapeType="1"/>
          </p:cNvSpPr>
          <p:nvPr/>
        </p:nvSpPr>
        <p:spPr bwMode="auto">
          <a:xfrm flipH="1">
            <a:off x="8345488" y="5661248"/>
            <a:ext cx="144462" cy="0"/>
          </a:xfrm>
          <a:prstGeom prst="line">
            <a:avLst/>
          </a:prstGeom>
          <a:noFill/>
          <a:ln w="57150">
            <a:solidFill>
              <a:srgbClr val="A70202"/>
            </a:solidFill>
            <a:round/>
            <a:headEnd/>
            <a:tailEnd/>
          </a:ln>
          <a:effectLst>
            <a:outerShdw blurRad="50800" dist="38100" dir="2700000" algn="tl" rotWithShape="0">
              <a:srgbClr val="000000">
                <a:alpha val="43000"/>
              </a:srgbClr>
            </a:outerShdw>
          </a:effectLst>
        </p:spPr>
        <p:txBody>
          <a:bodyPr/>
          <a:lstStyle/>
          <a:p>
            <a:pPr eaLnBrk="1" fontAlgn="auto" hangingPunct="1">
              <a:spcBef>
                <a:spcPts val="0"/>
              </a:spcBef>
              <a:spcAft>
                <a:spcPts val="0"/>
              </a:spcAft>
              <a:defRPr/>
            </a:pPr>
            <a:endParaRPr lang="de-DE">
              <a:latin typeface="Calibri" panose="020F0502020204030204" pitchFamily="34" charset="0"/>
              <a:cs typeface="Calibri" panose="020F0502020204030204" pitchFamily="34" charset="0"/>
            </a:endParaRPr>
          </a:p>
        </p:txBody>
      </p:sp>
      <p:sp>
        <p:nvSpPr>
          <p:cNvPr id="24" name="Rectangle 13"/>
          <p:cNvSpPr>
            <a:spLocks noChangeArrowheads="1"/>
          </p:cNvSpPr>
          <p:nvPr/>
        </p:nvSpPr>
        <p:spPr bwMode="auto">
          <a:xfrm>
            <a:off x="3343621" y="3436195"/>
            <a:ext cx="2044854" cy="1631216"/>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de-DE" altLang="de-DE" sz="2000" dirty="0" smtClean="0">
                <a:solidFill>
                  <a:srgbClr val="0067B4"/>
                </a:solidFill>
                <a:latin typeface="Calibri" panose="020F0502020204030204" pitchFamily="34" charset="0"/>
                <a:cs typeface="Calibri" panose="020F0502020204030204" pitchFamily="34" charset="0"/>
              </a:rPr>
              <a:t>Akute Aktivierung</a:t>
            </a:r>
          </a:p>
          <a:p>
            <a:pPr algn="ctr">
              <a:spcBef>
                <a:spcPct val="50000"/>
              </a:spcBef>
            </a:pPr>
            <a:r>
              <a:rPr lang="de-DE" altLang="de-DE" sz="2000" dirty="0" smtClean="0">
                <a:solidFill>
                  <a:srgbClr val="0067B4"/>
                </a:solidFill>
                <a:latin typeface="Calibri" panose="020F0502020204030204" pitchFamily="34" charset="0"/>
                <a:cs typeface="Calibri" panose="020F0502020204030204" pitchFamily="34" charset="0"/>
              </a:rPr>
              <a:t>+</a:t>
            </a:r>
          </a:p>
          <a:p>
            <a:pPr algn="ctr">
              <a:spcBef>
                <a:spcPct val="50000"/>
              </a:spcBef>
            </a:pPr>
            <a:r>
              <a:rPr lang="de-DE" altLang="de-DE" sz="2000" dirty="0" smtClean="0">
                <a:solidFill>
                  <a:srgbClr val="0067B4"/>
                </a:solidFill>
                <a:latin typeface="Calibri" panose="020F0502020204030204" pitchFamily="34" charset="0"/>
                <a:cs typeface="Calibri" panose="020F0502020204030204" pitchFamily="34" charset="0"/>
              </a:rPr>
              <a:t>Energie-</a:t>
            </a:r>
            <a:br>
              <a:rPr lang="de-DE" altLang="de-DE" sz="2000" dirty="0" smtClean="0">
                <a:solidFill>
                  <a:srgbClr val="0067B4"/>
                </a:solidFill>
                <a:latin typeface="Calibri" panose="020F0502020204030204" pitchFamily="34" charset="0"/>
                <a:cs typeface="Calibri" panose="020F0502020204030204" pitchFamily="34" charset="0"/>
              </a:rPr>
            </a:br>
            <a:r>
              <a:rPr lang="de-DE" altLang="de-DE" sz="2000" dirty="0" err="1" smtClean="0">
                <a:solidFill>
                  <a:srgbClr val="0067B4"/>
                </a:solidFill>
                <a:latin typeface="Calibri" panose="020F0502020204030204" pitchFamily="34" charset="0"/>
                <a:cs typeface="Calibri" panose="020F0502020204030204" pitchFamily="34" charset="0"/>
              </a:rPr>
              <a:t>bereitstellung</a:t>
            </a:r>
            <a:endParaRPr lang="de-DE" altLang="de-DE" sz="1400" dirty="0">
              <a:solidFill>
                <a:srgbClr val="0067B4"/>
              </a:solidFill>
              <a:latin typeface="Calibri" panose="020F0502020204030204" pitchFamily="34" charset="0"/>
              <a:cs typeface="Calibri" panose="020F0502020204030204" pitchFamily="34" charset="0"/>
            </a:endParaRPr>
          </a:p>
        </p:txBody>
      </p:sp>
      <p:pic>
        <p:nvPicPr>
          <p:cNvPr id="2" name="Grafik 1"/>
          <p:cNvPicPr>
            <a:picLocks noChangeAspect="1"/>
          </p:cNvPicPr>
          <p:nvPr/>
        </p:nvPicPr>
        <p:blipFill>
          <a:blip r:embed="rId4"/>
          <a:stretch>
            <a:fillRect/>
          </a:stretch>
        </p:blipFill>
        <p:spPr>
          <a:xfrm>
            <a:off x="3686938" y="274724"/>
            <a:ext cx="1097023" cy="1196752"/>
          </a:xfrm>
          <a:prstGeom prst="rect">
            <a:avLst/>
          </a:prstGeom>
        </p:spPr>
      </p:pic>
    </p:spTree>
    <p:extLst>
      <p:ext uri="{BB962C8B-B14F-4D97-AF65-F5344CB8AC3E}">
        <p14:creationId xmlns:p14="http://schemas.microsoft.com/office/powerpoint/2010/main" val="24756157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latin typeface="Calibri" panose="020F0502020204030204" pitchFamily="34" charset="0"/>
                <a:cs typeface="Calibri" panose="020F0502020204030204" pitchFamily="34" charset="0"/>
              </a:rPr>
              <a:t>Prozessablauf der physiologischen Reaktion</a:t>
            </a:r>
          </a:p>
        </p:txBody>
      </p:sp>
      <p:pic>
        <p:nvPicPr>
          <p:cNvPr id="58371" name="Picture 2" descr="ANd9GcRhoWaNwfkYMGm7Qje5lMntR4xJSMr9Zv-Co5TYcxmwgY1dsj3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692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6"/>
          <p:cNvSpPr txBox="1">
            <a:spLocks noChangeArrowheads="1"/>
          </p:cNvSpPr>
          <p:nvPr/>
        </p:nvSpPr>
        <p:spPr bwMode="auto">
          <a:xfrm>
            <a:off x="7812088" y="6243638"/>
            <a:ext cx="11088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de-DE" altLang="de-DE" sz="1200">
                <a:solidFill>
                  <a:srgbClr val="C0C0C0"/>
                </a:solidFill>
                <a:latin typeface="Calibri" panose="020F0502020204030204" pitchFamily="34" charset="0"/>
                <a:cs typeface="Calibri" panose="020F0502020204030204" pitchFamily="34" charset="0"/>
              </a:rPr>
              <a:t>McEwen, 1998</a:t>
            </a:r>
          </a:p>
        </p:txBody>
      </p:sp>
      <p:sp>
        <p:nvSpPr>
          <p:cNvPr id="3" name="Pfeil nach rechts 2"/>
          <p:cNvSpPr/>
          <p:nvPr/>
        </p:nvSpPr>
        <p:spPr>
          <a:xfrm>
            <a:off x="395288" y="4652963"/>
            <a:ext cx="84582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de-DE" sz="1600" dirty="0">
                <a:solidFill>
                  <a:srgbClr val="0067B4"/>
                </a:solidFill>
                <a:latin typeface="Calibri" panose="020F0502020204030204" pitchFamily="34" charset="0"/>
                <a:cs typeface="Calibri" panose="020F0502020204030204" pitchFamily="34" charset="0"/>
              </a:rPr>
              <a:t>Erkrankungen als letzte Stufe </a:t>
            </a:r>
            <a:r>
              <a:rPr lang="de-DE" sz="1600" dirty="0" smtClean="0">
                <a:solidFill>
                  <a:srgbClr val="0067B4"/>
                </a:solidFill>
                <a:latin typeface="Calibri" panose="020F0502020204030204" pitchFamily="34" charset="0"/>
                <a:cs typeface="Calibri" panose="020F0502020204030204" pitchFamily="34" charset="0"/>
              </a:rPr>
              <a:t>der Anpassung!</a:t>
            </a:r>
            <a:endParaRPr lang="de-DE" sz="1600" dirty="0">
              <a:solidFill>
                <a:srgbClr val="0067B4"/>
              </a:solidFill>
              <a:latin typeface="Calibri" panose="020F0502020204030204" pitchFamily="34" charset="0"/>
              <a:cs typeface="Calibri" panose="020F0502020204030204" pitchFamily="34" charset="0"/>
            </a:endParaRPr>
          </a:p>
        </p:txBody>
      </p:sp>
      <p:sp>
        <p:nvSpPr>
          <p:cNvPr id="58376" name="Textfeld 3"/>
          <p:cNvSpPr txBox="1">
            <a:spLocks noChangeArrowheads="1"/>
          </p:cNvSpPr>
          <p:nvPr/>
        </p:nvSpPr>
        <p:spPr bwMode="auto">
          <a:xfrm>
            <a:off x="1838506" y="2967037"/>
            <a:ext cx="2011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1619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Char char="•"/>
            </a:pPr>
            <a:r>
              <a:rPr lang="it-IT" altLang="de-DE" sz="1400" dirty="0" err="1">
                <a:latin typeface="Calibri" panose="020F0502020204030204" pitchFamily="34" charset="0"/>
                <a:cs typeface="Calibri" panose="020F0502020204030204" pitchFamily="34" charset="0"/>
              </a:rPr>
              <a:t>Stresshormone</a:t>
            </a:r>
            <a:r>
              <a:rPr lang="it-IT" altLang="de-DE" sz="1400" dirty="0">
                <a:latin typeface="Calibri" panose="020F0502020204030204" pitchFamily="34" charset="0"/>
                <a:cs typeface="Calibri" panose="020F0502020204030204" pitchFamily="34" charset="0"/>
              </a:rPr>
              <a:t/>
            </a:r>
            <a:br>
              <a:rPr lang="it-IT" altLang="de-DE" sz="1400" dirty="0">
                <a:latin typeface="Calibri" panose="020F0502020204030204" pitchFamily="34" charset="0"/>
                <a:cs typeface="Calibri" panose="020F0502020204030204" pitchFamily="34" charset="0"/>
              </a:rPr>
            </a:br>
            <a:r>
              <a:rPr lang="it-IT" altLang="de-DE" sz="1400" dirty="0">
                <a:latin typeface="Calibri" panose="020F0502020204030204" pitchFamily="34" charset="0"/>
                <a:cs typeface="Calibri" panose="020F0502020204030204" pitchFamily="34" charset="0"/>
              </a:rPr>
              <a:t>(</a:t>
            </a:r>
            <a:r>
              <a:rPr lang="it-IT" altLang="de-DE" sz="1400" dirty="0" err="1">
                <a:latin typeface="Calibri" panose="020F0502020204030204" pitchFamily="34" charset="0"/>
                <a:cs typeface="Calibri" panose="020F0502020204030204" pitchFamily="34" charset="0"/>
              </a:rPr>
              <a:t>Nor</a:t>
            </a:r>
            <a:r>
              <a:rPr lang="it-IT" altLang="de-DE" sz="1400" dirty="0">
                <a:latin typeface="Calibri" panose="020F0502020204030204" pitchFamily="34" charset="0"/>
                <a:cs typeface="Calibri" panose="020F0502020204030204" pitchFamily="34" charset="0"/>
              </a:rPr>
              <a:t>-)</a:t>
            </a:r>
            <a:r>
              <a:rPr lang="it-IT" altLang="de-DE" sz="1400" dirty="0" err="1">
                <a:latin typeface="Calibri" panose="020F0502020204030204" pitchFamily="34" charset="0"/>
                <a:cs typeface="Calibri" panose="020F0502020204030204" pitchFamily="34" charset="0"/>
              </a:rPr>
              <a:t>Adrenalin</a:t>
            </a:r>
            <a:r>
              <a:rPr lang="it-IT" altLang="de-DE" sz="1400" dirty="0">
                <a:latin typeface="Calibri" panose="020F0502020204030204" pitchFamily="34" charset="0"/>
                <a:cs typeface="Calibri" panose="020F0502020204030204" pitchFamily="34" charset="0"/>
              </a:rPr>
              <a:t>, </a:t>
            </a:r>
            <a:br>
              <a:rPr lang="it-IT" altLang="de-DE" sz="1400" dirty="0">
                <a:latin typeface="Calibri" panose="020F0502020204030204" pitchFamily="34" charset="0"/>
                <a:cs typeface="Calibri" panose="020F0502020204030204" pitchFamily="34" charset="0"/>
              </a:rPr>
            </a:br>
            <a:r>
              <a:rPr lang="it-IT" altLang="de-DE" sz="1400" dirty="0" err="1">
                <a:latin typeface="Calibri" panose="020F0502020204030204" pitchFamily="34" charset="0"/>
                <a:cs typeface="Calibri" panose="020F0502020204030204" pitchFamily="34" charset="0"/>
              </a:rPr>
              <a:t>Cortisol</a:t>
            </a:r>
            <a:endParaRPr lang="it-IT" altLang="de-DE" sz="1400" dirty="0">
              <a:latin typeface="Calibri" panose="020F0502020204030204" pitchFamily="34" charset="0"/>
              <a:cs typeface="Calibri" panose="020F0502020204030204" pitchFamily="34" charset="0"/>
            </a:endParaRPr>
          </a:p>
          <a:p>
            <a:pPr>
              <a:buFont typeface="Arial" panose="020B0604020202020204" pitchFamily="34" charset="0"/>
              <a:buChar char="•"/>
            </a:pPr>
            <a:r>
              <a:rPr lang="it-IT" altLang="de-DE" sz="1400" dirty="0">
                <a:latin typeface="Calibri" panose="020F0502020204030204" pitchFamily="34" charset="0"/>
                <a:cs typeface="Calibri" panose="020F0502020204030204" pitchFamily="34" charset="0"/>
              </a:rPr>
              <a:t>pro- und </a:t>
            </a:r>
            <a:r>
              <a:rPr lang="it-IT" altLang="de-DE" sz="1400" dirty="0" err="1">
                <a:latin typeface="Calibri" panose="020F0502020204030204" pitchFamily="34" charset="0"/>
                <a:cs typeface="Calibri" panose="020F0502020204030204" pitchFamily="34" charset="0"/>
              </a:rPr>
              <a:t>antiinflam</a:t>
            </a:r>
            <a:r>
              <a:rPr lang="it-IT" altLang="de-DE" sz="1400" dirty="0">
                <a:latin typeface="Calibri" panose="020F0502020204030204" pitchFamily="34" charset="0"/>
                <a:cs typeface="Calibri" panose="020F0502020204030204" pitchFamily="34" charset="0"/>
              </a:rPr>
              <a:t>-</a:t>
            </a:r>
            <a:br>
              <a:rPr lang="it-IT" altLang="de-DE" sz="1400" dirty="0">
                <a:latin typeface="Calibri" panose="020F0502020204030204" pitchFamily="34" charset="0"/>
                <a:cs typeface="Calibri" panose="020F0502020204030204" pitchFamily="34" charset="0"/>
              </a:rPr>
            </a:br>
            <a:r>
              <a:rPr lang="it-IT" altLang="de-DE" sz="1400" dirty="0" err="1">
                <a:latin typeface="Calibri" panose="020F0502020204030204" pitchFamily="34" charset="0"/>
                <a:cs typeface="Calibri" panose="020F0502020204030204" pitchFamily="34" charset="0"/>
              </a:rPr>
              <a:t>matorische</a:t>
            </a:r>
            <a:r>
              <a:rPr lang="it-IT" altLang="de-DE" sz="1400" dirty="0">
                <a:latin typeface="Calibri" panose="020F0502020204030204" pitchFamily="34" charset="0"/>
                <a:cs typeface="Calibri" panose="020F0502020204030204" pitchFamily="34" charset="0"/>
              </a:rPr>
              <a:t> </a:t>
            </a:r>
            <a:r>
              <a:rPr lang="it-IT" altLang="de-DE" sz="1400" dirty="0" err="1">
                <a:latin typeface="Calibri" panose="020F0502020204030204" pitchFamily="34" charset="0"/>
                <a:cs typeface="Calibri" panose="020F0502020204030204" pitchFamily="34" charset="0"/>
              </a:rPr>
              <a:t>Zytokine</a:t>
            </a:r>
            <a:r>
              <a:rPr lang="it-IT" altLang="de-DE" sz="1400" dirty="0">
                <a:latin typeface="Calibri" panose="020F0502020204030204" pitchFamily="34" charset="0"/>
                <a:cs typeface="Calibri" panose="020F0502020204030204" pitchFamily="34" charset="0"/>
              </a:rPr>
              <a:t/>
            </a:r>
            <a:br>
              <a:rPr lang="it-IT" altLang="de-DE" sz="1400" dirty="0">
                <a:latin typeface="Calibri" panose="020F0502020204030204" pitchFamily="34" charset="0"/>
                <a:cs typeface="Calibri" panose="020F0502020204030204" pitchFamily="34" charset="0"/>
              </a:rPr>
            </a:br>
            <a:r>
              <a:rPr lang="it-IT" altLang="de-DE" sz="1400" dirty="0">
                <a:latin typeface="Calibri" panose="020F0502020204030204" pitchFamily="34" charset="0"/>
                <a:cs typeface="Calibri" panose="020F0502020204030204" pitchFamily="34" charset="0"/>
              </a:rPr>
              <a:t>(IL-6)</a:t>
            </a:r>
          </a:p>
        </p:txBody>
      </p:sp>
      <p:sp>
        <p:nvSpPr>
          <p:cNvPr id="58377" name="Textfeld 4"/>
          <p:cNvSpPr txBox="1">
            <a:spLocks noChangeArrowheads="1"/>
          </p:cNvSpPr>
          <p:nvPr/>
        </p:nvSpPr>
        <p:spPr bwMode="auto">
          <a:xfrm>
            <a:off x="2109788" y="2119313"/>
            <a:ext cx="1468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de-DE" sz="2000">
                <a:latin typeface="Calibri" panose="020F0502020204030204" pitchFamily="34" charset="0"/>
                <a:cs typeface="Calibri" panose="020F0502020204030204" pitchFamily="34" charset="0"/>
              </a:rPr>
              <a:t>Primäre</a:t>
            </a:r>
            <a:br>
              <a:rPr lang="de-DE" altLang="de-DE" sz="2000">
                <a:latin typeface="Calibri" panose="020F0502020204030204" pitchFamily="34" charset="0"/>
                <a:cs typeface="Calibri" panose="020F0502020204030204" pitchFamily="34" charset="0"/>
              </a:rPr>
            </a:br>
            <a:r>
              <a:rPr lang="de-DE" altLang="de-DE" sz="2000">
                <a:latin typeface="Calibri" panose="020F0502020204030204" pitchFamily="34" charset="0"/>
                <a:cs typeface="Calibri" panose="020F0502020204030204" pitchFamily="34" charset="0"/>
              </a:rPr>
              <a:t>Mediatoren</a:t>
            </a:r>
          </a:p>
        </p:txBody>
      </p:sp>
      <p:sp>
        <p:nvSpPr>
          <p:cNvPr id="11" name="Textfeld 10"/>
          <p:cNvSpPr txBox="1"/>
          <p:nvPr/>
        </p:nvSpPr>
        <p:spPr>
          <a:xfrm>
            <a:off x="3910659" y="2971800"/>
            <a:ext cx="1464375" cy="954107"/>
          </a:xfrm>
          <a:prstGeom prst="rect">
            <a:avLst/>
          </a:prstGeom>
          <a:noFill/>
        </p:spPr>
        <p:txBody>
          <a:bodyPr wrap="none">
            <a:spAutoFit/>
          </a:bodyPr>
          <a:lstStyle/>
          <a:p>
            <a:pPr marL="180975">
              <a:defRPr/>
            </a:pPr>
            <a:r>
              <a:rPr lang="it-IT" sz="1400" dirty="0">
                <a:latin typeface="Calibri" panose="020F0502020204030204" pitchFamily="34" charset="0"/>
                <a:cs typeface="Calibri" panose="020F0502020204030204" pitchFamily="34" charset="0"/>
              </a:rPr>
              <a:t>(</a:t>
            </a:r>
            <a:r>
              <a:rPr lang="it-IT" sz="1400" dirty="0" err="1">
                <a:latin typeface="Calibri" panose="020F0502020204030204" pitchFamily="34" charset="0"/>
                <a:cs typeface="Calibri" panose="020F0502020204030204" pitchFamily="34" charset="0"/>
              </a:rPr>
              <a:t>auf</a:t>
            </a:r>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Zellebene</a:t>
            </a:r>
            <a:r>
              <a:rPr lang="it-IT" sz="1400" dirty="0">
                <a:latin typeface="Calibri" panose="020F0502020204030204" pitchFamily="34" charset="0"/>
                <a:cs typeface="Calibri" panose="020F0502020204030204" pitchFamily="34" charset="0"/>
              </a:rPr>
              <a:t>)</a:t>
            </a:r>
          </a:p>
          <a:p>
            <a:pPr marL="342900" indent="-161925">
              <a:buFont typeface="Arial" panose="020B0604020202020204" pitchFamily="34" charset="0"/>
              <a:buChar char="•"/>
              <a:defRPr/>
            </a:pPr>
            <a:r>
              <a:rPr lang="it-IT" sz="1400" dirty="0" err="1">
                <a:latin typeface="Calibri" panose="020F0502020204030204" pitchFamily="34" charset="0"/>
                <a:cs typeface="Calibri" panose="020F0502020204030204" pitchFamily="34" charset="0"/>
              </a:rPr>
              <a:t>Enzyme</a:t>
            </a:r>
            <a:r>
              <a:rPr lang="it-IT" sz="1400" dirty="0">
                <a:latin typeface="Calibri" panose="020F0502020204030204" pitchFamily="34" charset="0"/>
                <a:cs typeface="Calibri" panose="020F0502020204030204" pitchFamily="34" charset="0"/>
              </a:rPr>
              <a:t>,</a:t>
            </a:r>
          </a:p>
          <a:p>
            <a:pPr marL="342900" indent="-161925">
              <a:buFont typeface="Arial" panose="020B0604020202020204" pitchFamily="34" charset="0"/>
              <a:buChar char="•"/>
              <a:defRPr/>
            </a:pPr>
            <a:r>
              <a:rPr lang="it-IT" sz="1400" dirty="0" err="1">
                <a:latin typeface="Calibri" panose="020F0502020204030204" pitchFamily="34" charset="0"/>
                <a:cs typeface="Calibri" panose="020F0502020204030204" pitchFamily="34" charset="0"/>
              </a:rPr>
              <a:t>Rezeptoren</a:t>
            </a:r>
            <a:endParaRPr lang="it-IT" sz="1400" dirty="0">
              <a:latin typeface="Calibri" panose="020F0502020204030204" pitchFamily="34" charset="0"/>
              <a:cs typeface="Calibri" panose="020F0502020204030204" pitchFamily="34" charset="0"/>
            </a:endParaRPr>
          </a:p>
          <a:p>
            <a:pPr marL="342900" indent="-161925">
              <a:buFont typeface="Arial" panose="020B0604020202020204" pitchFamily="34" charset="0"/>
              <a:buChar char="•"/>
              <a:defRPr/>
            </a:pPr>
            <a:r>
              <a:rPr lang="it-IT" sz="1400" dirty="0" err="1">
                <a:latin typeface="Calibri" panose="020F0502020204030204" pitchFamily="34" charset="0"/>
                <a:cs typeface="Calibri" panose="020F0502020204030204" pitchFamily="34" charset="0"/>
              </a:rPr>
              <a:t>Ionenkanäle</a:t>
            </a:r>
            <a:endParaRPr lang="it-IT" sz="1400" dirty="0">
              <a:latin typeface="Calibri" panose="020F0502020204030204" pitchFamily="34" charset="0"/>
              <a:cs typeface="Calibri" panose="020F0502020204030204" pitchFamily="34" charset="0"/>
            </a:endParaRPr>
          </a:p>
        </p:txBody>
      </p:sp>
      <p:sp>
        <p:nvSpPr>
          <p:cNvPr id="58379" name="Textfeld 11"/>
          <p:cNvSpPr txBox="1">
            <a:spLocks noChangeArrowheads="1"/>
          </p:cNvSpPr>
          <p:nvPr/>
        </p:nvSpPr>
        <p:spPr bwMode="auto">
          <a:xfrm>
            <a:off x="5299075" y="2967038"/>
            <a:ext cx="25921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16192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Char char="•"/>
            </a:pPr>
            <a:r>
              <a:rPr lang="it-IT" altLang="de-DE" sz="1400" dirty="0" err="1">
                <a:latin typeface="Calibri" panose="020F0502020204030204" pitchFamily="34" charset="0"/>
                <a:cs typeface="Calibri" panose="020F0502020204030204" pitchFamily="34" charset="0"/>
              </a:rPr>
              <a:t>Metabolisch</a:t>
            </a:r>
            <a:r>
              <a:rPr lang="it-IT" altLang="de-DE" sz="1400" dirty="0">
                <a:latin typeface="Calibri" panose="020F0502020204030204" pitchFamily="34" charset="0"/>
                <a:cs typeface="Calibri" panose="020F0502020204030204" pitchFamily="34" charset="0"/>
              </a:rPr>
              <a:t/>
            </a:r>
            <a:br>
              <a:rPr lang="it-IT" altLang="de-DE" sz="1400" dirty="0">
                <a:latin typeface="Calibri" panose="020F0502020204030204" pitchFamily="34" charset="0"/>
                <a:cs typeface="Calibri" panose="020F0502020204030204" pitchFamily="34" charset="0"/>
              </a:rPr>
            </a:br>
            <a:r>
              <a:rPr lang="it-IT" altLang="de-DE" sz="1400" dirty="0">
                <a:latin typeface="Calibri" panose="020F0502020204030204" pitchFamily="34" charset="0"/>
                <a:cs typeface="Calibri" panose="020F0502020204030204" pitchFamily="34" charset="0"/>
              </a:rPr>
              <a:t>(</a:t>
            </a:r>
            <a:r>
              <a:rPr lang="it-IT" altLang="de-DE" sz="1400" dirty="0" err="1">
                <a:latin typeface="Calibri" panose="020F0502020204030204" pitchFamily="34" charset="0"/>
                <a:cs typeface="Calibri" panose="020F0502020204030204" pitchFamily="34" charset="0"/>
              </a:rPr>
              <a:t>Insulin</a:t>
            </a:r>
            <a:r>
              <a:rPr lang="it-IT" altLang="de-DE" sz="1400" dirty="0">
                <a:latin typeface="Calibri" panose="020F0502020204030204" pitchFamily="34" charset="0"/>
                <a:cs typeface="Calibri" panose="020F0502020204030204" pitchFamily="34" charset="0"/>
              </a:rPr>
              <a:t>, </a:t>
            </a:r>
            <a:r>
              <a:rPr lang="it-IT" altLang="de-DE" sz="1400" dirty="0" err="1">
                <a:latin typeface="Calibri" panose="020F0502020204030204" pitchFamily="34" charset="0"/>
                <a:cs typeface="Calibri" panose="020F0502020204030204" pitchFamily="34" charset="0"/>
              </a:rPr>
              <a:t>Cholesterin</a:t>
            </a:r>
            <a:r>
              <a:rPr lang="it-IT" altLang="de-DE" sz="1400" dirty="0">
                <a:latin typeface="Calibri" panose="020F0502020204030204" pitchFamily="34" charset="0"/>
                <a:cs typeface="Calibri" panose="020F0502020204030204" pitchFamily="34" charset="0"/>
              </a:rPr>
              <a:t>)</a:t>
            </a:r>
          </a:p>
          <a:p>
            <a:pPr>
              <a:buFont typeface="Arial" panose="020B0604020202020204" pitchFamily="34" charset="0"/>
              <a:buChar char="•"/>
            </a:pPr>
            <a:r>
              <a:rPr lang="it-IT" altLang="de-DE" sz="1400" dirty="0" err="1">
                <a:latin typeface="Calibri" panose="020F0502020204030204" pitchFamily="34" charset="0"/>
                <a:cs typeface="Calibri" panose="020F0502020204030204" pitchFamily="34" charset="0"/>
              </a:rPr>
              <a:t>Kardiovalskulär</a:t>
            </a:r>
            <a:r>
              <a:rPr lang="it-IT" altLang="de-DE" sz="1400" dirty="0">
                <a:latin typeface="Calibri" panose="020F0502020204030204" pitchFamily="34" charset="0"/>
                <a:cs typeface="Calibri" panose="020F0502020204030204" pitchFamily="34" charset="0"/>
              </a:rPr>
              <a:t/>
            </a:r>
            <a:br>
              <a:rPr lang="it-IT" altLang="de-DE" sz="1400" dirty="0">
                <a:latin typeface="Calibri" panose="020F0502020204030204" pitchFamily="34" charset="0"/>
                <a:cs typeface="Calibri" panose="020F0502020204030204" pitchFamily="34" charset="0"/>
              </a:rPr>
            </a:br>
            <a:r>
              <a:rPr lang="it-IT" altLang="de-DE" sz="1400" dirty="0">
                <a:latin typeface="Calibri" panose="020F0502020204030204" pitchFamily="34" charset="0"/>
                <a:cs typeface="Calibri" panose="020F0502020204030204" pitchFamily="34" charset="0"/>
              </a:rPr>
              <a:t>(</a:t>
            </a:r>
            <a:r>
              <a:rPr lang="it-IT" altLang="de-DE" sz="1400" dirty="0" err="1">
                <a:latin typeface="Calibri" panose="020F0502020204030204" pitchFamily="34" charset="0"/>
                <a:cs typeface="Calibri" panose="020F0502020204030204" pitchFamily="34" charset="0"/>
              </a:rPr>
              <a:t>Blutdruck</a:t>
            </a:r>
            <a:r>
              <a:rPr lang="it-IT" altLang="de-DE" sz="1400" dirty="0">
                <a:latin typeface="Calibri" panose="020F0502020204030204" pitchFamily="34" charset="0"/>
                <a:cs typeface="Calibri" panose="020F0502020204030204" pitchFamily="34" charset="0"/>
              </a:rPr>
              <a:t>)</a:t>
            </a:r>
          </a:p>
          <a:p>
            <a:pPr>
              <a:buFont typeface="Arial" panose="020B0604020202020204" pitchFamily="34" charset="0"/>
              <a:buChar char="•"/>
            </a:pPr>
            <a:r>
              <a:rPr lang="it-IT" altLang="de-DE" sz="1400" dirty="0" err="1">
                <a:latin typeface="Calibri" panose="020F0502020204030204" pitchFamily="34" charset="0"/>
                <a:cs typeface="Calibri" panose="020F0502020204030204" pitchFamily="34" charset="0"/>
              </a:rPr>
              <a:t>Immunologisch</a:t>
            </a:r>
            <a:r>
              <a:rPr lang="it-IT" altLang="de-DE" sz="1400" dirty="0">
                <a:latin typeface="Calibri" panose="020F0502020204030204" pitchFamily="34" charset="0"/>
                <a:cs typeface="Calibri" panose="020F0502020204030204" pitchFamily="34" charset="0"/>
              </a:rPr>
              <a:t/>
            </a:r>
            <a:br>
              <a:rPr lang="it-IT" altLang="de-DE" sz="1400" dirty="0">
                <a:latin typeface="Calibri" panose="020F0502020204030204" pitchFamily="34" charset="0"/>
                <a:cs typeface="Calibri" panose="020F0502020204030204" pitchFamily="34" charset="0"/>
              </a:rPr>
            </a:br>
            <a:r>
              <a:rPr lang="it-IT" altLang="de-DE" sz="1400" dirty="0">
                <a:latin typeface="Calibri" panose="020F0502020204030204" pitchFamily="34" charset="0"/>
                <a:cs typeface="Calibri" panose="020F0502020204030204" pitchFamily="34" charset="0"/>
              </a:rPr>
              <a:t>(CRP, </a:t>
            </a:r>
            <a:r>
              <a:rPr lang="it-IT" altLang="de-DE" sz="1400" dirty="0" err="1">
                <a:latin typeface="Calibri" panose="020F0502020204030204" pitchFamily="34" charset="0"/>
                <a:cs typeface="Calibri" panose="020F0502020204030204" pitchFamily="34" charset="0"/>
              </a:rPr>
              <a:t>Fibrinogen</a:t>
            </a:r>
            <a:r>
              <a:rPr lang="it-IT" altLang="de-DE" sz="1400" dirty="0">
                <a:latin typeface="Calibri" panose="020F0502020204030204" pitchFamily="34" charset="0"/>
                <a:cs typeface="Calibri" panose="020F0502020204030204" pitchFamily="34" charset="0"/>
              </a:rPr>
              <a:t>)</a:t>
            </a:r>
          </a:p>
          <a:p>
            <a:pPr>
              <a:buFont typeface="Arial" panose="020B0604020202020204" pitchFamily="34" charset="0"/>
              <a:buChar char="•"/>
            </a:pPr>
            <a:r>
              <a:rPr lang="it-IT" altLang="de-DE" sz="1400" dirty="0" err="1">
                <a:latin typeface="Calibri" panose="020F0502020204030204" pitchFamily="34" charset="0"/>
                <a:cs typeface="Calibri" panose="020F0502020204030204" pitchFamily="34" charset="0"/>
              </a:rPr>
              <a:t>Parameter</a:t>
            </a:r>
            <a:r>
              <a:rPr lang="it-IT" altLang="de-DE" sz="1400" dirty="0">
                <a:latin typeface="Calibri" panose="020F0502020204030204" pitchFamily="34" charset="0"/>
                <a:cs typeface="Calibri" panose="020F0502020204030204" pitchFamily="34" charset="0"/>
              </a:rPr>
              <a:t> </a:t>
            </a:r>
            <a:r>
              <a:rPr lang="it-IT" altLang="de-DE" sz="1400" dirty="0" err="1">
                <a:latin typeface="Calibri" panose="020F0502020204030204" pitchFamily="34" charset="0"/>
                <a:cs typeface="Calibri" panose="020F0502020204030204" pitchFamily="34" charset="0"/>
              </a:rPr>
              <a:t>erreichen</a:t>
            </a:r>
            <a:r>
              <a:rPr lang="it-IT" altLang="de-DE" sz="1400" dirty="0">
                <a:latin typeface="Calibri" panose="020F0502020204030204" pitchFamily="34" charset="0"/>
                <a:cs typeface="Calibri" panose="020F0502020204030204" pitchFamily="34" charset="0"/>
              </a:rPr>
              <a:t> </a:t>
            </a:r>
            <a:br>
              <a:rPr lang="it-IT" altLang="de-DE" sz="1400" dirty="0">
                <a:latin typeface="Calibri" panose="020F0502020204030204" pitchFamily="34" charset="0"/>
                <a:cs typeface="Calibri" panose="020F0502020204030204" pitchFamily="34" charset="0"/>
              </a:rPr>
            </a:br>
            <a:r>
              <a:rPr lang="it-IT" altLang="de-DE" sz="1400" b="1" dirty="0" err="1">
                <a:latin typeface="Calibri" panose="020F0502020204030204" pitchFamily="34" charset="0"/>
                <a:cs typeface="Calibri" panose="020F0502020204030204" pitchFamily="34" charset="0"/>
              </a:rPr>
              <a:t>subklinisch</a:t>
            </a:r>
            <a:r>
              <a:rPr lang="it-IT" altLang="de-DE" sz="1400" dirty="0">
                <a:latin typeface="Calibri" panose="020F0502020204030204" pitchFamily="34" charset="0"/>
                <a:cs typeface="Calibri" panose="020F0502020204030204" pitchFamily="34" charset="0"/>
              </a:rPr>
              <a:t> </a:t>
            </a:r>
            <a:r>
              <a:rPr lang="it-IT" altLang="de-DE" sz="1400" b="1" dirty="0" err="1">
                <a:latin typeface="Calibri" panose="020F0502020204030204" pitchFamily="34" charset="0"/>
                <a:cs typeface="Calibri" panose="020F0502020204030204" pitchFamily="34" charset="0"/>
              </a:rPr>
              <a:t>relevante</a:t>
            </a:r>
            <a:r>
              <a:rPr lang="it-IT" altLang="de-DE" sz="1400" dirty="0">
                <a:latin typeface="Calibri" panose="020F0502020204030204" pitchFamily="34" charset="0"/>
                <a:cs typeface="Calibri" panose="020F0502020204030204" pitchFamily="34" charset="0"/>
              </a:rPr>
              <a:t> </a:t>
            </a:r>
            <a:r>
              <a:rPr lang="it-IT" altLang="de-DE" sz="1400" dirty="0" err="1">
                <a:latin typeface="Calibri" panose="020F0502020204030204" pitchFamily="34" charset="0"/>
                <a:cs typeface="Calibri" panose="020F0502020204030204" pitchFamily="34" charset="0"/>
              </a:rPr>
              <a:t>Werte</a:t>
            </a:r>
            <a:endParaRPr lang="it-IT" altLang="de-DE" sz="1400" dirty="0">
              <a:latin typeface="Calibri" panose="020F0502020204030204" pitchFamily="34" charset="0"/>
              <a:cs typeface="Calibri" panose="020F0502020204030204" pitchFamily="34" charset="0"/>
            </a:endParaRPr>
          </a:p>
        </p:txBody>
      </p:sp>
      <p:sp>
        <p:nvSpPr>
          <p:cNvPr id="58380" name="Textfeld 12"/>
          <p:cNvSpPr txBox="1">
            <a:spLocks noChangeArrowheads="1"/>
          </p:cNvSpPr>
          <p:nvPr/>
        </p:nvSpPr>
        <p:spPr bwMode="auto">
          <a:xfrm>
            <a:off x="4119377" y="2119313"/>
            <a:ext cx="10100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de-DE" sz="2000">
                <a:latin typeface="Calibri" panose="020F0502020204030204" pitchFamily="34" charset="0"/>
                <a:cs typeface="Calibri" panose="020F0502020204030204" pitchFamily="34" charset="0"/>
              </a:rPr>
              <a:t>Primäre</a:t>
            </a:r>
            <a:br>
              <a:rPr lang="de-DE" altLang="de-DE" sz="2000">
                <a:latin typeface="Calibri" panose="020F0502020204030204" pitchFamily="34" charset="0"/>
                <a:cs typeface="Calibri" panose="020F0502020204030204" pitchFamily="34" charset="0"/>
              </a:rPr>
            </a:br>
            <a:r>
              <a:rPr lang="de-DE" altLang="de-DE" sz="2000">
                <a:latin typeface="Calibri" panose="020F0502020204030204" pitchFamily="34" charset="0"/>
                <a:cs typeface="Calibri" panose="020F0502020204030204" pitchFamily="34" charset="0"/>
              </a:rPr>
              <a:t>Effekte</a:t>
            </a:r>
          </a:p>
        </p:txBody>
      </p:sp>
      <p:sp>
        <p:nvSpPr>
          <p:cNvPr id="58381" name="Textfeld 13"/>
          <p:cNvSpPr txBox="1">
            <a:spLocks noChangeArrowheads="1"/>
          </p:cNvSpPr>
          <p:nvPr/>
        </p:nvSpPr>
        <p:spPr bwMode="auto">
          <a:xfrm>
            <a:off x="5662925" y="2114551"/>
            <a:ext cx="1301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de-DE" sz="2000" dirty="0">
                <a:latin typeface="Calibri" panose="020F0502020204030204" pitchFamily="34" charset="0"/>
                <a:cs typeface="Calibri" panose="020F0502020204030204" pitchFamily="34" charset="0"/>
              </a:rPr>
              <a:t>Sekundäre</a:t>
            </a:r>
            <a:br>
              <a:rPr lang="de-DE" altLang="de-DE" sz="2000" dirty="0">
                <a:latin typeface="Calibri" panose="020F0502020204030204" pitchFamily="34" charset="0"/>
                <a:cs typeface="Calibri" panose="020F0502020204030204" pitchFamily="34" charset="0"/>
              </a:rPr>
            </a:br>
            <a:r>
              <a:rPr lang="de-DE" altLang="de-DE" sz="2000" dirty="0">
                <a:latin typeface="Calibri" panose="020F0502020204030204" pitchFamily="34" charset="0"/>
                <a:cs typeface="Calibri" panose="020F0502020204030204" pitchFamily="34" charset="0"/>
              </a:rPr>
              <a:t>Ergebnisse</a:t>
            </a:r>
          </a:p>
        </p:txBody>
      </p:sp>
      <p:sp>
        <p:nvSpPr>
          <p:cNvPr id="58382" name="Textfeld 14"/>
          <p:cNvSpPr txBox="1">
            <a:spLocks noChangeArrowheads="1"/>
          </p:cNvSpPr>
          <p:nvPr/>
        </p:nvSpPr>
        <p:spPr bwMode="auto">
          <a:xfrm>
            <a:off x="7468706" y="2114551"/>
            <a:ext cx="1301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de-DE" sz="2000">
                <a:latin typeface="Calibri" panose="020F0502020204030204" pitchFamily="34" charset="0"/>
                <a:cs typeface="Calibri" panose="020F0502020204030204" pitchFamily="34" charset="0"/>
              </a:rPr>
              <a:t>Tertiäre</a:t>
            </a:r>
            <a:br>
              <a:rPr lang="de-DE" altLang="de-DE" sz="2000">
                <a:latin typeface="Calibri" panose="020F0502020204030204" pitchFamily="34" charset="0"/>
                <a:cs typeface="Calibri" panose="020F0502020204030204" pitchFamily="34" charset="0"/>
              </a:rPr>
            </a:br>
            <a:r>
              <a:rPr lang="de-DE" altLang="de-DE" sz="2000">
                <a:latin typeface="Calibri" panose="020F0502020204030204" pitchFamily="34" charset="0"/>
                <a:cs typeface="Calibri" panose="020F0502020204030204" pitchFamily="34" charset="0"/>
              </a:rPr>
              <a:t>Ergebnisse</a:t>
            </a:r>
          </a:p>
        </p:txBody>
      </p:sp>
      <p:sp>
        <p:nvSpPr>
          <p:cNvPr id="58383" name="Textfeld 15"/>
          <p:cNvSpPr txBox="1">
            <a:spLocks noChangeArrowheads="1"/>
          </p:cNvSpPr>
          <p:nvPr/>
        </p:nvSpPr>
        <p:spPr bwMode="auto">
          <a:xfrm>
            <a:off x="7304088" y="2967038"/>
            <a:ext cx="154138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panose="020B0604020202020204" pitchFamily="34" charset="0"/>
              <a:buChar char="•"/>
            </a:pPr>
            <a:r>
              <a:rPr lang="it-IT" altLang="de-DE" sz="1400" dirty="0" err="1">
                <a:latin typeface="Calibri" panose="020F0502020204030204" pitchFamily="34" charset="0"/>
                <a:cs typeface="Calibri" panose="020F0502020204030204" pitchFamily="34" charset="0"/>
              </a:rPr>
              <a:t>Diabetes</a:t>
            </a:r>
            <a:endParaRPr lang="it-IT" altLang="de-DE" sz="1400" dirty="0">
              <a:latin typeface="Calibri" panose="020F0502020204030204" pitchFamily="34" charset="0"/>
              <a:cs typeface="Calibri" panose="020F0502020204030204" pitchFamily="34" charset="0"/>
            </a:endParaRPr>
          </a:p>
          <a:p>
            <a:pPr>
              <a:buFont typeface="Arial" panose="020B0604020202020204" pitchFamily="34" charset="0"/>
              <a:buChar char="•"/>
            </a:pPr>
            <a:r>
              <a:rPr lang="it-IT" altLang="de-DE" sz="1400" dirty="0" err="1" smtClean="0">
                <a:latin typeface="Calibri" panose="020F0502020204030204" pitchFamily="34" charset="0"/>
                <a:cs typeface="Calibri" panose="020F0502020204030204" pitchFamily="34" charset="0"/>
              </a:rPr>
              <a:t>Herzinfarkt</a:t>
            </a:r>
            <a:endParaRPr lang="it-IT" altLang="de-DE" sz="1400" dirty="0">
              <a:latin typeface="Calibri" panose="020F0502020204030204" pitchFamily="34" charset="0"/>
              <a:cs typeface="Calibri" panose="020F0502020204030204" pitchFamily="34" charset="0"/>
            </a:endParaRPr>
          </a:p>
          <a:p>
            <a:pPr>
              <a:buFont typeface="Arial" panose="020B0604020202020204" pitchFamily="34" charset="0"/>
              <a:buChar char="•"/>
            </a:pPr>
            <a:r>
              <a:rPr lang="it-IT" altLang="de-DE" sz="1400" dirty="0" err="1" smtClean="0">
                <a:latin typeface="Calibri" panose="020F0502020204030204" pitchFamily="34" charset="0"/>
                <a:cs typeface="Calibri" panose="020F0502020204030204" pitchFamily="34" charset="0"/>
              </a:rPr>
              <a:t>Autoimmun</a:t>
            </a:r>
            <a:r>
              <a:rPr lang="it-IT" altLang="de-DE" sz="1400" dirty="0" smtClean="0">
                <a:latin typeface="Calibri" panose="020F0502020204030204" pitchFamily="34" charset="0"/>
                <a:cs typeface="Calibri" panose="020F0502020204030204" pitchFamily="34" charset="0"/>
              </a:rPr>
              <a:t>-</a:t>
            </a:r>
            <a:r>
              <a:rPr lang="it-IT" altLang="de-DE" sz="1400" dirty="0">
                <a:latin typeface="Calibri" panose="020F0502020204030204" pitchFamily="34" charset="0"/>
                <a:cs typeface="Calibri" panose="020F0502020204030204" pitchFamily="34" charset="0"/>
              </a:rPr>
              <a:t/>
            </a:r>
            <a:br>
              <a:rPr lang="it-IT" altLang="de-DE" sz="1400" dirty="0">
                <a:latin typeface="Calibri" panose="020F0502020204030204" pitchFamily="34" charset="0"/>
                <a:cs typeface="Calibri" panose="020F0502020204030204" pitchFamily="34" charset="0"/>
              </a:rPr>
            </a:br>
            <a:r>
              <a:rPr lang="it-IT" altLang="de-DE" sz="1400" dirty="0" err="1" smtClean="0">
                <a:latin typeface="Calibri" panose="020F0502020204030204" pitchFamily="34" charset="0"/>
                <a:cs typeface="Calibri" panose="020F0502020204030204" pitchFamily="34" charset="0"/>
              </a:rPr>
              <a:t>erkrankungen</a:t>
            </a:r>
            <a:endParaRPr lang="it-IT" altLang="de-DE" sz="1400" dirty="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it-IT" altLang="de-DE" sz="1400" dirty="0" err="1" smtClean="0">
                <a:latin typeface="Calibri" panose="020F0502020204030204" pitchFamily="34" charset="0"/>
                <a:cs typeface="Calibri" panose="020F0502020204030204" pitchFamily="34" charset="0"/>
              </a:rPr>
              <a:t>Depression</a:t>
            </a:r>
            <a:endParaRPr lang="it-IT" altLang="de-DE" sz="1400" dirty="0">
              <a:latin typeface="Calibri" panose="020F0502020204030204" pitchFamily="34" charset="0"/>
              <a:cs typeface="Calibri" panose="020F0502020204030204" pitchFamily="34" charset="0"/>
            </a:endParaRPr>
          </a:p>
        </p:txBody>
      </p:sp>
      <p:cxnSp>
        <p:nvCxnSpPr>
          <p:cNvPr id="8" name="Gerade Verbindung mit Pfeil 7"/>
          <p:cNvCxnSpPr>
            <a:stCxn id="58377" idx="3"/>
            <a:endCxn id="58380" idx="1"/>
          </p:cNvCxnSpPr>
          <p:nvPr/>
        </p:nvCxnSpPr>
        <p:spPr>
          <a:xfrm flipV="1">
            <a:off x="3578225" y="2473256"/>
            <a:ext cx="541152" cy="7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endCxn id="58381" idx="1"/>
          </p:cNvCxnSpPr>
          <p:nvPr/>
        </p:nvCxnSpPr>
        <p:spPr>
          <a:xfrm flipV="1">
            <a:off x="5087144" y="2468494"/>
            <a:ext cx="575781" cy="7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7047706" y="2468564"/>
            <a:ext cx="337344"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20" descr="Gesundes%20Gehi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441942"/>
            <a:ext cx="1728851" cy="115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rafik 35"/>
          <p:cNvPicPr>
            <a:picLocks noChangeAspect="1"/>
          </p:cNvPicPr>
          <p:nvPr/>
        </p:nvPicPr>
        <p:blipFill>
          <a:blip r:embed="rId5"/>
          <a:stretch>
            <a:fillRect/>
          </a:stretch>
        </p:blipFill>
        <p:spPr>
          <a:xfrm>
            <a:off x="750876" y="2855531"/>
            <a:ext cx="798598" cy="871198"/>
          </a:xfrm>
          <a:prstGeom prst="rect">
            <a:avLst/>
          </a:prstGeom>
        </p:spPr>
      </p:pic>
      <p:sp>
        <p:nvSpPr>
          <p:cNvPr id="2" name="Textfeld 1"/>
          <p:cNvSpPr txBox="1"/>
          <p:nvPr/>
        </p:nvSpPr>
        <p:spPr>
          <a:xfrm>
            <a:off x="321349" y="4484737"/>
            <a:ext cx="1788439" cy="830997"/>
          </a:xfrm>
          <a:prstGeom prst="rect">
            <a:avLst/>
          </a:prstGeom>
          <a:noFill/>
        </p:spPr>
        <p:txBody>
          <a:bodyPr wrap="none" rtlCol="0">
            <a:spAutoFit/>
          </a:bodyPr>
          <a:lstStyle/>
          <a:p>
            <a:pPr algn="ctr"/>
            <a:r>
              <a:rPr lang="de-DE" sz="1600" b="1" dirty="0" smtClean="0">
                <a:latin typeface="Calibri" panose="020F0502020204030204" pitchFamily="34" charset="0"/>
                <a:cs typeface="Calibri" panose="020F0502020204030204" pitchFamily="34" charset="0"/>
              </a:rPr>
              <a:t>Wahrgenommener</a:t>
            </a:r>
            <a:br>
              <a:rPr lang="de-DE" sz="1600" b="1" dirty="0" smtClean="0">
                <a:latin typeface="Calibri" panose="020F0502020204030204" pitchFamily="34" charset="0"/>
                <a:cs typeface="Calibri" panose="020F0502020204030204" pitchFamily="34" charset="0"/>
              </a:rPr>
            </a:br>
            <a:r>
              <a:rPr lang="de-DE" sz="1600" b="1" dirty="0" smtClean="0">
                <a:latin typeface="Calibri" panose="020F0502020204030204" pitchFamily="34" charset="0"/>
                <a:cs typeface="Calibri" panose="020F0502020204030204" pitchFamily="34" charset="0"/>
              </a:rPr>
              <a:t>Stress</a:t>
            </a:r>
          </a:p>
          <a:p>
            <a:pPr algn="ctr"/>
            <a:r>
              <a:rPr lang="de-DE" sz="1600" b="1" dirty="0" smtClean="0">
                <a:latin typeface="Calibri" panose="020F0502020204030204" pitchFamily="34" charset="0"/>
                <a:cs typeface="Calibri" panose="020F0502020204030204" pitchFamily="34" charset="0"/>
              </a:rPr>
              <a:t>(Bedrohung)</a:t>
            </a:r>
            <a:endParaRPr lang="de-DE"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4417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en-US" dirty="0" smtClean="0">
                <a:latin typeface="Calibri" panose="020F0502020204030204" pitchFamily="34" charset="0"/>
                <a:cs typeface="Calibri" panose="020F0502020204030204" pitchFamily="34" charset="0"/>
              </a:rPr>
              <a:t>Einfluss von Genetik und Persönlichkeit?</a:t>
            </a:r>
          </a:p>
        </p:txBody>
      </p:sp>
      <p:sp>
        <p:nvSpPr>
          <p:cNvPr id="3" name="Inhaltsplatzhalter 2"/>
          <p:cNvSpPr>
            <a:spLocks noGrp="1"/>
          </p:cNvSpPr>
          <p:nvPr>
            <p:ph idx="1"/>
          </p:nvPr>
        </p:nvSpPr>
        <p:spPr>
          <a:xfrm>
            <a:off x="468313" y="1125539"/>
            <a:ext cx="8447087" cy="3167558"/>
          </a:xfrm>
        </p:spPr>
        <p:txBody>
          <a:bodyPr/>
          <a:lstStyle/>
          <a:p>
            <a:pPr>
              <a:spcAft>
                <a:spcPct val="30000"/>
              </a:spcAft>
              <a:buFontTx/>
              <a:buChar char="•"/>
            </a:pP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Zwillingsstudie zu Einfluss von Genetik und Persönlichkeit auf die Bewältigung arbeitsbedingter Anforderungen</a:t>
            </a:r>
            <a:endPar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endParaRPr>
          </a:p>
          <a:p>
            <a:pPr>
              <a:spcAft>
                <a:spcPct val="30000"/>
              </a:spcAft>
              <a:buFontTx/>
              <a:buChar char="•"/>
            </a:pP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27</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 </a:t>
            </a: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arbeitsbezogener </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Stressresistenz auf genetische Prädispositionen </a:t>
            </a: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zurückzuführen</a:t>
            </a:r>
          </a:p>
          <a:p>
            <a:pPr>
              <a:spcAft>
                <a:spcPct val="30000"/>
              </a:spcAft>
              <a:buFontTx/>
              <a:buChar char="•"/>
            </a:pP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 individuellen Persönlichkeitsmerkmale </a:t>
            </a: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für max. </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16 % der Variabilität bei der Bewältigung beruflicher Anforderungen </a:t>
            </a: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verantwortlich</a:t>
            </a:r>
          </a:p>
          <a:p>
            <a:pPr marL="0" indent="0">
              <a:buFont typeface="Arial" pitchFamily="34" charset="0"/>
              <a:buNone/>
              <a:defRPr/>
            </a:pPr>
            <a:endParaRPr lang="en-US" sz="1800" dirty="0">
              <a:latin typeface="Calibri" panose="020F0502020204030204" pitchFamily="34" charset="0"/>
              <a:cs typeface="Calibri" panose="020F0502020204030204" pitchFamily="34" charset="0"/>
            </a:endParaRPr>
          </a:p>
        </p:txBody>
      </p:sp>
      <p:sp>
        <p:nvSpPr>
          <p:cNvPr id="29" name="Text Box 14"/>
          <p:cNvSpPr txBox="1">
            <a:spLocks noChangeArrowheads="1"/>
          </p:cNvSpPr>
          <p:nvPr/>
        </p:nvSpPr>
        <p:spPr bwMode="auto">
          <a:xfrm>
            <a:off x="7135583" y="6245450"/>
            <a:ext cx="20162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de-DE" altLang="de-DE" sz="1000" dirty="0" smtClean="0">
                <a:solidFill>
                  <a:srgbClr val="C0C0C0"/>
                </a:solidFill>
                <a:latin typeface="Calibri" panose="020F0502020204030204" pitchFamily="34" charset="0"/>
                <a:cs typeface="Calibri" panose="020F0502020204030204" pitchFamily="34" charset="0"/>
              </a:rPr>
              <a:t>Maas &amp; </a:t>
            </a:r>
            <a:r>
              <a:rPr lang="de-DE" altLang="de-DE" sz="1000" dirty="0" err="1" smtClean="0">
                <a:solidFill>
                  <a:srgbClr val="C0C0C0"/>
                </a:solidFill>
                <a:latin typeface="Calibri" panose="020F0502020204030204" pitchFamily="34" charset="0"/>
                <a:cs typeface="Calibri" panose="020F0502020204030204" pitchFamily="34" charset="0"/>
              </a:rPr>
              <a:t>Spinath</a:t>
            </a:r>
            <a:r>
              <a:rPr lang="de-DE" altLang="de-DE" sz="1000" dirty="0" smtClean="0">
                <a:solidFill>
                  <a:srgbClr val="C0C0C0"/>
                </a:solidFill>
                <a:latin typeface="Calibri" panose="020F0502020204030204" pitchFamily="34" charset="0"/>
                <a:cs typeface="Calibri" panose="020F0502020204030204" pitchFamily="34" charset="0"/>
              </a:rPr>
              <a:t>, 2012</a:t>
            </a:r>
            <a:endParaRPr lang="de-DE" altLang="de-DE" sz="1000" dirty="0">
              <a:solidFill>
                <a:srgbClr val="C0C0C0"/>
              </a:solidFill>
              <a:latin typeface="Calibri" panose="020F0502020204030204" pitchFamily="34" charset="0"/>
              <a:cs typeface="Calibri" panose="020F0502020204030204" pitchFamily="34" charset="0"/>
            </a:endParaRPr>
          </a:p>
        </p:txBody>
      </p:sp>
      <p:pic>
        <p:nvPicPr>
          <p:cNvPr id="1026" name="Picture 2" descr="Dna, Desoxyribonukleinsäure, Die Gesundheit, Molekü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543923"/>
            <a:ext cx="1608841" cy="1615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rson, Einzeln, Allei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54" y="4855520"/>
            <a:ext cx="952406" cy="992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ugel, Globus, Erde, Planet, Global, Gestalten, 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337" y="4334854"/>
            <a:ext cx="1980039" cy="203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67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bwMode="auto">
          <a:xfrm>
            <a:off x="474663" y="260350"/>
            <a:ext cx="8458200"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t>Auswirkungen von Technostress</a:t>
            </a:r>
          </a:p>
        </p:txBody>
      </p:sp>
      <p:sp>
        <p:nvSpPr>
          <p:cNvPr id="30725" name="Text Box 4"/>
          <p:cNvSpPr txBox="1">
            <a:spLocks noChangeArrowheads="1"/>
          </p:cNvSpPr>
          <p:nvPr/>
        </p:nvSpPr>
        <p:spPr bwMode="auto">
          <a:xfrm>
            <a:off x="8001000" y="6216650"/>
            <a:ext cx="9348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de-DE" altLang="de-DE" sz="900" dirty="0">
                <a:solidFill>
                  <a:schemeClr val="bg1">
                    <a:lumMod val="65000"/>
                  </a:schemeClr>
                </a:solidFill>
                <a:latin typeface="Calibri" panose="020F0502020204030204" pitchFamily="34" charset="0"/>
                <a:cs typeface="Calibri" panose="020F0502020204030204" pitchFamily="34" charset="0"/>
              </a:rPr>
              <a:t>Riedl et al, 2012</a:t>
            </a:r>
          </a:p>
        </p:txBody>
      </p:sp>
      <p:pic>
        <p:nvPicPr>
          <p:cNvPr id="30726"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052513"/>
            <a:ext cx="47117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854325"/>
            <a:ext cx="67913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58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bwMode="auto">
          <a:xfrm>
            <a:off x="474663" y="260350"/>
            <a:ext cx="8458200"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t>Technostress: Ergebnisse</a:t>
            </a:r>
          </a:p>
        </p:txBody>
      </p:sp>
      <p:pic>
        <p:nvPicPr>
          <p:cNvPr id="31750"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981075"/>
            <a:ext cx="821055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8001000" y="6216650"/>
            <a:ext cx="9348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de-DE" altLang="de-DE" sz="900" dirty="0">
                <a:solidFill>
                  <a:schemeClr val="bg1">
                    <a:lumMod val="65000"/>
                  </a:schemeClr>
                </a:solidFill>
                <a:latin typeface="Calibri" panose="020F0502020204030204" pitchFamily="34" charset="0"/>
                <a:cs typeface="Calibri" panose="020F0502020204030204" pitchFamily="34" charset="0"/>
              </a:rPr>
              <a:t>Riedl et al, 2012</a:t>
            </a:r>
          </a:p>
        </p:txBody>
      </p:sp>
    </p:spTree>
    <p:extLst>
      <p:ext uri="{BB962C8B-B14F-4D97-AF65-F5344CB8AC3E}">
        <p14:creationId xmlns:p14="http://schemas.microsoft.com/office/powerpoint/2010/main" val="2764407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de-DE" dirty="0" smtClean="0"/>
              <a:t>Präventionsansätze</a:t>
            </a:r>
            <a:endParaRPr lang="de-DE" dirty="0"/>
          </a:p>
        </p:txBody>
      </p:sp>
      <p:sp>
        <p:nvSpPr>
          <p:cNvPr id="5" name="Untertitel 4"/>
          <p:cNvSpPr>
            <a:spLocks noGrp="1"/>
          </p:cNvSpPr>
          <p:nvPr>
            <p:ph type="subTitle" idx="1"/>
          </p:nvPr>
        </p:nvSpPr>
        <p:spPr>
          <a:xfrm>
            <a:off x="971600" y="3861048"/>
            <a:ext cx="7543800" cy="1054968"/>
          </a:xfrm>
        </p:spPr>
        <p:txBody>
          <a:bodyPr/>
          <a:lstStyle/>
          <a:p>
            <a:pPr algn="ctr"/>
            <a:r>
              <a:rPr lang="de-DE" b="1" dirty="0" smtClean="0"/>
              <a:t>Verhalten</a:t>
            </a:r>
            <a:r>
              <a:rPr lang="de-DE" dirty="0" smtClean="0"/>
              <a:t> </a:t>
            </a:r>
            <a:r>
              <a:rPr lang="de-DE" dirty="0"/>
              <a:t>ändern </a:t>
            </a:r>
            <a:r>
              <a:rPr lang="de-DE" dirty="0" smtClean="0"/>
              <a:t>vs. </a:t>
            </a:r>
            <a:r>
              <a:rPr lang="de-DE" b="1" dirty="0" smtClean="0"/>
              <a:t>Verhältnisse</a:t>
            </a:r>
            <a:r>
              <a:rPr lang="de-DE" dirty="0" smtClean="0"/>
              <a:t> ändern</a:t>
            </a:r>
            <a:endParaRPr lang="de-DE" dirty="0"/>
          </a:p>
        </p:txBody>
      </p:sp>
      <p:sp>
        <p:nvSpPr>
          <p:cNvPr id="2" name="Pfeil nach rechts 1"/>
          <p:cNvSpPr/>
          <p:nvPr/>
        </p:nvSpPr>
        <p:spPr>
          <a:xfrm rot="6424097">
            <a:off x="2693675" y="2739344"/>
            <a:ext cx="1080120" cy="93610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p:cNvSpPr/>
          <p:nvPr/>
        </p:nvSpPr>
        <p:spPr>
          <a:xfrm rot="4165372">
            <a:off x="5348151" y="2712994"/>
            <a:ext cx="1080120" cy="93610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8159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Diagramm 79"/>
          <p:cNvGraphicFramePr/>
          <p:nvPr>
            <p:extLst>
              <p:ext uri="{D42A27DB-BD31-4B8C-83A1-F6EECF244321}">
                <p14:modId xmlns:p14="http://schemas.microsoft.com/office/powerpoint/2010/main" val="1087328253"/>
              </p:ext>
            </p:extLst>
          </p:nvPr>
        </p:nvGraphicFramePr>
        <p:xfrm>
          <a:off x="4499992" y="2554382"/>
          <a:ext cx="4739871" cy="2733847"/>
        </p:xfrm>
        <a:graphic>
          <a:graphicData uri="http://schemas.openxmlformats.org/drawingml/2006/chart">
            <c:chart xmlns:c="http://schemas.openxmlformats.org/drawingml/2006/chart" xmlns:r="http://schemas.openxmlformats.org/officeDocument/2006/relationships" r:id="rId3"/>
          </a:graphicData>
        </a:graphic>
      </p:graphicFrame>
      <p:cxnSp>
        <p:nvCxnSpPr>
          <p:cNvPr id="43" name="Gerader Verbinder 42"/>
          <p:cNvCxnSpPr/>
          <p:nvPr/>
        </p:nvCxnSpPr>
        <p:spPr>
          <a:xfrm>
            <a:off x="4613035" y="1672437"/>
            <a:ext cx="11601" cy="4080357"/>
          </a:xfrm>
          <a:prstGeom prst="line">
            <a:avLst/>
          </a:prstGeom>
          <a:ln w="44450" cmpd="sng">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2" name="Picture 6" descr="Männlich, Meditieren, Medi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097" y="3333493"/>
            <a:ext cx="784904" cy="1175627"/>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rechts 3"/>
          <p:cNvSpPr/>
          <p:nvPr/>
        </p:nvSpPr>
        <p:spPr>
          <a:xfrm>
            <a:off x="944192" y="1571465"/>
            <a:ext cx="3195759" cy="593675"/>
          </a:xfrm>
          <a:prstGeom prst="rightArrow">
            <a:avLst>
              <a:gd name="adj1" fmla="val 78175"/>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latin typeface="Calibri" panose="020F0502020204030204" pitchFamily="34" charset="0"/>
                <a:cs typeface="Calibri" panose="020F0502020204030204" pitchFamily="34" charset="0"/>
              </a:rPr>
              <a:t>Verhaltensprävention</a:t>
            </a:r>
            <a:endParaRPr lang="de-DE" sz="1800" b="1" dirty="0">
              <a:latin typeface="Calibri" panose="020F0502020204030204" pitchFamily="34" charset="0"/>
              <a:cs typeface="Calibri" panose="020F0502020204030204" pitchFamily="34" charset="0"/>
            </a:endParaRPr>
          </a:p>
        </p:txBody>
      </p:sp>
      <p:sp>
        <p:nvSpPr>
          <p:cNvPr id="44" name="Textfeld 43"/>
          <p:cNvSpPr txBox="1"/>
          <p:nvPr/>
        </p:nvSpPr>
        <p:spPr>
          <a:xfrm>
            <a:off x="1366783" y="2328294"/>
            <a:ext cx="1651533" cy="923330"/>
          </a:xfrm>
          <a:prstGeom prst="rect">
            <a:avLst/>
          </a:prstGeom>
          <a:noFill/>
        </p:spPr>
        <p:txBody>
          <a:bodyPr wrap="square" rtlCol="0">
            <a:spAutoFit/>
          </a:bodyPr>
          <a:lstStyle/>
          <a:p>
            <a:pPr algn="ctr"/>
            <a:r>
              <a:rPr lang="de-DE" sz="1800" dirty="0" smtClean="0">
                <a:latin typeface="Calibri" panose="020F0502020204030204" pitchFamily="34" charset="0"/>
                <a:cs typeface="Calibri" panose="020F0502020204030204" pitchFamily="34" charset="0"/>
              </a:rPr>
              <a:t>Psychische Gesundheits-förderung</a:t>
            </a:r>
            <a:endParaRPr lang="de-DE" sz="1800" dirty="0">
              <a:latin typeface="Calibri" panose="020F0502020204030204" pitchFamily="34" charset="0"/>
              <a:cs typeface="Calibri" panose="020F0502020204030204" pitchFamily="34" charset="0"/>
            </a:endParaRPr>
          </a:p>
        </p:txBody>
      </p:sp>
      <p:sp>
        <p:nvSpPr>
          <p:cNvPr id="45" name="Textfeld 44"/>
          <p:cNvSpPr txBox="1"/>
          <p:nvPr/>
        </p:nvSpPr>
        <p:spPr>
          <a:xfrm>
            <a:off x="1328110" y="5186809"/>
            <a:ext cx="1651533" cy="646331"/>
          </a:xfrm>
          <a:prstGeom prst="rect">
            <a:avLst/>
          </a:prstGeom>
          <a:noFill/>
        </p:spPr>
        <p:txBody>
          <a:bodyPr wrap="square" rtlCol="0">
            <a:spAutoFit/>
          </a:bodyPr>
          <a:lstStyle/>
          <a:p>
            <a:pPr algn="ctr"/>
            <a:r>
              <a:rPr lang="de-DE" sz="1800" dirty="0" smtClean="0">
                <a:latin typeface="Calibri" panose="020F0502020204030204" pitchFamily="34" charset="0"/>
                <a:cs typeface="Calibri" panose="020F0502020204030204" pitchFamily="34" charset="0"/>
              </a:rPr>
              <a:t>Anpassung des Menschen</a:t>
            </a:r>
            <a:endParaRPr lang="de-DE" sz="1800" dirty="0">
              <a:latin typeface="Calibri" panose="020F0502020204030204" pitchFamily="34" charset="0"/>
              <a:cs typeface="Calibri" panose="020F0502020204030204" pitchFamily="34" charset="0"/>
            </a:endParaRPr>
          </a:p>
        </p:txBody>
      </p:sp>
      <p:sp>
        <p:nvSpPr>
          <p:cNvPr id="39" name="Pfeil nach rechts 38"/>
          <p:cNvSpPr/>
          <p:nvPr/>
        </p:nvSpPr>
        <p:spPr>
          <a:xfrm>
            <a:off x="5493025" y="1571465"/>
            <a:ext cx="2823391" cy="593675"/>
          </a:xfrm>
          <a:prstGeom prst="rightArrow">
            <a:avLst>
              <a:gd name="adj1" fmla="val 78175"/>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smtClean="0">
                <a:latin typeface="Calibri" panose="020F0502020204030204" pitchFamily="34" charset="0"/>
                <a:cs typeface="Calibri" panose="020F0502020204030204" pitchFamily="34" charset="0"/>
              </a:rPr>
              <a:t>Verhältnisprävention</a:t>
            </a:r>
            <a:endParaRPr lang="de-DE" sz="1800" b="1" dirty="0">
              <a:latin typeface="Calibri" panose="020F0502020204030204" pitchFamily="34" charset="0"/>
              <a:cs typeface="Calibri" panose="020F0502020204030204" pitchFamily="34" charset="0"/>
            </a:endParaRPr>
          </a:p>
        </p:txBody>
      </p:sp>
      <p:sp>
        <p:nvSpPr>
          <p:cNvPr id="79" name="Inhaltsplatzhalter 2"/>
          <p:cNvSpPr txBox="1">
            <a:spLocks/>
          </p:cNvSpPr>
          <p:nvPr/>
        </p:nvSpPr>
        <p:spPr>
          <a:xfrm>
            <a:off x="5843041" y="3232406"/>
            <a:ext cx="1835561" cy="1365552"/>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de-DE" dirty="0" smtClean="0">
                <a:solidFill>
                  <a:srgbClr val="383838"/>
                </a:solidFill>
                <a:latin typeface="Calibri" panose="020F0502020204030204" pitchFamily="34" charset="0"/>
                <a:cs typeface="Calibri" panose="020F0502020204030204" pitchFamily="34" charset="0"/>
              </a:rPr>
              <a:t>§ </a:t>
            </a:r>
            <a:br>
              <a:rPr lang="de-DE" dirty="0" smtClean="0">
                <a:solidFill>
                  <a:srgbClr val="383838"/>
                </a:solidFill>
                <a:latin typeface="Calibri" panose="020F0502020204030204" pitchFamily="34" charset="0"/>
                <a:cs typeface="Calibri" panose="020F0502020204030204" pitchFamily="34" charset="0"/>
              </a:rPr>
            </a:br>
            <a:r>
              <a:rPr lang="de-DE" dirty="0" smtClean="0">
                <a:solidFill>
                  <a:srgbClr val="383838"/>
                </a:solidFill>
                <a:latin typeface="Calibri" panose="020F0502020204030204" pitchFamily="34" charset="0"/>
                <a:cs typeface="Calibri" panose="020F0502020204030204" pitchFamily="34" charset="0"/>
              </a:rPr>
              <a:t>Gefährdungs-beurteilung</a:t>
            </a:r>
            <a:endParaRPr lang="de-DE" dirty="0">
              <a:solidFill>
                <a:srgbClr val="383838"/>
              </a:solidFill>
              <a:latin typeface="Calibri" panose="020F0502020204030204" pitchFamily="34" charset="0"/>
              <a:cs typeface="Calibri" panose="020F0502020204030204" pitchFamily="34" charset="0"/>
            </a:endParaRPr>
          </a:p>
        </p:txBody>
      </p:sp>
      <p:sp>
        <p:nvSpPr>
          <p:cNvPr id="81" name="Textfeld 80"/>
          <p:cNvSpPr txBox="1"/>
          <p:nvPr/>
        </p:nvSpPr>
        <p:spPr>
          <a:xfrm>
            <a:off x="5843041" y="5186809"/>
            <a:ext cx="2229239" cy="646331"/>
          </a:xfrm>
          <a:prstGeom prst="rect">
            <a:avLst/>
          </a:prstGeom>
          <a:noFill/>
        </p:spPr>
        <p:txBody>
          <a:bodyPr wrap="square" rtlCol="0">
            <a:spAutoFit/>
          </a:bodyPr>
          <a:lstStyle/>
          <a:p>
            <a:pPr algn="ctr"/>
            <a:r>
              <a:rPr lang="de-DE" sz="1800" dirty="0" smtClean="0">
                <a:latin typeface="Calibri" panose="020F0502020204030204" pitchFamily="34" charset="0"/>
                <a:cs typeface="Calibri" panose="020F0502020204030204" pitchFamily="34" charset="0"/>
              </a:rPr>
              <a:t>Anpassung der Arbeitsbedingungen</a:t>
            </a:r>
            <a:endParaRPr lang="de-DE"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45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bwMode="auto">
          <a:xfrm>
            <a:off x="457200" y="2397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latin typeface="Calibri" panose="020F0502020204030204" pitchFamily="34" charset="0"/>
                <a:cs typeface="Calibri" panose="020F0502020204030204" pitchFamily="34" charset="0"/>
              </a:rPr>
              <a:t>Drei Säulen der Verhaltensprävention</a:t>
            </a:r>
          </a:p>
        </p:txBody>
      </p:sp>
      <p:sp>
        <p:nvSpPr>
          <p:cNvPr id="17413" name="Rectangle 5"/>
          <p:cNvSpPr>
            <a:spLocks noChangeArrowheads="1"/>
          </p:cNvSpPr>
          <p:nvPr/>
        </p:nvSpPr>
        <p:spPr bwMode="auto">
          <a:xfrm>
            <a:off x="827088" y="1441450"/>
            <a:ext cx="2597150" cy="1368425"/>
          </a:xfrm>
          <a:prstGeom prst="rect">
            <a:avLst/>
          </a:prstGeom>
          <a:solidFill>
            <a:srgbClr val="A702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50000"/>
              </a:lnSpc>
            </a:pPr>
            <a:r>
              <a:rPr lang="de-DE" altLang="de-DE" sz="3400" dirty="0" smtClean="0">
                <a:solidFill>
                  <a:schemeClr val="bg1"/>
                </a:solidFill>
                <a:latin typeface="Calibri" panose="020F0502020204030204" pitchFamily="34" charset="0"/>
                <a:cs typeface="Calibri" panose="020F0502020204030204" pitchFamily="34" charset="0"/>
              </a:rPr>
              <a:t>Stressoren</a:t>
            </a:r>
            <a:endParaRPr lang="de-DE" altLang="de-DE" sz="3400" dirty="0">
              <a:solidFill>
                <a:schemeClr val="bg1"/>
              </a:solidFill>
              <a:latin typeface="Calibri" panose="020F0502020204030204" pitchFamily="34" charset="0"/>
              <a:cs typeface="Calibri" panose="020F0502020204030204" pitchFamily="34" charset="0"/>
            </a:endParaRPr>
          </a:p>
        </p:txBody>
      </p:sp>
      <p:sp>
        <p:nvSpPr>
          <p:cNvPr id="17414" name="Rectangle 2"/>
          <p:cNvSpPr>
            <a:spLocks noChangeArrowheads="1"/>
          </p:cNvSpPr>
          <p:nvPr/>
        </p:nvSpPr>
        <p:spPr bwMode="auto">
          <a:xfrm>
            <a:off x="827088" y="3044825"/>
            <a:ext cx="2597150" cy="1603375"/>
          </a:xfrm>
          <a:prstGeom prst="rect">
            <a:avLst/>
          </a:prstGeom>
          <a:solidFill>
            <a:srgbClr val="FFE7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de-DE" sz="2600" dirty="0" smtClean="0">
                <a:latin typeface="Calibri" panose="020F0502020204030204" pitchFamily="34" charset="0"/>
                <a:cs typeface="Calibri" panose="020F0502020204030204" pitchFamily="34" charset="0"/>
              </a:rPr>
              <a:t>Persönliche </a:t>
            </a:r>
            <a:br>
              <a:rPr lang="de-DE" altLang="de-DE" sz="2600" dirty="0" smtClean="0">
                <a:latin typeface="Calibri" panose="020F0502020204030204" pitchFamily="34" charset="0"/>
                <a:cs typeface="Calibri" panose="020F0502020204030204" pitchFamily="34" charset="0"/>
              </a:rPr>
            </a:br>
            <a:r>
              <a:rPr lang="de-DE" altLang="de-DE" sz="2600" dirty="0" smtClean="0">
                <a:latin typeface="Calibri" panose="020F0502020204030204" pitchFamily="34" charset="0"/>
                <a:cs typeface="Calibri" panose="020F0502020204030204" pitchFamily="34" charset="0"/>
              </a:rPr>
              <a:t>Stress-</a:t>
            </a:r>
          </a:p>
          <a:p>
            <a:pPr algn="ctr"/>
            <a:r>
              <a:rPr lang="de-DE" altLang="de-DE" sz="2600" dirty="0" err="1" smtClean="0">
                <a:latin typeface="Calibri" panose="020F0502020204030204" pitchFamily="34" charset="0"/>
                <a:cs typeface="Calibri" panose="020F0502020204030204" pitchFamily="34" charset="0"/>
              </a:rPr>
              <a:t>verstärker</a:t>
            </a:r>
            <a:endParaRPr lang="de-DE" altLang="de-DE" sz="2600" dirty="0" smtClean="0">
              <a:latin typeface="Calibri" panose="020F0502020204030204" pitchFamily="34" charset="0"/>
              <a:cs typeface="Calibri" panose="020F0502020204030204" pitchFamily="34" charset="0"/>
            </a:endParaRPr>
          </a:p>
          <a:p>
            <a:pPr algn="ctr"/>
            <a:endParaRPr lang="de-DE" altLang="de-DE" sz="2600" dirty="0">
              <a:latin typeface="Calibri" panose="020F0502020204030204" pitchFamily="34" charset="0"/>
              <a:cs typeface="Calibri" panose="020F0502020204030204" pitchFamily="34" charset="0"/>
            </a:endParaRPr>
          </a:p>
        </p:txBody>
      </p:sp>
      <p:sp>
        <p:nvSpPr>
          <p:cNvPr id="17415" name="AutoShape 9"/>
          <p:cNvSpPr>
            <a:spLocks noChangeArrowheads="1"/>
          </p:cNvSpPr>
          <p:nvPr/>
        </p:nvSpPr>
        <p:spPr bwMode="auto">
          <a:xfrm>
            <a:off x="1924050" y="2346325"/>
            <a:ext cx="431800" cy="788988"/>
          </a:xfrm>
          <a:prstGeom prst="upDownArrow">
            <a:avLst>
              <a:gd name="adj1" fmla="val 50000"/>
              <a:gd name="adj2" fmla="val 44132"/>
            </a:avLst>
          </a:prstGeom>
          <a:gradFill rotWithShape="1">
            <a:gsLst>
              <a:gs pos="0">
                <a:srgbClr val="E23147">
                  <a:alpha val="50998"/>
                </a:srgbClr>
              </a:gs>
              <a:gs pos="100000">
                <a:srgbClr val="FFFF00"/>
              </a:gs>
            </a:gsLst>
            <a:lin ang="5400000" scaled="1"/>
          </a:gra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e-DE" altLang="de-DE" dirty="0">
              <a:latin typeface="Calibri" panose="020F0502020204030204" pitchFamily="34" charset="0"/>
              <a:cs typeface="Calibri" panose="020F0502020204030204" pitchFamily="34" charset="0"/>
            </a:endParaRPr>
          </a:p>
        </p:txBody>
      </p:sp>
      <p:sp>
        <p:nvSpPr>
          <p:cNvPr id="17416" name="AutoShape 10"/>
          <p:cNvSpPr>
            <a:spLocks noChangeArrowheads="1"/>
          </p:cNvSpPr>
          <p:nvPr/>
        </p:nvSpPr>
        <p:spPr bwMode="auto">
          <a:xfrm>
            <a:off x="2781300" y="2346325"/>
            <a:ext cx="422275" cy="820738"/>
          </a:xfrm>
          <a:prstGeom prst="upDownArrow">
            <a:avLst>
              <a:gd name="adj1" fmla="val 50000"/>
              <a:gd name="adj2" fmla="val 46944"/>
            </a:avLst>
          </a:prstGeom>
          <a:gradFill rotWithShape="1">
            <a:gsLst>
              <a:gs pos="0">
                <a:srgbClr val="E23147">
                  <a:alpha val="50998"/>
                </a:srgbClr>
              </a:gs>
              <a:gs pos="100000">
                <a:srgbClr val="FFFF00"/>
              </a:gs>
            </a:gsLst>
            <a:lin ang="5400000" scaled="1"/>
          </a:gra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e-DE" altLang="de-DE" dirty="0">
              <a:latin typeface="Calibri" panose="020F0502020204030204" pitchFamily="34" charset="0"/>
              <a:cs typeface="Calibri" panose="020F0502020204030204" pitchFamily="34" charset="0"/>
            </a:endParaRPr>
          </a:p>
        </p:txBody>
      </p:sp>
      <p:sp>
        <p:nvSpPr>
          <p:cNvPr id="17417" name="AutoShape 11"/>
          <p:cNvSpPr>
            <a:spLocks noChangeArrowheads="1"/>
          </p:cNvSpPr>
          <p:nvPr/>
        </p:nvSpPr>
        <p:spPr bwMode="auto">
          <a:xfrm>
            <a:off x="1063625" y="2346325"/>
            <a:ext cx="422275" cy="777875"/>
          </a:xfrm>
          <a:prstGeom prst="upDownArrow">
            <a:avLst>
              <a:gd name="adj1" fmla="val 50000"/>
              <a:gd name="adj2" fmla="val 44492"/>
            </a:avLst>
          </a:prstGeom>
          <a:gradFill rotWithShape="1">
            <a:gsLst>
              <a:gs pos="0">
                <a:srgbClr val="E03127">
                  <a:alpha val="50998"/>
                </a:srgbClr>
              </a:gs>
              <a:gs pos="100000">
                <a:srgbClr val="FFFF00"/>
              </a:gs>
            </a:gsLst>
            <a:lin ang="5400000" scaled="1"/>
          </a:gra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e-DE" altLang="de-DE" dirty="0">
              <a:latin typeface="Calibri" panose="020F0502020204030204" pitchFamily="34" charset="0"/>
              <a:cs typeface="Calibri" panose="020F0502020204030204" pitchFamily="34" charset="0"/>
            </a:endParaRPr>
          </a:p>
        </p:txBody>
      </p:sp>
      <p:sp>
        <p:nvSpPr>
          <p:cNvPr id="17418" name="Rectangle 16"/>
          <p:cNvSpPr>
            <a:spLocks noChangeArrowheads="1"/>
          </p:cNvSpPr>
          <p:nvPr/>
        </p:nvSpPr>
        <p:spPr bwMode="auto">
          <a:xfrm>
            <a:off x="827088" y="4911725"/>
            <a:ext cx="2597150" cy="1254125"/>
          </a:xfrm>
          <a:prstGeom prst="rect">
            <a:avLst/>
          </a:prstGeom>
          <a:solidFill>
            <a:srgbClr val="005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de-DE" sz="3200" dirty="0" smtClean="0">
                <a:solidFill>
                  <a:schemeClr val="bg1"/>
                </a:solidFill>
                <a:latin typeface="Calibri" panose="020F0502020204030204" pitchFamily="34" charset="0"/>
                <a:cs typeface="Calibri" panose="020F0502020204030204" pitchFamily="34" charset="0"/>
              </a:rPr>
              <a:t>Stress-</a:t>
            </a:r>
          </a:p>
          <a:p>
            <a:pPr algn="ctr"/>
            <a:r>
              <a:rPr lang="de-DE" altLang="de-DE" sz="3200" dirty="0" err="1" smtClean="0">
                <a:solidFill>
                  <a:schemeClr val="bg1"/>
                </a:solidFill>
                <a:latin typeface="Calibri" panose="020F0502020204030204" pitchFamily="34" charset="0"/>
                <a:cs typeface="Calibri" panose="020F0502020204030204" pitchFamily="34" charset="0"/>
              </a:rPr>
              <a:t>reaktionen</a:t>
            </a:r>
            <a:endParaRPr lang="de-DE" altLang="de-DE" sz="3200" dirty="0">
              <a:solidFill>
                <a:schemeClr val="bg1"/>
              </a:solidFill>
              <a:latin typeface="Calibri" panose="020F0502020204030204" pitchFamily="34" charset="0"/>
              <a:cs typeface="Calibri" panose="020F0502020204030204" pitchFamily="34" charset="0"/>
            </a:endParaRPr>
          </a:p>
        </p:txBody>
      </p:sp>
      <p:grpSp>
        <p:nvGrpSpPr>
          <p:cNvPr id="17419" name="Gruppierung 9"/>
          <p:cNvGrpSpPr>
            <a:grpSpLocks noChangeAspect="1"/>
          </p:cNvGrpSpPr>
          <p:nvPr/>
        </p:nvGrpSpPr>
        <p:grpSpPr bwMode="auto">
          <a:xfrm>
            <a:off x="1258888" y="4495800"/>
            <a:ext cx="1984375" cy="533400"/>
            <a:chOff x="3208338" y="4010820"/>
            <a:chExt cx="2009538" cy="540000"/>
          </a:xfrm>
        </p:grpSpPr>
        <p:sp>
          <p:nvSpPr>
            <p:cNvPr id="13" name="Rechteckiger Pfeil 12"/>
            <p:cNvSpPr/>
            <p:nvPr/>
          </p:nvSpPr>
          <p:spPr>
            <a:xfrm rot="5400000">
              <a:off x="3487344" y="3731814"/>
              <a:ext cx="540000" cy="1098011"/>
            </a:xfrm>
            <a:prstGeom prst="bentArrow">
              <a:avLst/>
            </a:prstGeom>
            <a:gradFill flip="none" rotWithShape="1">
              <a:gsLst>
                <a:gs pos="100000">
                  <a:srgbClr val="005800"/>
                </a:gs>
                <a:gs pos="0">
                  <a:srgbClr val="FFE714"/>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schemeClr val="tx1"/>
                </a:solidFill>
                <a:latin typeface="Calibri" panose="020F0502020204030204" pitchFamily="34" charset="0"/>
                <a:ea typeface="ＭＳ Ｐゴシック" charset="0"/>
                <a:cs typeface="Calibri" panose="020F0502020204030204" pitchFamily="34" charset="0"/>
              </a:endParaRPr>
            </a:p>
          </p:txBody>
        </p:sp>
        <p:sp>
          <p:nvSpPr>
            <p:cNvPr id="14" name="Freihandform 13"/>
            <p:cNvSpPr/>
            <p:nvPr/>
          </p:nvSpPr>
          <p:spPr>
            <a:xfrm rot="5400000" flipV="1">
              <a:off x="4357876" y="3690819"/>
              <a:ext cx="540000" cy="1180001"/>
            </a:xfrm>
            <a:custGeom>
              <a:avLst/>
              <a:gdLst>
                <a:gd name="connsiteX0" fmla="*/ 0 w 540000"/>
                <a:gd name="connsiteY0" fmla="*/ 1179276 h 1179276"/>
                <a:gd name="connsiteX1" fmla="*/ 0 w 540000"/>
                <a:gd name="connsiteY1" fmla="*/ 303750 h 1179276"/>
                <a:gd name="connsiteX2" fmla="*/ 236250 w 540000"/>
                <a:gd name="connsiteY2" fmla="*/ 67500 h 1179276"/>
                <a:gd name="connsiteX3" fmla="*/ 405000 w 540000"/>
                <a:gd name="connsiteY3" fmla="*/ 67500 h 1179276"/>
                <a:gd name="connsiteX4" fmla="*/ 405000 w 540000"/>
                <a:gd name="connsiteY4" fmla="*/ 0 h 1179276"/>
                <a:gd name="connsiteX5" fmla="*/ 540000 w 540000"/>
                <a:gd name="connsiteY5" fmla="*/ 135000 h 1179276"/>
                <a:gd name="connsiteX6" fmla="*/ 405000 w 540000"/>
                <a:gd name="connsiteY6" fmla="*/ 270000 h 1179276"/>
                <a:gd name="connsiteX7" fmla="*/ 405000 w 540000"/>
                <a:gd name="connsiteY7" fmla="*/ 202500 h 1179276"/>
                <a:gd name="connsiteX8" fmla="*/ 236250 w 540000"/>
                <a:gd name="connsiteY8" fmla="*/ 202500 h 1179276"/>
                <a:gd name="connsiteX9" fmla="*/ 135000 w 540000"/>
                <a:gd name="connsiteY9" fmla="*/ 303750 h 1179276"/>
                <a:gd name="connsiteX10" fmla="*/ 135000 w 540000"/>
                <a:gd name="connsiteY10" fmla="*/ 1179276 h 1179276"/>
                <a:gd name="connsiteX11" fmla="*/ 0 w 540000"/>
                <a:gd name="connsiteY11" fmla="*/ 1179276 h 11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000" h="1179276">
                  <a:moveTo>
                    <a:pt x="0" y="1179276"/>
                  </a:moveTo>
                  <a:lnTo>
                    <a:pt x="0" y="303750"/>
                  </a:lnTo>
                  <a:cubicBezTo>
                    <a:pt x="0" y="173273"/>
                    <a:pt x="105773" y="67500"/>
                    <a:pt x="236250" y="67500"/>
                  </a:cubicBezTo>
                  <a:lnTo>
                    <a:pt x="405000" y="67500"/>
                  </a:lnTo>
                  <a:lnTo>
                    <a:pt x="405000" y="0"/>
                  </a:lnTo>
                  <a:lnTo>
                    <a:pt x="540000" y="135000"/>
                  </a:lnTo>
                  <a:lnTo>
                    <a:pt x="405000" y="270000"/>
                  </a:lnTo>
                  <a:lnTo>
                    <a:pt x="405000" y="202500"/>
                  </a:lnTo>
                  <a:lnTo>
                    <a:pt x="236250" y="202500"/>
                  </a:lnTo>
                  <a:cubicBezTo>
                    <a:pt x="180331" y="202500"/>
                    <a:pt x="135000" y="247831"/>
                    <a:pt x="135000" y="303750"/>
                  </a:cubicBezTo>
                  <a:lnTo>
                    <a:pt x="135000" y="1179276"/>
                  </a:lnTo>
                  <a:lnTo>
                    <a:pt x="0" y="1179276"/>
                  </a:lnTo>
                  <a:close/>
                </a:path>
              </a:pathLst>
            </a:custGeom>
            <a:gradFill flip="none" rotWithShape="1">
              <a:gsLst>
                <a:gs pos="0">
                  <a:srgbClr val="005800"/>
                </a:gs>
                <a:gs pos="100000">
                  <a:srgbClr val="FFE71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schemeClr val="tx1"/>
                </a:solidFill>
                <a:latin typeface="Calibri" panose="020F0502020204030204" pitchFamily="34" charset="0"/>
                <a:ea typeface="ＭＳ Ｐゴシック" charset="0"/>
                <a:cs typeface="Calibri" panose="020F0502020204030204" pitchFamily="34" charset="0"/>
              </a:endParaRPr>
            </a:p>
          </p:txBody>
        </p:sp>
      </p:grpSp>
      <p:sp>
        <p:nvSpPr>
          <p:cNvPr id="17420" name="Text Box 17"/>
          <p:cNvSpPr txBox="1">
            <a:spLocks noChangeArrowheads="1"/>
          </p:cNvSpPr>
          <p:nvPr/>
        </p:nvSpPr>
        <p:spPr bwMode="auto">
          <a:xfrm>
            <a:off x="5454650" y="4924425"/>
            <a:ext cx="3078163" cy="1223412"/>
          </a:xfrm>
          <a:prstGeom prst="rect">
            <a:avLst/>
          </a:prstGeom>
          <a:solidFill>
            <a:srgbClr val="0058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de-DE" altLang="de-DE" sz="1800" dirty="0" smtClean="0">
                <a:solidFill>
                  <a:schemeClr val="bg1"/>
                </a:solidFill>
                <a:latin typeface="Calibri" panose="020F0502020204030204" pitchFamily="34" charset="0"/>
                <a:ea typeface="MS PGothic" panose="020B0600070205080204" pitchFamily="34" charset="-128"/>
                <a:cs typeface="Calibri" panose="020F0502020204030204" pitchFamily="34" charset="0"/>
              </a:rPr>
              <a:t>Für Balance sorgen</a:t>
            </a:r>
            <a:endParaRPr lang="de-DE" altLang="de-DE" sz="800" dirty="0" smtClean="0">
              <a:solidFill>
                <a:schemeClr val="bg1"/>
              </a:solidFill>
              <a:latin typeface="Calibri" panose="020F0502020204030204" pitchFamily="34" charset="0"/>
              <a:ea typeface="MS PGothic" panose="020B0600070205080204" pitchFamily="34" charset="-128"/>
              <a:cs typeface="Calibri" panose="020F0502020204030204" pitchFamily="34" charset="0"/>
            </a:endParaRPr>
          </a:p>
          <a:p>
            <a:pPr algn="ctr" eaLnBrk="1" hangingPunct="1">
              <a:spcBef>
                <a:spcPct val="50000"/>
              </a:spcBef>
            </a:pPr>
            <a:r>
              <a:rPr lang="de-DE" altLang="de-DE" sz="1800" b="1" u="sng" dirty="0" smtClean="0">
                <a:solidFill>
                  <a:schemeClr val="bg1"/>
                </a:solidFill>
                <a:latin typeface="Calibri" panose="020F0502020204030204" pitchFamily="34" charset="0"/>
                <a:ea typeface="MS PGothic" panose="020B0600070205080204" pitchFamily="34" charset="-128"/>
                <a:cs typeface="Calibri" panose="020F0502020204030204" pitchFamily="34" charset="0"/>
              </a:rPr>
              <a:t>Regenerative Stress- Kompetenz</a:t>
            </a:r>
          </a:p>
          <a:p>
            <a:pPr algn="ctr" eaLnBrk="1" hangingPunct="1">
              <a:spcBef>
                <a:spcPct val="50000"/>
              </a:spcBef>
            </a:pPr>
            <a:endParaRPr lang="de-DE" altLang="de-DE" sz="700" b="1" u="sng" dirty="0">
              <a:solidFill>
                <a:schemeClr val="bg1"/>
              </a:solidFill>
              <a:latin typeface="Calibri" panose="020F0502020204030204" pitchFamily="34" charset="0"/>
              <a:ea typeface="MS PGothic" panose="020B0600070205080204" pitchFamily="34" charset="-128"/>
              <a:cs typeface="Calibri" panose="020F0502020204030204" pitchFamily="34" charset="0"/>
            </a:endParaRPr>
          </a:p>
        </p:txBody>
      </p:sp>
      <p:sp>
        <p:nvSpPr>
          <p:cNvPr id="16" name="Pfeil nach unten 15"/>
          <p:cNvSpPr/>
          <p:nvPr/>
        </p:nvSpPr>
        <p:spPr>
          <a:xfrm rot="5400000">
            <a:off x="4027488" y="5099050"/>
            <a:ext cx="457200" cy="914400"/>
          </a:xfrm>
          <a:prstGeom prst="downArrow">
            <a:avLst/>
          </a:prstGeom>
          <a:solidFill>
            <a:srgbClr val="A70202"/>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solidFill>
                <a:srgbClr val="FFFFFF"/>
              </a:solidFill>
              <a:latin typeface="Calibri" panose="020F0502020204030204" pitchFamily="34" charset="0"/>
              <a:ea typeface="ＭＳ Ｐゴシック" charset="0"/>
              <a:cs typeface="Calibri" panose="020F0502020204030204" pitchFamily="34" charset="0"/>
            </a:endParaRPr>
          </a:p>
        </p:txBody>
      </p:sp>
      <p:sp>
        <p:nvSpPr>
          <p:cNvPr id="17422" name="Text Box 17"/>
          <p:cNvSpPr txBox="1">
            <a:spLocks noChangeArrowheads="1"/>
          </p:cNvSpPr>
          <p:nvPr/>
        </p:nvSpPr>
        <p:spPr bwMode="auto">
          <a:xfrm>
            <a:off x="5454650" y="3211513"/>
            <a:ext cx="3078163" cy="1338828"/>
          </a:xfrm>
          <a:prstGeom prst="rect">
            <a:avLst/>
          </a:prstGeom>
          <a:solidFill>
            <a:srgbClr val="FFE71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de-DE" altLang="de-DE" sz="1800" dirty="0" smtClean="0">
                <a:latin typeface="Calibri" panose="020F0502020204030204" pitchFamily="34" charset="0"/>
                <a:ea typeface="MS PGothic" panose="020B0600070205080204" pitchFamily="34" charset="-128"/>
                <a:cs typeface="Calibri" panose="020F0502020204030204" pitchFamily="34" charset="0"/>
              </a:rPr>
              <a:t>Erarbeitung hilfreicher Gedanken und Einstellungen</a:t>
            </a:r>
            <a:endParaRPr lang="de-DE" altLang="de-DE" sz="800" dirty="0" smtClean="0">
              <a:latin typeface="Calibri" panose="020F0502020204030204" pitchFamily="34" charset="0"/>
              <a:ea typeface="MS PGothic" panose="020B0600070205080204" pitchFamily="34" charset="-128"/>
              <a:cs typeface="Calibri" panose="020F0502020204030204" pitchFamily="34" charset="0"/>
            </a:endParaRPr>
          </a:p>
          <a:p>
            <a:pPr algn="ctr" eaLnBrk="1" hangingPunct="1">
              <a:spcBef>
                <a:spcPct val="50000"/>
              </a:spcBef>
            </a:pPr>
            <a:r>
              <a:rPr lang="de-DE" altLang="de-DE" sz="1800" b="1" u="sng" dirty="0" smtClean="0">
                <a:latin typeface="Calibri" panose="020F0502020204030204" pitchFamily="34" charset="0"/>
                <a:ea typeface="MS PGothic" panose="020B0600070205080204" pitchFamily="34" charset="-128"/>
                <a:cs typeface="Calibri" panose="020F0502020204030204" pitchFamily="34" charset="0"/>
              </a:rPr>
              <a:t>Mentale </a:t>
            </a:r>
            <a:br>
              <a:rPr lang="de-DE" altLang="de-DE" sz="1800" b="1" u="sng" dirty="0" smtClean="0">
                <a:latin typeface="Calibri" panose="020F0502020204030204" pitchFamily="34" charset="0"/>
                <a:ea typeface="MS PGothic" panose="020B0600070205080204" pitchFamily="34" charset="-128"/>
                <a:cs typeface="Calibri" panose="020F0502020204030204" pitchFamily="34" charset="0"/>
              </a:rPr>
            </a:br>
            <a:r>
              <a:rPr lang="de-DE" altLang="de-DE" sz="1800" b="1" u="sng" dirty="0" smtClean="0">
                <a:latin typeface="Calibri" panose="020F0502020204030204" pitchFamily="34" charset="0"/>
                <a:ea typeface="MS PGothic" panose="020B0600070205080204" pitchFamily="34" charset="-128"/>
                <a:cs typeface="Calibri" panose="020F0502020204030204" pitchFamily="34" charset="0"/>
              </a:rPr>
              <a:t>Stresskompetenz</a:t>
            </a:r>
            <a:endParaRPr lang="de-DE" altLang="de-DE" sz="1800" b="1" u="sng" dirty="0">
              <a:latin typeface="Calibri" panose="020F0502020204030204" pitchFamily="34" charset="0"/>
              <a:ea typeface="MS PGothic" panose="020B0600070205080204" pitchFamily="34" charset="-128"/>
              <a:cs typeface="Calibri" panose="020F0502020204030204" pitchFamily="34" charset="0"/>
            </a:endParaRPr>
          </a:p>
        </p:txBody>
      </p:sp>
      <p:sp>
        <p:nvSpPr>
          <p:cNvPr id="17423" name="Text Box 17"/>
          <p:cNvSpPr txBox="1">
            <a:spLocks noChangeArrowheads="1"/>
          </p:cNvSpPr>
          <p:nvPr/>
        </p:nvSpPr>
        <p:spPr bwMode="auto">
          <a:xfrm>
            <a:off x="5454650" y="1411288"/>
            <a:ext cx="3078163" cy="1338828"/>
          </a:xfrm>
          <a:prstGeom prst="rect">
            <a:avLst/>
          </a:prstGeom>
          <a:solidFill>
            <a:srgbClr val="A7020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de-DE" altLang="de-DE" sz="1800" dirty="0" smtClean="0">
                <a:solidFill>
                  <a:schemeClr val="bg1"/>
                </a:solidFill>
                <a:latin typeface="Calibri" panose="020F0502020204030204" pitchFamily="34" charset="0"/>
                <a:ea typeface="MS PGothic" panose="020B0600070205080204" pitchFamily="34" charset="-128"/>
                <a:cs typeface="Calibri" panose="020F0502020204030204" pitchFamily="34" charset="0"/>
              </a:rPr>
              <a:t>Stressoren </a:t>
            </a:r>
            <a:br>
              <a:rPr lang="de-DE" altLang="de-DE" sz="1800" dirty="0" smtClean="0">
                <a:solidFill>
                  <a:schemeClr val="bg1"/>
                </a:solidFill>
                <a:latin typeface="Calibri" panose="020F0502020204030204" pitchFamily="34" charset="0"/>
                <a:ea typeface="MS PGothic" panose="020B0600070205080204" pitchFamily="34" charset="-128"/>
                <a:cs typeface="Calibri" panose="020F0502020204030204" pitchFamily="34" charset="0"/>
              </a:rPr>
            </a:br>
            <a:r>
              <a:rPr lang="de-DE" altLang="de-DE" sz="1800" dirty="0" smtClean="0">
                <a:solidFill>
                  <a:schemeClr val="bg1"/>
                </a:solidFill>
                <a:latin typeface="Calibri" panose="020F0502020204030204" pitchFamily="34" charset="0"/>
                <a:ea typeface="MS PGothic" panose="020B0600070205080204" pitchFamily="34" charset="-128"/>
                <a:cs typeface="Calibri" panose="020F0502020204030204" pitchFamily="34" charset="0"/>
              </a:rPr>
              <a:t>aktiv begegnen</a:t>
            </a:r>
          </a:p>
          <a:p>
            <a:pPr algn="ctr" eaLnBrk="1" hangingPunct="1">
              <a:spcBef>
                <a:spcPct val="50000"/>
              </a:spcBef>
            </a:pPr>
            <a:r>
              <a:rPr lang="de-DE" altLang="de-DE" sz="1800" b="1" u="sng" dirty="0" smtClean="0">
                <a:solidFill>
                  <a:schemeClr val="bg1"/>
                </a:solidFill>
                <a:latin typeface="Calibri" panose="020F0502020204030204" pitchFamily="34" charset="0"/>
                <a:ea typeface="MS PGothic" panose="020B0600070205080204" pitchFamily="34" charset="-128"/>
                <a:cs typeface="Calibri" panose="020F0502020204030204" pitchFamily="34" charset="0"/>
              </a:rPr>
              <a:t>Instrumentelle</a:t>
            </a:r>
            <a:br>
              <a:rPr lang="de-DE" altLang="de-DE" sz="1800" b="1" u="sng" dirty="0" smtClean="0">
                <a:solidFill>
                  <a:schemeClr val="bg1"/>
                </a:solidFill>
                <a:latin typeface="Calibri" panose="020F0502020204030204" pitchFamily="34" charset="0"/>
                <a:ea typeface="MS PGothic" panose="020B0600070205080204" pitchFamily="34" charset="-128"/>
                <a:cs typeface="Calibri" panose="020F0502020204030204" pitchFamily="34" charset="0"/>
              </a:rPr>
            </a:br>
            <a:r>
              <a:rPr lang="de-DE" altLang="de-DE" sz="1800" b="1" u="sng" dirty="0" smtClean="0">
                <a:solidFill>
                  <a:schemeClr val="bg1"/>
                </a:solidFill>
                <a:latin typeface="Calibri" panose="020F0502020204030204" pitchFamily="34" charset="0"/>
                <a:ea typeface="MS PGothic" panose="020B0600070205080204" pitchFamily="34" charset="-128"/>
                <a:cs typeface="Calibri" panose="020F0502020204030204" pitchFamily="34" charset="0"/>
              </a:rPr>
              <a:t>Stresskompetenz</a:t>
            </a:r>
            <a:endParaRPr lang="de-DE" altLang="de-DE" sz="1800" b="1" u="sng" dirty="0">
              <a:solidFill>
                <a:schemeClr val="bg1"/>
              </a:solidFill>
              <a:latin typeface="Calibri" panose="020F0502020204030204" pitchFamily="34" charset="0"/>
              <a:ea typeface="MS PGothic" panose="020B0600070205080204" pitchFamily="34" charset="-128"/>
              <a:cs typeface="Calibri" panose="020F0502020204030204" pitchFamily="34" charset="0"/>
            </a:endParaRPr>
          </a:p>
        </p:txBody>
      </p:sp>
      <p:sp>
        <p:nvSpPr>
          <p:cNvPr id="19" name="Pfeil nach unten 15"/>
          <p:cNvSpPr>
            <a:spLocks noChangeArrowheads="1"/>
          </p:cNvSpPr>
          <p:nvPr/>
        </p:nvSpPr>
        <p:spPr bwMode="auto">
          <a:xfrm rot="5400000">
            <a:off x="4027488" y="1589088"/>
            <a:ext cx="457200" cy="914400"/>
          </a:xfrm>
          <a:prstGeom prst="downArrow">
            <a:avLst>
              <a:gd name="adj1" fmla="val 50000"/>
              <a:gd name="adj2" fmla="val 50000"/>
            </a:avLst>
          </a:prstGeom>
          <a:solidFill>
            <a:srgbClr val="A70202"/>
          </a:solidFill>
          <a:ln w="9525">
            <a:solidFill>
              <a:schemeClr val="bg1"/>
            </a:solidFill>
            <a:miter lim="800000"/>
            <a:headEnd/>
            <a:tailEnd/>
          </a:ln>
          <a:effectLst>
            <a:outerShdw blurRad="40000" dist="23000" dir="5400000" rotWithShape="0">
              <a:srgbClr val="000000">
                <a:alpha val="34999"/>
              </a:srgbClr>
            </a:outerShdw>
          </a:effectLst>
        </p:spPr>
        <p:txBody>
          <a:bodyPr rot="10800000" vert="eaVert" anchor="ctr"/>
          <a:lstStyle/>
          <a:p>
            <a:pPr algn="ctr">
              <a:defRPr/>
            </a:pPr>
            <a:endParaRPr lang="de-DE" dirty="0">
              <a:solidFill>
                <a:srgbClr val="FFFFFF"/>
              </a:solidFill>
              <a:latin typeface="Calibri" panose="020F0502020204030204" pitchFamily="34" charset="0"/>
              <a:cs typeface="Calibri" panose="020F0502020204030204" pitchFamily="34" charset="0"/>
            </a:endParaRPr>
          </a:p>
        </p:txBody>
      </p:sp>
      <p:sp>
        <p:nvSpPr>
          <p:cNvPr id="20" name="Pfeil nach unten 15"/>
          <p:cNvSpPr>
            <a:spLocks noChangeArrowheads="1"/>
          </p:cNvSpPr>
          <p:nvPr/>
        </p:nvSpPr>
        <p:spPr bwMode="auto">
          <a:xfrm rot="5400000">
            <a:off x="4027488" y="3389313"/>
            <a:ext cx="457200" cy="914400"/>
          </a:xfrm>
          <a:prstGeom prst="downArrow">
            <a:avLst>
              <a:gd name="adj1" fmla="val 50000"/>
              <a:gd name="adj2" fmla="val 50000"/>
            </a:avLst>
          </a:prstGeom>
          <a:solidFill>
            <a:srgbClr val="A70202"/>
          </a:solidFill>
          <a:ln w="9525">
            <a:solidFill>
              <a:schemeClr val="bg1"/>
            </a:solidFill>
            <a:miter lim="800000"/>
            <a:headEnd/>
            <a:tailEnd/>
          </a:ln>
          <a:effectLst>
            <a:outerShdw blurRad="40000" dist="23000" dir="5400000" rotWithShape="0">
              <a:srgbClr val="000000">
                <a:alpha val="34999"/>
              </a:srgbClr>
            </a:outerShdw>
          </a:effectLst>
        </p:spPr>
        <p:txBody>
          <a:bodyPr rot="10800000" vert="eaVert" anchor="ctr"/>
          <a:lstStyle/>
          <a:p>
            <a:pPr algn="ctr">
              <a:defRPr/>
            </a:pPr>
            <a:endParaRPr lang="de-DE" dirty="0">
              <a:solidFill>
                <a:srgbClr val="FFFFFF"/>
              </a:solidFill>
              <a:latin typeface="Calibri" panose="020F0502020204030204" pitchFamily="34" charset="0"/>
              <a:cs typeface="Calibri" panose="020F0502020204030204" pitchFamily="34" charset="0"/>
            </a:endParaRPr>
          </a:p>
        </p:txBody>
      </p:sp>
      <p:sp>
        <p:nvSpPr>
          <p:cNvPr id="17426" name="Textfeld 66"/>
          <p:cNvSpPr txBox="1">
            <a:spLocks noChangeArrowheads="1"/>
          </p:cNvSpPr>
          <p:nvPr/>
        </p:nvSpPr>
        <p:spPr bwMode="auto">
          <a:xfrm>
            <a:off x="6156176" y="6487528"/>
            <a:ext cx="1295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de-DE" altLang="de-DE" sz="900" dirty="0">
                <a:solidFill>
                  <a:schemeClr val="bg1">
                    <a:lumMod val="65000"/>
                  </a:schemeClr>
                </a:solidFill>
                <a:latin typeface="Calibri" panose="020F0502020204030204" pitchFamily="34" charset="0"/>
                <a:cs typeface="Calibri" panose="020F0502020204030204" pitchFamily="34" charset="0"/>
              </a:rPr>
              <a:t>Kaluza 2011</a:t>
            </a:r>
          </a:p>
        </p:txBody>
      </p:sp>
      <p:sp>
        <p:nvSpPr>
          <p:cNvPr id="17427" name="Textfeld 21"/>
          <p:cNvSpPr txBox="1">
            <a:spLocks noChangeArrowheads="1"/>
          </p:cNvSpPr>
          <p:nvPr/>
        </p:nvSpPr>
        <p:spPr bwMode="auto">
          <a:xfrm>
            <a:off x="5184121" y="955771"/>
            <a:ext cx="35279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2000" dirty="0" smtClean="0">
                <a:latin typeface="Calibri" panose="020F0502020204030204" pitchFamily="34" charset="0"/>
                <a:cs typeface="Calibri" panose="020F0502020204030204" pitchFamily="34" charset="0"/>
              </a:rPr>
              <a:t>Problemorientierte Bewältigung</a:t>
            </a:r>
            <a:endParaRPr lang="de-DE" altLang="de-DE" sz="2000" dirty="0">
              <a:latin typeface="Calibri" panose="020F0502020204030204" pitchFamily="34" charset="0"/>
              <a:cs typeface="Calibri" panose="020F0502020204030204" pitchFamily="34" charset="0"/>
            </a:endParaRPr>
          </a:p>
        </p:txBody>
      </p:sp>
      <p:sp>
        <p:nvSpPr>
          <p:cNvPr id="17428" name="Textfeld 22"/>
          <p:cNvSpPr txBox="1">
            <a:spLocks noChangeArrowheads="1"/>
          </p:cNvSpPr>
          <p:nvPr/>
        </p:nvSpPr>
        <p:spPr bwMode="auto">
          <a:xfrm>
            <a:off x="5184121" y="6103995"/>
            <a:ext cx="3628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2000" dirty="0" smtClean="0">
                <a:latin typeface="Calibri" panose="020F0502020204030204" pitchFamily="34" charset="0"/>
                <a:cs typeface="Calibri" panose="020F0502020204030204" pitchFamily="34" charset="0"/>
              </a:rPr>
              <a:t>Emotionsorientierte Bewältigung</a:t>
            </a:r>
            <a:endParaRPr lang="de-DE" alt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256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bwMode="auto">
          <a:xfrm>
            <a:off x="457200" y="2397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latin typeface="Calibri" panose="020F0502020204030204" pitchFamily="34" charset="0"/>
                <a:cs typeface="Calibri" panose="020F0502020204030204" pitchFamily="34" charset="0"/>
              </a:rPr>
              <a:t>Evaluation des Stressbewältigungstrainings</a:t>
            </a:r>
          </a:p>
        </p:txBody>
      </p:sp>
      <p:sp>
        <p:nvSpPr>
          <p:cNvPr id="17426" name="Textfeld 66"/>
          <p:cNvSpPr txBox="1">
            <a:spLocks noChangeArrowheads="1"/>
          </p:cNvSpPr>
          <p:nvPr/>
        </p:nvSpPr>
        <p:spPr bwMode="auto">
          <a:xfrm>
            <a:off x="7636356" y="6237312"/>
            <a:ext cx="1295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de-DE" altLang="de-DE" sz="900" dirty="0">
                <a:solidFill>
                  <a:schemeClr val="bg1">
                    <a:lumMod val="65000"/>
                  </a:schemeClr>
                </a:solidFill>
                <a:latin typeface="Calibri" panose="020F0502020204030204" pitchFamily="34" charset="0"/>
                <a:cs typeface="Calibri" panose="020F0502020204030204" pitchFamily="34" charset="0"/>
              </a:rPr>
              <a:t>Kaluza </a:t>
            </a:r>
            <a:r>
              <a:rPr lang="de-DE" altLang="de-DE" sz="900" dirty="0" smtClean="0">
                <a:solidFill>
                  <a:schemeClr val="bg1">
                    <a:lumMod val="65000"/>
                  </a:schemeClr>
                </a:solidFill>
                <a:latin typeface="Calibri" panose="020F0502020204030204" pitchFamily="34" charset="0"/>
                <a:cs typeface="Calibri" panose="020F0502020204030204" pitchFamily="34" charset="0"/>
              </a:rPr>
              <a:t>2000</a:t>
            </a:r>
            <a:endParaRPr lang="de-DE" altLang="de-DE" sz="900" dirty="0">
              <a:solidFill>
                <a:schemeClr val="bg1">
                  <a:lumMod val="65000"/>
                </a:schemeClr>
              </a:solidFill>
              <a:latin typeface="Calibri" panose="020F0502020204030204" pitchFamily="34" charset="0"/>
              <a:cs typeface="Calibri" panose="020F0502020204030204" pitchFamily="34" charset="0"/>
            </a:endParaRPr>
          </a:p>
        </p:txBody>
      </p:sp>
      <p:pic>
        <p:nvPicPr>
          <p:cNvPr id="2" name="Grafik 1"/>
          <p:cNvPicPr>
            <a:picLocks noChangeAspect="1"/>
          </p:cNvPicPr>
          <p:nvPr/>
        </p:nvPicPr>
        <p:blipFill>
          <a:blip r:embed="rId2"/>
          <a:stretch>
            <a:fillRect/>
          </a:stretch>
        </p:blipFill>
        <p:spPr>
          <a:xfrm>
            <a:off x="4477320" y="2116271"/>
            <a:ext cx="4666680" cy="3269021"/>
          </a:xfrm>
          <a:prstGeom prst="rect">
            <a:avLst/>
          </a:prstGeom>
        </p:spPr>
      </p:pic>
      <p:sp>
        <p:nvSpPr>
          <p:cNvPr id="3" name="Textfeld 2"/>
          <p:cNvSpPr txBox="1"/>
          <p:nvPr/>
        </p:nvSpPr>
        <p:spPr>
          <a:xfrm>
            <a:off x="1187624" y="1373867"/>
            <a:ext cx="2728119" cy="830997"/>
          </a:xfrm>
          <a:prstGeom prst="rect">
            <a:avLst/>
          </a:prstGeom>
          <a:noFill/>
        </p:spPr>
        <p:txBody>
          <a:bodyPr wrap="none" rtlCol="0">
            <a:spAutoFit/>
          </a:bodyPr>
          <a:lstStyle/>
          <a:p>
            <a:pPr algn="ctr"/>
            <a:r>
              <a:rPr lang="de-DE" dirty="0" smtClean="0">
                <a:solidFill>
                  <a:srgbClr val="0067B4"/>
                </a:solidFill>
                <a:latin typeface="Calibri" panose="020F0502020204030204" pitchFamily="34" charset="0"/>
                <a:cs typeface="Calibri" panose="020F0502020204030204" pitchFamily="34" charset="0"/>
              </a:rPr>
              <a:t>Bewältigungsmuster</a:t>
            </a:r>
            <a:br>
              <a:rPr lang="de-DE" dirty="0" smtClean="0">
                <a:solidFill>
                  <a:srgbClr val="0067B4"/>
                </a:solidFill>
                <a:latin typeface="Calibri" panose="020F0502020204030204" pitchFamily="34" charset="0"/>
                <a:cs typeface="Calibri" panose="020F0502020204030204" pitchFamily="34" charset="0"/>
              </a:rPr>
            </a:br>
            <a:r>
              <a:rPr lang="de-DE" dirty="0" smtClean="0">
                <a:solidFill>
                  <a:srgbClr val="0067B4"/>
                </a:solidFill>
                <a:latin typeface="Calibri" panose="020F0502020204030204" pitchFamily="34" charset="0"/>
                <a:cs typeface="Calibri" panose="020F0502020204030204" pitchFamily="34" charset="0"/>
              </a:rPr>
              <a:t>VORHER</a:t>
            </a:r>
            <a:endParaRPr lang="de-DE" dirty="0">
              <a:solidFill>
                <a:srgbClr val="0067B4"/>
              </a:solidFill>
              <a:latin typeface="Calibri" panose="020F0502020204030204" pitchFamily="34" charset="0"/>
              <a:cs typeface="Calibri" panose="020F0502020204030204" pitchFamily="34" charset="0"/>
            </a:endParaRPr>
          </a:p>
        </p:txBody>
      </p:sp>
      <p:sp>
        <p:nvSpPr>
          <p:cNvPr id="23" name="Textfeld 22"/>
          <p:cNvSpPr txBox="1"/>
          <p:nvPr/>
        </p:nvSpPr>
        <p:spPr>
          <a:xfrm>
            <a:off x="5439816" y="1377358"/>
            <a:ext cx="2728119" cy="830997"/>
          </a:xfrm>
          <a:prstGeom prst="rect">
            <a:avLst/>
          </a:prstGeom>
          <a:noFill/>
        </p:spPr>
        <p:txBody>
          <a:bodyPr wrap="none" rtlCol="0">
            <a:spAutoFit/>
          </a:bodyPr>
          <a:lstStyle/>
          <a:p>
            <a:pPr algn="ctr"/>
            <a:r>
              <a:rPr lang="de-DE" dirty="0" smtClean="0">
                <a:solidFill>
                  <a:srgbClr val="0067B4"/>
                </a:solidFill>
                <a:latin typeface="Calibri" panose="020F0502020204030204" pitchFamily="34" charset="0"/>
                <a:cs typeface="Calibri" panose="020F0502020204030204" pitchFamily="34" charset="0"/>
              </a:rPr>
              <a:t>Bewältigungsmuster</a:t>
            </a:r>
            <a:r>
              <a:rPr lang="de-DE" dirty="0" smtClean="0">
                <a:latin typeface="Calibri" panose="020F0502020204030204" pitchFamily="34" charset="0"/>
                <a:cs typeface="Calibri" panose="020F0502020204030204" pitchFamily="34" charset="0"/>
              </a:rPr>
              <a:t/>
            </a:r>
            <a:br>
              <a:rPr lang="de-DE" dirty="0" smtClean="0">
                <a:latin typeface="Calibri" panose="020F0502020204030204" pitchFamily="34" charset="0"/>
                <a:cs typeface="Calibri" panose="020F0502020204030204" pitchFamily="34" charset="0"/>
              </a:rPr>
            </a:br>
            <a:r>
              <a:rPr lang="de-DE" dirty="0" smtClean="0">
                <a:solidFill>
                  <a:srgbClr val="0067B4"/>
                </a:solidFill>
                <a:latin typeface="Calibri" panose="020F0502020204030204" pitchFamily="34" charset="0"/>
                <a:cs typeface="Calibri" panose="020F0502020204030204" pitchFamily="34" charset="0"/>
              </a:rPr>
              <a:t>NACHHER</a:t>
            </a:r>
            <a:endParaRPr lang="de-DE" dirty="0">
              <a:solidFill>
                <a:srgbClr val="0067B4"/>
              </a:solidFill>
              <a:latin typeface="Calibri" panose="020F0502020204030204" pitchFamily="34" charset="0"/>
              <a:cs typeface="Calibri" panose="020F0502020204030204" pitchFamily="34" charset="0"/>
            </a:endParaRPr>
          </a:p>
        </p:txBody>
      </p:sp>
      <p:pic>
        <p:nvPicPr>
          <p:cNvPr id="4" name="Grafik 3"/>
          <p:cNvPicPr>
            <a:picLocks noChangeAspect="1"/>
          </p:cNvPicPr>
          <p:nvPr/>
        </p:nvPicPr>
        <p:blipFill>
          <a:blip r:embed="rId3"/>
          <a:stretch>
            <a:fillRect/>
          </a:stretch>
        </p:blipFill>
        <p:spPr>
          <a:xfrm>
            <a:off x="45604" y="2204864"/>
            <a:ext cx="4640696" cy="3165601"/>
          </a:xfrm>
          <a:prstGeom prst="rect">
            <a:avLst/>
          </a:prstGeom>
        </p:spPr>
      </p:pic>
    </p:spTree>
    <p:extLst>
      <p:ext uri="{BB962C8B-B14F-4D97-AF65-F5344CB8AC3E}">
        <p14:creationId xmlns:p14="http://schemas.microsoft.com/office/powerpoint/2010/main" val="2134384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3"/>
          <p:cNvSpPr>
            <a:spLocks noGrp="1"/>
          </p:cNvSpPr>
          <p:nvPr>
            <p:ph type="title"/>
          </p:nvPr>
        </p:nvSpPr>
        <p:spPr bwMode="auto">
          <a:xfrm>
            <a:off x="457200" y="260350"/>
            <a:ext cx="8458200"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latin typeface="Calibri" panose="020F0502020204030204" pitchFamily="34" charset="0"/>
                <a:cs typeface="Calibri" panose="020F0502020204030204" pitchFamily="34" charset="0"/>
              </a:rPr>
              <a:t>Regenerative Stresskompetenz</a:t>
            </a:r>
          </a:p>
        </p:txBody>
      </p:sp>
      <p:sp>
        <p:nvSpPr>
          <p:cNvPr id="5" name="Inhaltsplatzhalter 4"/>
          <p:cNvSpPr>
            <a:spLocks noGrp="1"/>
          </p:cNvSpPr>
          <p:nvPr>
            <p:ph idx="1"/>
          </p:nvPr>
        </p:nvSpPr>
        <p:spPr>
          <a:xfrm>
            <a:off x="457200" y="1196975"/>
            <a:ext cx="8458200" cy="4297363"/>
          </a:xfrm>
        </p:spPr>
        <p:txBody>
          <a:bodyPr/>
          <a:lstStyle/>
          <a:p>
            <a:pPr>
              <a:lnSpc>
                <a:spcPct val="150000"/>
              </a:lnSpc>
              <a:defRPr/>
            </a:pPr>
            <a:r>
              <a:rPr lang="de-DE" sz="2200" dirty="0" smtClean="0">
                <a:solidFill>
                  <a:schemeClr val="tx1"/>
                </a:solidFill>
                <a:latin typeface="Calibri" panose="020F0502020204030204" pitchFamily="34" charset="0"/>
                <a:cs typeface="Calibri" panose="020F0502020204030204" pitchFamily="34" charset="0"/>
              </a:rPr>
              <a:t>Ziel: Pause für Körper und Geist von Anforderungen und Stressoren</a:t>
            </a:r>
          </a:p>
          <a:p>
            <a:pPr>
              <a:lnSpc>
                <a:spcPct val="150000"/>
              </a:lnSpc>
              <a:defRPr/>
            </a:pPr>
            <a:r>
              <a:rPr lang="de-DE" sz="2200" dirty="0" smtClean="0">
                <a:solidFill>
                  <a:schemeClr val="tx1"/>
                </a:solidFill>
                <a:latin typeface="Calibri" panose="020F0502020204030204" pitchFamily="34" charset="0"/>
                <a:cs typeface="Calibri" panose="020F0502020204030204" pitchFamily="34" charset="0"/>
              </a:rPr>
              <a:t>Physiologischer Beruhigung bis zum Ausgangslevel</a:t>
            </a:r>
            <a:br>
              <a:rPr lang="de-DE" sz="2200" dirty="0" smtClean="0">
                <a:solidFill>
                  <a:schemeClr val="tx1"/>
                </a:solidFill>
                <a:latin typeface="Calibri" panose="020F0502020204030204" pitchFamily="34" charset="0"/>
                <a:cs typeface="Calibri" panose="020F0502020204030204" pitchFamily="34" charset="0"/>
              </a:rPr>
            </a:br>
            <a:r>
              <a:rPr lang="de-DE" sz="2200" dirty="0" smtClean="0">
                <a:solidFill>
                  <a:schemeClr val="tx1"/>
                </a:solidFill>
                <a:latin typeface="Calibri" panose="020F0502020204030204" pitchFamily="34" charset="0"/>
                <a:cs typeface="Calibri" panose="020F0502020204030204" pitchFamily="34" charset="0"/>
              </a:rPr>
              <a:t>(kein Grübeln oder sich Sorgen…)</a:t>
            </a:r>
          </a:p>
          <a:p>
            <a:pPr marL="0" indent="0">
              <a:lnSpc>
                <a:spcPct val="150000"/>
              </a:lnSpc>
              <a:buFont typeface="Arial" pitchFamily="34" charset="0"/>
              <a:buNone/>
              <a:defRPr/>
            </a:pPr>
            <a:r>
              <a:rPr lang="de-DE" sz="2200" b="1" dirty="0" smtClean="0">
                <a:solidFill>
                  <a:schemeClr val="tx1"/>
                </a:solidFill>
                <a:latin typeface="Calibri" panose="020F0502020204030204" pitchFamily="34" charset="0"/>
                <a:cs typeface="Calibri" panose="020F0502020204030204" pitchFamily="34" charset="0"/>
              </a:rPr>
              <a:t>Strategien:</a:t>
            </a:r>
          </a:p>
          <a:p>
            <a:pPr>
              <a:lnSpc>
                <a:spcPct val="150000"/>
              </a:lnSpc>
              <a:defRPr/>
            </a:pPr>
            <a:r>
              <a:rPr lang="de-DE" sz="2200" dirty="0" smtClean="0">
                <a:solidFill>
                  <a:schemeClr val="tx1"/>
                </a:solidFill>
                <a:latin typeface="Calibri" panose="020F0502020204030204" pitchFamily="34" charset="0"/>
                <a:cs typeface="Calibri" panose="020F0502020204030204" pitchFamily="34" charset="0"/>
              </a:rPr>
              <a:t>Kurzpausen bei der Arbeit </a:t>
            </a:r>
          </a:p>
          <a:p>
            <a:pPr>
              <a:lnSpc>
                <a:spcPct val="150000"/>
              </a:lnSpc>
              <a:defRPr/>
            </a:pPr>
            <a:r>
              <a:rPr lang="de-DE" sz="2200" dirty="0" smtClean="0">
                <a:solidFill>
                  <a:schemeClr val="tx1"/>
                </a:solidFill>
                <a:latin typeface="Calibri" panose="020F0502020204030204" pitchFamily="34" charset="0"/>
                <a:cs typeface="Calibri" panose="020F0502020204030204" pitchFamily="34" charset="0"/>
              </a:rPr>
              <a:t>Feierabend Fahrplan zum Abschalten</a:t>
            </a:r>
          </a:p>
          <a:p>
            <a:pPr>
              <a:lnSpc>
                <a:spcPct val="150000"/>
              </a:lnSpc>
              <a:defRPr/>
            </a:pPr>
            <a:r>
              <a:rPr lang="de-DE" sz="2200" dirty="0" smtClean="0">
                <a:solidFill>
                  <a:schemeClr val="tx1"/>
                </a:solidFill>
                <a:latin typeface="Calibri" panose="020F0502020204030204" pitchFamily="34" charset="0"/>
                <a:cs typeface="Calibri" panose="020F0502020204030204" pitchFamily="34" charset="0"/>
              </a:rPr>
              <a:t>Aktive Übungen</a:t>
            </a:r>
            <a:r>
              <a:rPr lang="de-DE" dirty="0" smtClean="0">
                <a:solidFill>
                  <a:schemeClr val="tx1"/>
                </a:solidFill>
                <a:latin typeface="Calibri" panose="020F0502020204030204" pitchFamily="34" charset="0"/>
                <a:cs typeface="Calibri" panose="020F0502020204030204" pitchFamily="34" charset="0"/>
              </a:rPr>
              <a:t>:</a:t>
            </a:r>
          </a:p>
          <a:p>
            <a:pPr lvl="1">
              <a:lnSpc>
                <a:spcPct val="150000"/>
              </a:lnSpc>
              <a:defRPr/>
            </a:pPr>
            <a:r>
              <a:rPr lang="de-DE" sz="1800" dirty="0" smtClean="0">
                <a:solidFill>
                  <a:schemeClr val="tx1"/>
                </a:solidFill>
                <a:latin typeface="Calibri" panose="020F0502020204030204" pitchFamily="34" charset="0"/>
                <a:cs typeface="Calibri" panose="020F0502020204030204" pitchFamily="34" charset="0"/>
              </a:rPr>
              <a:t>Achtsamkeit</a:t>
            </a:r>
          </a:p>
          <a:p>
            <a:pPr lvl="1">
              <a:lnSpc>
                <a:spcPct val="150000"/>
              </a:lnSpc>
              <a:defRPr/>
            </a:pPr>
            <a:r>
              <a:rPr lang="de-DE" sz="1800" dirty="0" smtClean="0">
                <a:solidFill>
                  <a:schemeClr val="tx1"/>
                </a:solidFill>
                <a:latin typeface="Calibri" panose="020F0502020204030204" pitchFamily="34" charset="0"/>
                <a:cs typeface="Calibri" panose="020F0502020204030204" pitchFamily="34" charset="0"/>
              </a:rPr>
              <a:t>Progressive Muskel Relaxation</a:t>
            </a:r>
          </a:p>
          <a:p>
            <a:pPr lvl="1">
              <a:lnSpc>
                <a:spcPct val="150000"/>
              </a:lnSpc>
              <a:defRPr/>
            </a:pPr>
            <a:r>
              <a:rPr lang="de-DE" sz="1800" dirty="0" smtClean="0">
                <a:solidFill>
                  <a:schemeClr val="tx1"/>
                </a:solidFill>
                <a:latin typeface="Calibri" panose="020F0502020204030204" pitchFamily="34" charset="0"/>
                <a:cs typeface="Calibri" panose="020F0502020204030204" pitchFamily="34" charset="0"/>
              </a:rPr>
              <a:t>Genusstraining</a:t>
            </a:r>
          </a:p>
          <a:p>
            <a:pPr>
              <a:lnSpc>
                <a:spcPct val="200000"/>
              </a:lnSpc>
              <a:defRPr/>
            </a:pPr>
            <a:endParaRPr lang="de-DE" dirty="0">
              <a:solidFill>
                <a:schemeClr val="tx1"/>
              </a:solidFill>
              <a:latin typeface="Calibri" panose="020F0502020204030204" pitchFamily="34" charset="0"/>
              <a:cs typeface="Calibri" panose="020F0502020204030204" pitchFamily="34" charset="0"/>
            </a:endParaRPr>
          </a:p>
        </p:txBody>
      </p:sp>
      <p:pic>
        <p:nvPicPr>
          <p:cNvPr id="34820"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349500"/>
            <a:ext cx="25273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122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latin typeface="Calibri" panose="020F0502020204030204" pitchFamily="34" charset="0"/>
                <a:cs typeface="Calibri" panose="020F0502020204030204" pitchFamily="34" charset="0"/>
              </a:rPr>
              <a:t>Was hält dieser Vortrag für Sie bereit?</a:t>
            </a:r>
          </a:p>
        </p:txBody>
      </p:sp>
      <p:sp>
        <p:nvSpPr>
          <p:cNvPr id="6" name="Inhaltsplatzhalter 2"/>
          <p:cNvSpPr>
            <a:spLocks noGrp="1"/>
          </p:cNvSpPr>
          <p:nvPr>
            <p:ph idx="1"/>
          </p:nvPr>
        </p:nvSpPr>
        <p:spPr>
          <a:xfrm>
            <a:off x="371588" y="1700808"/>
            <a:ext cx="8447087" cy="3455590"/>
          </a:xfrm>
        </p:spPr>
        <p:txBody>
          <a:bodyPr/>
          <a:lstStyle/>
          <a:p>
            <a:pPr>
              <a:defRPr/>
            </a:pPr>
            <a:r>
              <a:rPr lang="de-DE" sz="2400" dirty="0" smtClean="0">
                <a:latin typeface="Calibri" panose="020F0502020204030204" pitchFamily="34" charset="0"/>
                <a:cs typeface="Calibri" panose="020F0502020204030204" pitchFamily="34" charset="0"/>
              </a:rPr>
              <a:t>Arbeit, Arbeitsbedingungen und Gesundheit</a:t>
            </a:r>
          </a:p>
          <a:p>
            <a:pPr>
              <a:defRPr/>
            </a:pPr>
            <a:endParaRPr lang="de-DE" sz="2400" dirty="0" smtClean="0">
              <a:latin typeface="Calibri" panose="020F0502020204030204" pitchFamily="34" charset="0"/>
              <a:cs typeface="Calibri" panose="020F0502020204030204" pitchFamily="34" charset="0"/>
            </a:endParaRPr>
          </a:p>
          <a:p>
            <a:pPr>
              <a:defRPr/>
            </a:pPr>
            <a:r>
              <a:rPr lang="de-DE" sz="2400" dirty="0" smtClean="0">
                <a:latin typeface="Calibri" panose="020F0502020204030204" pitchFamily="34" charset="0"/>
                <a:cs typeface="Calibri" panose="020F0502020204030204" pitchFamily="34" charset="0"/>
              </a:rPr>
              <a:t>Verhaltensprävention:</a:t>
            </a:r>
            <a:br>
              <a:rPr lang="de-DE"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Was kann jeder für sich tun?</a:t>
            </a:r>
            <a:endParaRPr lang="de-DE" sz="2400" dirty="0">
              <a:latin typeface="Calibri" panose="020F0502020204030204" pitchFamily="34" charset="0"/>
              <a:cs typeface="Calibri" panose="020F0502020204030204" pitchFamily="34" charset="0"/>
            </a:endParaRPr>
          </a:p>
          <a:p>
            <a:pPr>
              <a:defRPr/>
            </a:pPr>
            <a:endParaRPr lang="de-DE" sz="2400" dirty="0" smtClean="0">
              <a:latin typeface="Calibri" panose="020F0502020204030204" pitchFamily="34" charset="0"/>
              <a:cs typeface="Calibri" panose="020F0502020204030204" pitchFamily="34" charset="0"/>
            </a:endParaRPr>
          </a:p>
          <a:p>
            <a:pPr>
              <a:defRPr/>
            </a:pPr>
            <a:r>
              <a:rPr lang="de-DE" sz="2400" dirty="0" smtClean="0">
                <a:latin typeface="Calibri" panose="020F0502020204030204" pitchFamily="34" charset="0"/>
                <a:cs typeface="Calibri" panose="020F0502020204030204" pitchFamily="34" charset="0"/>
              </a:rPr>
              <a:t>Verhältnisprävention:</a:t>
            </a:r>
            <a:br>
              <a:rPr lang="de-DE" sz="2400" dirty="0" smtClean="0">
                <a:latin typeface="Calibri" panose="020F0502020204030204" pitchFamily="34" charset="0"/>
                <a:cs typeface="Calibri" panose="020F0502020204030204" pitchFamily="34" charset="0"/>
              </a:rPr>
            </a:br>
            <a:r>
              <a:rPr lang="de-DE" sz="2400" dirty="0" smtClean="0">
                <a:latin typeface="Calibri" panose="020F0502020204030204" pitchFamily="34" charset="0"/>
                <a:cs typeface="Calibri" panose="020F0502020204030204" pitchFamily="34" charset="0"/>
              </a:rPr>
              <a:t>Was kann ein Unternehmen für die Beschäftigten tun?</a:t>
            </a:r>
            <a:endParaRPr lang="de-DE" sz="2400" dirty="0">
              <a:latin typeface="Calibri" panose="020F0502020204030204" pitchFamily="34" charset="0"/>
              <a:cs typeface="Calibri" panose="020F0502020204030204" pitchFamily="34" charset="0"/>
            </a:endParaRPr>
          </a:p>
          <a:p>
            <a:pPr marL="0" indent="0">
              <a:buFont typeface="Arial" pitchFamily="34" charset="0"/>
              <a:buNone/>
              <a:defRPr/>
            </a:pP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bwMode="auto">
          <a:xfrm>
            <a:off x="457200" y="260350"/>
            <a:ext cx="8458200"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latin typeface="Calibri" panose="020F0502020204030204" pitchFamily="34" charset="0"/>
                <a:cs typeface="Calibri" panose="020F0502020204030204" pitchFamily="34" charset="0"/>
              </a:rPr>
              <a:t>Achtsamkeit: Review zu MBSR Trainings</a:t>
            </a:r>
            <a:br>
              <a:rPr lang="de-DE" altLang="de-DE" dirty="0" smtClean="0">
                <a:latin typeface="Calibri" panose="020F0502020204030204" pitchFamily="34" charset="0"/>
                <a:cs typeface="Calibri" panose="020F0502020204030204" pitchFamily="34" charset="0"/>
              </a:rPr>
            </a:br>
            <a:r>
              <a:rPr lang="de-DE" altLang="de-DE" dirty="0" smtClean="0">
                <a:latin typeface="Calibri" panose="020F0502020204030204" pitchFamily="34" charset="0"/>
                <a:cs typeface="Calibri" panose="020F0502020204030204" pitchFamily="34" charset="0"/>
              </a:rPr>
              <a:t>(</a:t>
            </a:r>
            <a:r>
              <a:rPr lang="de-DE" altLang="de-DE" dirty="0" err="1" smtClean="0">
                <a:latin typeface="Calibri" panose="020F0502020204030204" pitchFamily="34" charset="0"/>
                <a:cs typeface="Calibri" panose="020F0502020204030204" pitchFamily="34" charset="0"/>
              </a:rPr>
              <a:t>Mindfulness</a:t>
            </a:r>
            <a:r>
              <a:rPr lang="de-DE" altLang="de-DE" dirty="0" smtClean="0">
                <a:latin typeface="Calibri" panose="020F0502020204030204" pitchFamily="34" charset="0"/>
                <a:cs typeface="Calibri" panose="020F0502020204030204" pitchFamily="34" charset="0"/>
              </a:rPr>
              <a:t> </a:t>
            </a:r>
            <a:r>
              <a:rPr lang="de-DE" altLang="de-DE" dirty="0" err="1" smtClean="0">
                <a:latin typeface="Calibri" panose="020F0502020204030204" pitchFamily="34" charset="0"/>
                <a:cs typeface="Calibri" panose="020F0502020204030204" pitchFamily="34" charset="0"/>
              </a:rPr>
              <a:t>Based</a:t>
            </a:r>
            <a:r>
              <a:rPr lang="de-DE" altLang="de-DE" dirty="0" smtClean="0">
                <a:latin typeface="Calibri" panose="020F0502020204030204" pitchFamily="34" charset="0"/>
                <a:cs typeface="Calibri" panose="020F0502020204030204" pitchFamily="34" charset="0"/>
              </a:rPr>
              <a:t> Stress </a:t>
            </a:r>
            <a:r>
              <a:rPr lang="de-DE" altLang="de-DE" dirty="0" err="1" smtClean="0">
                <a:latin typeface="Calibri" panose="020F0502020204030204" pitchFamily="34" charset="0"/>
                <a:cs typeface="Calibri" panose="020F0502020204030204" pitchFamily="34" charset="0"/>
              </a:rPr>
              <a:t>Reduction</a:t>
            </a:r>
            <a:r>
              <a:rPr lang="de-DE" altLang="de-DE" dirty="0" smtClean="0">
                <a:latin typeface="Calibri" panose="020F0502020204030204" pitchFamily="34" charset="0"/>
                <a:cs typeface="Calibri" panose="020F0502020204030204" pitchFamily="34" charset="0"/>
              </a:rPr>
              <a:t>)</a:t>
            </a:r>
          </a:p>
        </p:txBody>
      </p:sp>
      <p:sp>
        <p:nvSpPr>
          <p:cNvPr id="38917" name="Textfeld 66"/>
          <p:cNvSpPr txBox="1">
            <a:spLocks noChangeArrowheads="1"/>
          </p:cNvSpPr>
          <p:nvPr/>
        </p:nvSpPr>
        <p:spPr bwMode="auto">
          <a:xfrm>
            <a:off x="7667625" y="6194425"/>
            <a:ext cx="14493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da-DK" altLang="de-DE" sz="900">
                <a:latin typeface="Calibri" panose="020F0502020204030204" pitchFamily="34" charset="0"/>
                <a:cs typeface="Calibri" panose="020F0502020204030204" pitchFamily="34" charset="0"/>
              </a:rPr>
              <a:t>de Vibe et al., 2012</a:t>
            </a:r>
            <a:endParaRPr lang="de-DE" altLang="de-DE" sz="900">
              <a:latin typeface="Calibri" panose="020F0502020204030204" pitchFamily="34" charset="0"/>
              <a:cs typeface="Calibri" panose="020F0502020204030204" pitchFamily="34" charset="0"/>
            </a:endParaRPr>
          </a:p>
        </p:txBody>
      </p:sp>
      <p:sp>
        <p:nvSpPr>
          <p:cNvPr id="10" name="Rechteck 9"/>
          <p:cNvSpPr/>
          <p:nvPr/>
        </p:nvSpPr>
        <p:spPr>
          <a:xfrm>
            <a:off x="457200" y="1196975"/>
            <a:ext cx="8362950" cy="4708525"/>
          </a:xfrm>
          <a:prstGeom prst="rect">
            <a:avLst/>
          </a:prstGeom>
        </p:spPr>
        <p:txBody>
          <a:bodyPr>
            <a:spAutoFit/>
          </a:bodyPr>
          <a:lstStyle/>
          <a:p>
            <a:pPr eaLnBrk="1" hangingPunct="1">
              <a:lnSpc>
                <a:spcPct val="150000"/>
              </a:lnSpc>
              <a:buFont typeface="Wingdings 3" pitchFamily="18" charset="2"/>
              <a:buNone/>
              <a:defRPr/>
            </a:pPr>
            <a:r>
              <a:rPr lang="en-US" sz="2000" dirty="0">
                <a:latin typeface="Calibri" panose="020F0502020204030204" pitchFamily="34" charset="0"/>
                <a:cs typeface="Calibri" panose="020F0502020204030204" pitchFamily="34" charset="0"/>
              </a:rPr>
              <a:t>31 RCT </a:t>
            </a:r>
            <a:r>
              <a:rPr lang="de-DE" sz="2000" dirty="0" smtClean="0">
                <a:latin typeface="Calibri" panose="020F0502020204030204" pitchFamily="34" charset="0"/>
                <a:cs typeface="Calibri" panose="020F0502020204030204" pitchFamily="34" charset="0"/>
              </a:rPr>
              <a:t>Langzeitstudien</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N=1.942</a:t>
            </a:r>
            <a:r>
              <a:rPr lang="en-US" sz="2000" dirty="0">
                <a:latin typeface="Calibri" panose="020F0502020204030204" pitchFamily="34" charset="0"/>
                <a:cs typeface="Calibri" panose="020F0502020204030204" pitchFamily="34" charset="0"/>
              </a:rPr>
              <a:t>)</a:t>
            </a:r>
          </a:p>
          <a:p>
            <a:pPr eaLnBrk="1" hangingPunct="1">
              <a:lnSpc>
                <a:spcPct val="150000"/>
              </a:lnSpc>
              <a:buFont typeface="Wingdings 3" pitchFamily="18" charset="2"/>
              <a:buNone/>
              <a:defRPr/>
            </a:pPr>
            <a:r>
              <a:rPr lang="de-DE" sz="2000" dirty="0" smtClean="0">
                <a:latin typeface="Calibri" panose="020F0502020204030204" pitchFamily="34" charset="0"/>
                <a:cs typeface="Calibri" panose="020F0502020204030204" pitchFamily="34" charset="0"/>
                <a:sym typeface="Wingdings" pitchFamily="2" charset="2"/>
              </a:rPr>
              <a:t>Kleine bis mittlere Effekte</a:t>
            </a:r>
          </a:p>
          <a:p>
            <a:pPr marL="342900" indent="-342900" eaLnBrk="1" hangingPunct="1">
              <a:lnSpc>
                <a:spcPct val="150000"/>
              </a:lnSpc>
              <a:buClr>
                <a:schemeClr val="accent4"/>
              </a:buClr>
              <a:buFont typeface="Arial" panose="020B0604020202020204" pitchFamily="34" charset="0"/>
              <a:buChar char="•"/>
              <a:defRPr/>
            </a:pPr>
            <a:r>
              <a:rPr lang="de-DE" sz="2000" dirty="0" smtClean="0">
                <a:latin typeface="Calibri" panose="020F0502020204030204" pitchFamily="34" charset="0"/>
                <a:cs typeface="Calibri" panose="020F0502020204030204" pitchFamily="34" charset="0"/>
                <a:sym typeface="Wingdings" pitchFamily="2" charset="2"/>
              </a:rPr>
              <a:t>Psychische Gesundheit (</a:t>
            </a:r>
            <a:r>
              <a:rPr lang="de-DE" sz="2000" dirty="0" err="1" smtClean="0">
                <a:latin typeface="Calibri" panose="020F0502020204030204" pitchFamily="34" charset="0"/>
                <a:cs typeface="Calibri" panose="020F0502020204030204" pitchFamily="34" charset="0"/>
                <a:sym typeface="Wingdings" pitchFamily="2" charset="2"/>
              </a:rPr>
              <a:t>Hedges</a:t>
            </a:r>
            <a:r>
              <a:rPr lang="de-DE" sz="2000" dirty="0" smtClean="0">
                <a:latin typeface="Calibri" panose="020F0502020204030204" pitchFamily="34" charset="0"/>
                <a:cs typeface="Calibri" panose="020F0502020204030204" pitchFamily="34" charset="0"/>
                <a:sym typeface="Wingdings" pitchFamily="2" charset="2"/>
              </a:rPr>
              <a:t> g = 0.53)</a:t>
            </a:r>
            <a:br>
              <a:rPr lang="de-DE" sz="2000" dirty="0" smtClean="0">
                <a:latin typeface="Calibri" panose="020F0502020204030204" pitchFamily="34" charset="0"/>
                <a:cs typeface="Calibri" panose="020F0502020204030204" pitchFamily="34" charset="0"/>
                <a:sym typeface="Wingdings" pitchFamily="2" charset="2"/>
              </a:rPr>
            </a:br>
            <a:r>
              <a:rPr lang="de-DE" sz="2000" dirty="0" smtClean="0">
                <a:latin typeface="Calibri" panose="020F0502020204030204" pitchFamily="34" charset="0"/>
                <a:cs typeface="Calibri" panose="020F0502020204030204" pitchFamily="34" charset="0"/>
                <a:sym typeface="Wingdings" pitchFamily="2" charset="2"/>
              </a:rPr>
              <a:t>(Angst, Depression, Stress)</a:t>
            </a:r>
          </a:p>
          <a:p>
            <a:pPr marL="342900" indent="-342900" eaLnBrk="1" hangingPunct="1">
              <a:lnSpc>
                <a:spcPct val="150000"/>
              </a:lnSpc>
              <a:buClr>
                <a:schemeClr val="accent4"/>
              </a:buClr>
              <a:buFont typeface="Arial" panose="020B0604020202020204" pitchFamily="34" charset="0"/>
              <a:buChar char="•"/>
              <a:defRPr/>
            </a:pPr>
            <a:r>
              <a:rPr lang="de-DE" sz="2000" dirty="0" smtClean="0">
                <a:latin typeface="Calibri" panose="020F0502020204030204" pitchFamily="34" charset="0"/>
                <a:cs typeface="Calibri" panose="020F0502020204030204" pitchFamily="34" charset="0"/>
                <a:sym typeface="Wingdings" pitchFamily="2" charset="2"/>
              </a:rPr>
              <a:t>Persönliche Entwicklung (</a:t>
            </a:r>
            <a:r>
              <a:rPr lang="de-DE" sz="2000" dirty="0" err="1" smtClean="0">
                <a:latin typeface="Calibri" panose="020F0502020204030204" pitchFamily="34" charset="0"/>
                <a:cs typeface="Calibri" panose="020F0502020204030204" pitchFamily="34" charset="0"/>
                <a:sym typeface="Wingdings" pitchFamily="2" charset="2"/>
              </a:rPr>
              <a:t>Hedges</a:t>
            </a:r>
            <a:r>
              <a:rPr lang="de-DE" sz="2000" dirty="0" smtClean="0">
                <a:latin typeface="Calibri" panose="020F0502020204030204" pitchFamily="34" charset="0"/>
                <a:cs typeface="Calibri" panose="020F0502020204030204" pitchFamily="34" charset="0"/>
                <a:sym typeface="Wingdings" pitchFamily="2" charset="2"/>
              </a:rPr>
              <a:t> g = 0.50)</a:t>
            </a:r>
          </a:p>
          <a:p>
            <a:pPr eaLnBrk="1" hangingPunct="1">
              <a:lnSpc>
                <a:spcPct val="150000"/>
              </a:lnSpc>
              <a:buClr>
                <a:schemeClr val="accent4"/>
              </a:buClr>
              <a:defRPr/>
            </a:pPr>
            <a:r>
              <a:rPr lang="de-DE" sz="2000" dirty="0" smtClean="0">
                <a:latin typeface="Calibri" panose="020F0502020204030204" pitchFamily="34" charset="0"/>
                <a:cs typeface="Calibri" panose="020F0502020204030204" pitchFamily="34" charset="0"/>
                <a:sym typeface="Wingdings" pitchFamily="2" charset="2"/>
              </a:rPr>
              <a:t>    (Empathie, Coping, Selbst-Akzeptanz,…)</a:t>
            </a:r>
          </a:p>
          <a:p>
            <a:pPr marL="342900" indent="-342900" eaLnBrk="1" hangingPunct="1">
              <a:lnSpc>
                <a:spcPct val="150000"/>
              </a:lnSpc>
              <a:buClr>
                <a:schemeClr val="accent4"/>
              </a:buClr>
              <a:buFont typeface="Arial" panose="020B0604020202020204" pitchFamily="34" charset="0"/>
              <a:buChar char="•"/>
              <a:defRPr/>
            </a:pPr>
            <a:r>
              <a:rPr lang="de-DE" sz="2000" dirty="0" smtClean="0">
                <a:latin typeface="Calibri" panose="020F0502020204030204" pitchFamily="34" charset="0"/>
                <a:cs typeface="Calibri" panose="020F0502020204030204" pitchFamily="34" charset="0"/>
                <a:sym typeface="Wingdings" pitchFamily="2" charset="2"/>
              </a:rPr>
              <a:t>Lebensqualität (</a:t>
            </a:r>
            <a:r>
              <a:rPr lang="de-DE" sz="2000" dirty="0" err="1" smtClean="0">
                <a:latin typeface="Calibri" panose="020F0502020204030204" pitchFamily="34" charset="0"/>
                <a:cs typeface="Calibri" panose="020F0502020204030204" pitchFamily="34" charset="0"/>
                <a:sym typeface="Wingdings" pitchFamily="2" charset="2"/>
              </a:rPr>
              <a:t>Hedges</a:t>
            </a:r>
            <a:r>
              <a:rPr lang="de-DE" sz="2000" dirty="0" smtClean="0">
                <a:latin typeface="Calibri" panose="020F0502020204030204" pitchFamily="34" charset="0"/>
                <a:cs typeface="Calibri" panose="020F0502020204030204" pitchFamily="34" charset="0"/>
                <a:sym typeface="Wingdings" pitchFamily="2" charset="2"/>
              </a:rPr>
              <a:t> g = 0.57)</a:t>
            </a:r>
          </a:p>
          <a:p>
            <a:pPr marL="342900" indent="-342900" eaLnBrk="1" hangingPunct="1">
              <a:lnSpc>
                <a:spcPct val="150000"/>
              </a:lnSpc>
              <a:buClr>
                <a:schemeClr val="accent4"/>
              </a:buClr>
              <a:buFont typeface="Arial" panose="020B0604020202020204" pitchFamily="34" charset="0"/>
              <a:buChar char="•"/>
              <a:defRPr/>
            </a:pPr>
            <a:r>
              <a:rPr lang="de-DE" sz="2000" dirty="0" smtClean="0">
                <a:latin typeface="Calibri" panose="020F0502020204030204" pitchFamily="34" charset="0"/>
                <a:cs typeface="Calibri" panose="020F0502020204030204" pitchFamily="34" charset="0"/>
                <a:sym typeface="Wingdings" pitchFamily="2" charset="2"/>
              </a:rPr>
              <a:t>Achtsamkeit (</a:t>
            </a:r>
            <a:r>
              <a:rPr lang="de-DE" sz="2000" dirty="0" err="1" smtClean="0">
                <a:latin typeface="Calibri" panose="020F0502020204030204" pitchFamily="34" charset="0"/>
                <a:cs typeface="Calibri" panose="020F0502020204030204" pitchFamily="34" charset="0"/>
                <a:sym typeface="Wingdings" pitchFamily="2" charset="2"/>
              </a:rPr>
              <a:t>Hedges</a:t>
            </a:r>
            <a:r>
              <a:rPr lang="de-DE" sz="2000" dirty="0" smtClean="0">
                <a:latin typeface="Calibri" panose="020F0502020204030204" pitchFamily="34" charset="0"/>
                <a:cs typeface="Calibri" panose="020F0502020204030204" pitchFamily="34" charset="0"/>
                <a:sym typeface="Wingdings" pitchFamily="2" charset="2"/>
              </a:rPr>
              <a:t> g = 0.70) </a:t>
            </a:r>
          </a:p>
          <a:p>
            <a:pPr marL="342900" indent="-342900" eaLnBrk="1" hangingPunct="1">
              <a:lnSpc>
                <a:spcPct val="150000"/>
              </a:lnSpc>
              <a:buClr>
                <a:schemeClr val="accent4"/>
              </a:buClr>
              <a:buFont typeface="Arial" panose="020B0604020202020204" pitchFamily="34" charset="0"/>
              <a:buChar char="•"/>
              <a:defRPr/>
            </a:pPr>
            <a:r>
              <a:rPr lang="de-DE" sz="2000" dirty="0" smtClean="0">
                <a:latin typeface="Calibri" panose="020F0502020204030204" pitchFamily="34" charset="0"/>
                <a:cs typeface="Calibri" panose="020F0502020204030204" pitchFamily="34" charset="0"/>
                <a:sym typeface="Wingdings" pitchFamily="2" charset="2"/>
              </a:rPr>
              <a:t>Physische Gesundheit (</a:t>
            </a:r>
            <a:r>
              <a:rPr lang="de-DE" sz="2000" dirty="0" err="1" smtClean="0">
                <a:latin typeface="Calibri" panose="020F0502020204030204" pitchFamily="34" charset="0"/>
                <a:cs typeface="Calibri" panose="020F0502020204030204" pitchFamily="34" charset="0"/>
                <a:sym typeface="Wingdings" pitchFamily="2" charset="2"/>
              </a:rPr>
              <a:t>Hedges</a:t>
            </a:r>
            <a:r>
              <a:rPr lang="de-DE" sz="2000" dirty="0" smtClean="0">
                <a:latin typeface="Calibri" panose="020F0502020204030204" pitchFamily="34" charset="0"/>
                <a:cs typeface="Calibri" panose="020F0502020204030204" pitchFamily="34" charset="0"/>
                <a:sym typeface="Wingdings" pitchFamily="2" charset="2"/>
              </a:rPr>
              <a:t> g = 0.31)</a:t>
            </a:r>
          </a:p>
          <a:p>
            <a:pPr eaLnBrk="1" hangingPunct="1">
              <a:lnSpc>
                <a:spcPct val="150000"/>
              </a:lnSpc>
              <a:buClr>
                <a:schemeClr val="accent4"/>
              </a:buClr>
              <a:defRPr/>
            </a:pPr>
            <a:r>
              <a:rPr lang="de-DE" sz="2000" dirty="0" smtClean="0">
                <a:latin typeface="Calibri" panose="020F0502020204030204" pitchFamily="34" charset="0"/>
                <a:cs typeface="Calibri" panose="020F0502020204030204" pitchFamily="34" charset="0"/>
                <a:sym typeface="Wingdings" pitchFamily="2" charset="2"/>
              </a:rPr>
              <a:t>    (Immunsystem, </a:t>
            </a:r>
            <a:r>
              <a:rPr lang="de-DE" sz="2000" dirty="0" err="1" smtClean="0">
                <a:latin typeface="Calibri" panose="020F0502020204030204" pitchFamily="34" charset="0"/>
                <a:cs typeface="Calibri" panose="020F0502020204030204" pitchFamily="34" charset="0"/>
                <a:sym typeface="Wingdings" pitchFamily="2" charset="2"/>
              </a:rPr>
              <a:t>Herzrate</a:t>
            </a:r>
            <a:r>
              <a:rPr lang="de-DE" sz="2000" dirty="0" smtClean="0">
                <a:latin typeface="Calibri" panose="020F0502020204030204" pitchFamily="34" charset="0"/>
                <a:cs typeface="Calibri" panose="020F0502020204030204" pitchFamily="34" charset="0"/>
                <a:sym typeface="Wingdings" pitchFamily="2" charset="2"/>
              </a:rPr>
              <a:t>)</a:t>
            </a:r>
            <a:endParaRPr lang="de-DE" sz="2000" dirty="0">
              <a:latin typeface="Calibri" panose="020F0502020204030204" pitchFamily="34" charset="0"/>
              <a:cs typeface="Calibri" panose="020F0502020204030204" pitchFamily="34" charset="0"/>
              <a:sym typeface="Wingdings" pitchFamily="2" charset="2"/>
            </a:endParaRPr>
          </a:p>
        </p:txBody>
      </p:sp>
      <p:pic>
        <p:nvPicPr>
          <p:cNvPr id="11" name="Picture 2" descr="http://changenow.de/wp-content/uploads/2010/03/meditation-zen.jpg"/>
          <p:cNvPicPr>
            <a:picLocks noChangeAspect="1" noChangeArrowheads="1"/>
          </p:cNvPicPr>
          <p:nvPr/>
        </p:nvPicPr>
        <p:blipFill>
          <a:blip r:embed="rId3"/>
          <a:srcRect/>
          <a:stretch>
            <a:fillRect/>
          </a:stretch>
        </p:blipFill>
        <p:spPr bwMode="auto">
          <a:xfrm>
            <a:off x="4427984" y="2958496"/>
            <a:ext cx="4857784" cy="3235285"/>
          </a:xfrm>
          <a:prstGeom prst="rect">
            <a:avLst/>
          </a:prstGeom>
          <a:noFill/>
          <a:effectLst>
            <a:softEdge rad="635000"/>
          </a:effectLst>
        </p:spPr>
      </p:pic>
    </p:spTree>
    <p:extLst>
      <p:ext uri="{BB962C8B-B14F-4D97-AF65-F5344CB8AC3E}">
        <p14:creationId xmlns:p14="http://schemas.microsoft.com/office/powerpoint/2010/main" val="3600742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14354"/>
            <a:ext cx="608965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el 1"/>
          <p:cNvSpPr>
            <a:spLocks noGrp="1"/>
          </p:cNvSpPr>
          <p:nvPr>
            <p:ph type="title"/>
          </p:nvPr>
        </p:nvSpPr>
        <p:spPr bwMode="auto">
          <a:xfrm>
            <a:off x="457200" y="260350"/>
            <a:ext cx="8458200"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latin typeface="Calibri" panose="020F0502020204030204" pitchFamily="34" charset="0"/>
                <a:cs typeface="Calibri" panose="020F0502020204030204" pitchFamily="34" charset="0"/>
              </a:rPr>
              <a:t>Achtsamkeit am Arbeitsplatz und </a:t>
            </a:r>
            <a:br>
              <a:rPr lang="de-DE" altLang="de-DE" dirty="0" smtClean="0">
                <a:latin typeface="Calibri" panose="020F0502020204030204" pitchFamily="34" charset="0"/>
                <a:cs typeface="Calibri" panose="020F0502020204030204" pitchFamily="34" charset="0"/>
              </a:rPr>
            </a:br>
            <a:r>
              <a:rPr lang="de-DE" altLang="de-DE" dirty="0" smtClean="0">
                <a:latin typeface="Calibri" panose="020F0502020204030204" pitchFamily="34" charset="0"/>
                <a:cs typeface="Calibri" panose="020F0502020204030204" pitchFamily="34" charset="0"/>
              </a:rPr>
              <a:t>Erholung nach Feierabend</a:t>
            </a:r>
          </a:p>
        </p:txBody>
      </p:sp>
      <p:sp>
        <p:nvSpPr>
          <p:cNvPr id="40966" name="Textfeld 66"/>
          <p:cNvSpPr txBox="1">
            <a:spLocks noChangeArrowheads="1"/>
          </p:cNvSpPr>
          <p:nvPr/>
        </p:nvSpPr>
        <p:spPr bwMode="auto">
          <a:xfrm>
            <a:off x="7667625" y="6194425"/>
            <a:ext cx="14493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de-DE" altLang="de-DE" sz="900">
                <a:latin typeface="Calibri" panose="020F0502020204030204" pitchFamily="34" charset="0"/>
                <a:cs typeface="Calibri" panose="020F0502020204030204" pitchFamily="34" charset="0"/>
              </a:rPr>
              <a:t>Hülsherger et al., 2014</a:t>
            </a:r>
          </a:p>
        </p:txBody>
      </p:sp>
    </p:spTree>
    <p:extLst>
      <p:ext uri="{BB962C8B-B14F-4D97-AF65-F5344CB8AC3E}">
        <p14:creationId xmlns:p14="http://schemas.microsoft.com/office/powerpoint/2010/main" val="3179969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bwMode="auto">
          <a:xfrm>
            <a:off x="457200" y="260350"/>
            <a:ext cx="8458200" cy="68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u="sng" dirty="0" err="1" smtClean="0">
                <a:latin typeface="Calibri" panose="020F0502020204030204" pitchFamily="34" charset="0"/>
                <a:cs typeface="Calibri" panose="020F0502020204030204" pitchFamily="34" charset="0"/>
              </a:rPr>
              <a:t>E</a:t>
            </a:r>
            <a:r>
              <a:rPr lang="de-DE" altLang="de-DE" dirty="0" err="1" smtClean="0">
                <a:latin typeface="Calibri" panose="020F0502020204030204" pitchFamily="34" charset="0"/>
                <a:cs typeface="Calibri" panose="020F0502020204030204" pitchFamily="34" charset="0"/>
              </a:rPr>
              <a:t>mployee</a:t>
            </a:r>
            <a:r>
              <a:rPr lang="de-DE" altLang="de-DE" dirty="0" smtClean="0">
                <a:latin typeface="Calibri" panose="020F0502020204030204" pitchFamily="34" charset="0"/>
                <a:cs typeface="Calibri" panose="020F0502020204030204" pitchFamily="34" charset="0"/>
              </a:rPr>
              <a:t> </a:t>
            </a:r>
            <a:r>
              <a:rPr lang="de-DE" altLang="de-DE" u="sng" dirty="0" smtClean="0">
                <a:latin typeface="Calibri" panose="020F0502020204030204" pitchFamily="34" charset="0"/>
                <a:cs typeface="Calibri" panose="020F0502020204030204" pitchFamily="34" charset="0"/>
              </a:rPr>
              <a:t>A</a:t>
            </a:r>
            <a:r>
              <a:rPr lang="de-DE" altLang="de-DE" dirty="0" smtClean="0">
                <a:latin typeface="Calibri" panose="020F0502020204030204" pitchFamily="34" charset="0"/>
                <a:cs typeface="Calibri" panose="020F0502020204030204" pitchFamily="34" charset="0"/>
              </a:rPr>
              <a:t>ssistance </a:t>
            </a:r>
            <a:r>
              <a:rPr lang="de-DE" altLang="de-DE" u="sng" dirty="0" err="1" smtClean="0">
                <a:latin typeface="Calibri" panose="020F0502020204030204" pitchFamily="34" charset="0"/>
                <a:cs typeface="Calibri" panose="020F0502020204030204" pitchFamily="34" charset="0"/>
              </a:rPr>
              <a:t>P</a:t>
            </a:r>
            <a:r>
              <a:rPr lang="de-DE" altLang="de-DE" dirty="0" err="1" smtClean="0">
                <a:latin typeface="Calibri" panose="020F0502020204030204" pitchFamily="34" charset="0"/>
                <a:cs typeface="Calibri" panose="020F0502020204030204" pitchFamily="34" charset="0"/>
              </a:rPr>
              <a:t>rograms</a:t>
            </a:r>
            <a:r>
              <a:rPr lang="de-DE" altLang="de-DE" dirty="0" smtClean="0">
                <a:latin typeface="Calibri" panose="020F0502020204030204" pitchFamily="34" charset="0"/>
                <a:cs typeface="Calibri" panose="020F0502020204030204" pitchFamily="34" charset="0"/>
              </a:rPr>
              <a:t> als Investition</a:t>
            </a:r>
          </a:p>
        </p:txBody>
      </p:sp>
      <p:sp>
        <p:nvSpPr>
          <p:cNvPr id="48133" name="Textfeld 10"/>
          <p:cNvSpPr txBox="1">
            <a:spLocks noChangeArrowheads="1"/>
          </p:cNvSpPr>
          <p:nvPr/>
        </p:nvSpPr>
        <p:spPr bwMode="auto">
          <a:xfrm>
            <a:off x="7730427" y="6157110"/>
            <a:ext cx="1348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de-DE" sz="900" dirty="0">
                <a:solidFill>
                  <a:schemeClr val="bg1">
                    <a:lumMod val="65000"/>
                  </a:schemeClr>
                </a:solidFill>
                <a:latin typeface="Calibri" panose="020F0502020204030204" pitchFamily="34" charset="0"/>
                <a:cs typeface="Calibri" panose="020F0502020204030204" pitchFamily="34" charset="0"/>
              </a:rPr>
              <a:t>OECD, 2015</a:t>
            </a:r>
          </a:p>
          <a:p>
            <a:pPr algn="r"/>
            <a:r>
              <a:rPr lang="en-US" altLang="de-DE" sz="900" dirty="0" err="1">
                <a:solidFill>
                  <a:schemeClr val="bg1">
                    <a:lumMod val="65000"/>
                  </a:schemeClr>
                </a:solidFill>
                <a:latin typeface="Calibri" panose="020F0502020204030204" pitchFamily="34" charset="0"/>
                <a:cs typeface="Calibri" panose="020F0502020204030204" pitchFamily="34" charset="0"/>
              </a:rPr>
              <a:t>Hargrave</a:t>
            </a:r>
            <a:r>
              <a:rPr lang="en-US" altLang="de-DE" sz="900" dirty="0">
                <a:solidFill>
                  <a:schemeClr val="bg1">
                    <a:lumMod val="65000"/>
                  </a:schemeClr>
                </a:solidFill>
                <a:latin typeface="Calibri" panose="020F0502020204030204" pitchFamily="34" charset="0"/>
                <a:cs typeface="Calibri" panose="020F0502020204030204" pitchFamily="34" charset="0"/>
              </a:rPr>
              <a:t> &amp; Hiatt, </a:t>
            </a:r>
            <a:r>
              <a:rPr lang="en-US" altLang="de-DE" sz="900" dirty="0" smtClean="0">
                <a:solidFill>
                  <a:schemeClr val="bg1">
                    <a:lumMod val="65000"/>
                  </a:schemeClr>
                </a:solidFill>
                <a:latin typeface="Calibri" panose="020F0502020204030204" pitchFamily="34" charset="0"/>
                <a:cs typeface="Calibri" panose="020F0502020204030204" pitchFamily="34" charset="0"/>
              </a:rPr>
              <a:t>2005</a:t>
            </a:r>
            <a:endParaRPr lang="en-US" altLang="de-DE" sz="900" dirty="0">
              <a:solidFill>
                <a:schemeClr val="bg1">
                  <a:lumMod val="65000"/>
                </a:schemeClr>
              </a:solidFill>
              <a:latin typeface="Calibri" panose="020F0502020204030204" pitchFamily="34" charset="0"/>
              <a:cs typeface="Calibri" panose="020F0502020204030204"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5725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a:spLocks noChangeArrowheads="1"/>
          </p:cNvSpPr>
          <p:nvPr/>
        </p:nvSpPr>
        <p:spPr bwMode="auto">
          <a:xfrm>
            <a:off x="651708" y="4275401"/>
            <a:ext cx="78807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de-DE" altLang="de-DE" sz="2000" b="1" dirty="0" smtClean="0">
                <a:latin typeface="Calibri" panose="020F0502020204030204" pitchFamily="34" charset="0"/>
                <a:cs typeface="Calibri" panose="020F0502020204030204" pitchFamily="34" charset="0"/>
              </a:rPr>
              <a:t>RO</a:t>
            </a:r>
            <a:r>
              <a:rPr lang="de-DE" altLang="de-DE" sz="2000" b="1" dirty="0" smtClean="0">
                <a:solidFill>
                  <a:srgbClr val="221E1F"/>
                </a:solidFill>
                <a:latin typeface="Calibri" panose="020F0502020204030204" pitchFamily="34" charset="0"/>
                <a:cs typeface="Calibri" panose="020F0502020204030204" pitchFamily="34" charset="0"/>
              </a:rPr>
              <a:t>I (%): Return on Investment</a:t>
            </a:r>
            <a:endParaRPr lang="de-DE" altLang="de-DE" sz="2000" b="1"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altLang="de-DE" sz="2000" dirty="0" smtClean="0">
                <a:latin typeface="Calibri" panose="020F0502020204030204" pitchFamily="34" charset="0"/>
                <a:cs typeface="Calibri" panose="020F0502020204030204" pitchFamily="34" charset="0"/>
              </a:rPr>
              <a:t>Für jeden ausgegebenen EAP Dollar zur Behandlung depressiver Symptome, erzeugt das Absenken verlorener Produktivität alleine einen Rückfluss von </a:t>
            </a:r>
            <a:r>
              <a:rPr lang="de-DE" altLang="de-DE" sz="2000" b="1" dirty="0" smtClean="0">
                <a:latin typeface="Calibri" panose="020F0502020204030204" pitchFamily="34" charset="0"/>
                <a:cs typeface="Calibri" panose="020F0502020204030204" pitchFamily="34" charset="0"/>
              </a:rPr>
              <a:t>$1.42 </a:t>
            </a:r>
            <a:r>
              <a:rPr lang="de-DE" altLang="de-DE" sz="2000" dirty="0" smtClean="0">
                <a:latin typeface="Calibri" panose="020F0502020204030204" pitchFamily="34" charset="0"/>
                <a:cs typeface="Calibri" panose="020F0502020204030204" pitchFamily="34" charset="0"/>
              </a:rPr>
              <a:t>(=142%).</a:t>
            </a:r>
            <a:endParaRPr lang="de-DE" altLang="de-DE" sz="2000" dirty="0">
              <a:latin typeface="Calibri" panose="020F0502020204030204" pitchFamily="34" charset="0"/>
              <a:cs typeface="Calibri" panose="020F0502020204030204" pitchFamily="34" charset="0"/>
            </a:endParaRPr>
          </a:p>
        </p:txBody>
      </p:sp>
      <p:sp>
        <p:nvSpPr>
          <p:cNvPr id="2" name="Ellipse 1"/>
          <p:cNvSpPr/>
          <p:nvPr/>
        </p:nvSpPr>
        <p:spPr>
          <a:xfrm>
            <a:off x="3974247" y="2845916"/>
            <a:ext cx="360040" cy="9505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 name="Ellipse 9"/>
          <p:cNvSpPr/>
          <p:nvPr/>
        </p:nvSpPr>
        <p:spPr>
          <a:xfrm>
            <a:off x="7730427" y="2862178"/>
            <a:ext cx="360040" cy="9505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36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3"/>
          <p:cNvSpPr>
            <a:spLocks noGrp="1"/>
          </p:cNvSpPr>
          <p:nvPr>
            <p:ph type="ctrTitle"/>
          </p:nvPr>
        </p:nvSpPr>
        <p:spPr bwMode="auto">
          <a:xfrm>
            <a:off x="611188" y="2276475"/>
            <a:ext cx="7772400" cy="230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altLang="en-US" sz="3200" dirty="0" smtClean="0">
                <a:latin typeface="Calibri" panose="020F0502020204030204" pitchFamily="34" charset="0"/>
                <a:cs typeface="Calibri" panose="020F0502020204030204" pitchFamily="34" charset="0"/>
              </a:rPr>
              <a:t>V</a:t>
            </a:r>
            <a:r>
              <a:rPr lang="de-DE" altLang="en-US" sz="3200" dirty="0" smtClean="0">
                <a:latin typeface="Calibri" panose="020F0502020204030204" pitchFamily="34" charset="0"/>
                <a:cs typeface="Calibri" panose="020F0502020204030204" pitchFamily="34" charset="0"/>
              </a:rPr>
              <a:t>e</a:t>
            </a:r>
            <a:r>
              <a:rPr altLang="en-US" sz="3200" dirty="0" smtClean="0">
                <a:latin typeface="Calibri" panose="020F0502020204030204" pitchFamily="34" charset="0"/>
                <a:cs typeface="Calibri" panose="020F0502020204030204" pitchFamily="34" charset="0"/>
              </a:rPr>
              <a:t>rhältnisprävention </a:t>
            </a:r>
            <a:br>
              <a:rPr altLang="en-US" sz="3200" dirty="0" smtClean="0">
                <a:latin typeface="Calibri" panose="020F0502020204030204" pitchFamily="34" charset="0"/>
                <a:cs typeface="Calibri" panose="020F0502020204030204" pitchFamily="34" charset="0"/>
              </a:rPr>
            </a:br>
            <a:r>
              <a:rPr lang="de-DE" altLang="en-US" sz="3200" dirty="0" smtClean="0">
                <a:latin typeface="Calibri" panose="020F0502020204030204" pitchFamily="34" charset="0"/>
                <a:cs typeface="Calibri" panose="020F0502020204030204" pitchFamily="34" charset="0"/>
              </a:rPr>
              <a:t>Fokus:</a:t>
            </a:r>
            <a:br>
              <a:rPr lang="de-DE" altLang="en-US" sz="3200" dirty="0" smtClean="0">
                <a:latin typeface="Calibri" panose="020F0502020204030204" pitchFamily="34" charset="0"/>
                <a:cs typeface="Calibri" panose="020F0502020204030204" pitchFamily="34" charset="0"/>
              </a:rPr>
            </a:br>
            <a:r>
              <a:rPr lang="de-DE" altLang="en-US" sz="3200" dirty="0" smtClean="0">
                <a:latin typeface="Calibri" panose="020F0502020204030204" pitchFamily="34" charset="0"/>
                <a:cs typeface="Calibri" panose="020F0502020204030204" pitchFamily="34" charset="0"/>
              </a:rPr>
              <a:t>Gefährdungsbeurteilung</a:t>
            </a:r>
            <a:br>
              <a:rPr lang="de-DE" altLang="en-US" sz="3200" dirty="0" smtClean="0">
                <a:latin typeface="Calibri" panose="020F0502020204030204" pitchFamily="34" charset="0"/>
                <a:cs typeface="Calibri" panose="020F0502020204030204" pitchFamily="34" charset="0"/>
              </a:rPr>
            </a:br>
            <a:r>
              <a:rPr lang="de-DE" altLang="en-US" sz="3200" dirty="0" smtClean="0">
                <a:latin typeface="Calibri" panose="020F0502020204030204" pitchFamily="34" charset="0"/>
                <a:cs typeface="Calibri" panose="020F0502020204030204" pitchFamily="34" charset="0"/>
              </a:rPr>
              <a:t>psychischer Belastung</a:t>
            </a:r>
            <a:br>
              <a:rPr lang="de-DE" altLang="en-US" sz="3200" dirty="0" smtClean="0">
                <a:latin typeface="Calibri" panose="020F0502020204030204" pitchFamily="34" charset="0"/>
                <a:cs typeface="Calibri" panose="020F0502020204030204" pitchFamily="34" charset="0"/>
              </a:rPr>
            </a:br>
            <a:r>
              <a:rPr lang="de-DE" altLang="en-US" sz="3200" dirty="0" smtClean="0">
                <a:latin typeface="Calibri" panose="020F0502020204030204" pitchFamily="34" charset="0"/>
                <a:cs typeface="Calibri" panose="020F0502020204030204" pitchFamily="34" charset="0"/>
              </a:rPr>
              <a:t>als Primärprävention</a:t>
            </a:r>
            <a:r>
              <a:rPr altLang="de-DE" i="1" dirty="0">
                <a:solidFill>
                  <a:srgbClr val="0067B4"/>
                </a:solidFill>
                <a:latin typeface="Calibri" panose="020F0502020204030204" pitchFamily="34" charset="0"/>
                <a:cs typeface="Calibri" panose="020F0502020204030204" pitchFamily="34" charset="0"/>
              </a:rPr>
              <a:t/>
            </a:r>
            <a:br>
              <a:rPr altLang="de-DE" i="1" dirty="0">
                <a:solidFill>
                  <a:srgbClr val="0067B4"/>
                </a:solidFill>
                <a:latin typeface="Calibri" panose="020F0502020204030204" pitchFamily="34" charset="0"/>
                <a:cs typeface="Calibri" panose="020F0502020204030204" pitchFamily="34" charset="0"/>
              </a:rPr>
            </a:br>
            <a:r>
              <a:rPr altLang="de-DE" i="1" dirty="0">
                <a:solidFill>
                  <a:srgbClr val="0067B4"/>
                </a:solidFill>
                <a:latin typeface="Calibri" panose="020F0502020204030204" pitchFamily="34" charset="0"/>
                <a:cs typeface="Calibri" panose="020F0502020204030204" pitchFamily="34" charset="0"/>
              </a:rPr>
              <a:t/>
            </a:r>
            <a:br>
              <a:rPr altLang="de-DE" i="1" dirty="0">
                <a:solidFill>
                  <a:srgbClr val="0067B4"/>
                </a:solidFill>
                <a:latin typeface="Calibri" panose="020F0502020204030204" pitchFamily="34" charset="0"/>
                <a:cs typeface="Calibri" panose="020F0502020204030204" pitchFamily="34" charset="0"/>
              </a:rPr>
            </a:br>
            <a:endParaRPr altLang="en-US" dirty="0">
              <a:latin typeface="Calibri" panose="020F0502020204030204" pitchFamily="34" charset="0"/>
              <a:cs typeface="Calibri" panose="020F0502020204030204" pitchFamily="34" charset="0"/>
            </a:endParaRPr>
          </a:p>
        </p:txBody>
      </p:sp>
      <p:sp>
        <p:nvSpPr>
          <p:cNvPr id="32771" name="Fußzeilenplatzhalter 4"/>
          <p:cNvSpPr txBox="1">
            <a:spLocks/>
          </p:cNvSpPr>
          <p:nvPr/>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de-DE" sz="800">
                <a:solidFill>
                  <a:schemeClr val="accent2"/>
                </a:solidFill>
                <a:latin typeface="Arial" panose="020B0604020202020204" pitchFamily="34" charset="0"/>
              </a:rPr>
              <a:t>Institut für Arbeitsmedizin und Sozialmedizin Aachen (IASA),</a:t>
            </a:r>
          </a:p>
          <a:p>
            <a:pPr algn="ctr" eaLnBrk="1" hangingPunct="1"/>
            <a:r>
              <a:rPr lang="en-US" altLang="de-DE" sz="800">
                <a:solidFill>
                  <a:schemeClr val="accent2"/>
                </a:solidFill>
                <a:latin typeface="Arial" panose="020B0604020202020204" pitchFamily="34" charset="0"/>
              </a:rPr>
              <a:t>Universitätsklinikum RWTH Aachen</a:t>
            </a:r>
            <a:endParaRPr lang="de-DE" altLang="de-DE" sz="800">
              <a:solidFill>
                <a:schemeClr val="accent2"/>
              </a:solidFill>
              <a:latin typeface="Arial" panose="020B0604020202020204" pitchFamily="34" charset="0"/>
            </a:endParaRPr>
          </a:p>
          <a:p>
            <a:pPr algn="ctr" eaLnBrk="1" hangingPunct="1"/>
            <a:endParaRPr lang="de-DE" altLang="de-DE" sz="1400">
              <a:solidFill>
                <a:schemeClr val="accent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a:xfrm>
            <a:off x="7894886" y="6527772"/>
            <a:ext cx="958850" cy="365125"/>
          </a:xfrm>
        </p:spPr>
        <p:txBody>
          <a:bodyPr/>
          <a:lstStyle/>
          <a:p>
            <a:pPr algn="r">
              <a:defRPr/>
            </a:pPr>
            <a:r>
              <a:rPr lang="de-DE" dirty="0" smtClean="0"/>
              <a:t>Seite </a:t>
            </a:r>
            <a:fld id="{1B302632-C6C1-4702-B91E-19DAC1373514}" type="slidenum">
              <a:rPr lang="de-DE" smtClean="0"/>
              <a:pPr algn="r">
                <a:defRPr/>
              </a:pPr>
              <a:t>24</a:t>
            </a:fld>
            <a:endParaRPr lang="de-DE" dirty="0"/>
          </a:p>
        </p:txBody>
      </p:sp>
      <p:graphicFrame>
        <p:nvGraphicFramePr>
          <p:cNvPr id="5" name="Diagramm 4"/>
          <p:cNvGraphicFramePr/>
          <p:nvPr>
            <p:extLst>
              <p:ext uri="{D42A27DB-BD31-4B8C-83A1-F6EECF244321}">
                <p14:modId xmlns:p14="http://schemas.microsoft.com/office/powerpoint/2010/main" val="839016654"/>
              </p:ext>
            </p:extLst>
          </p:nvPr>
        </p:nvGraphicFramePr>
        <p:xfrm>
          <a:off x="1535507" y="1196752"/>
          <a:ext cx="6178258" cy="4690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5"/>
          <p:cNvSpPr>
            <a:spLocks noGrp="1"/>
          </p:cNvSpPr>
          <p:nvPr>
            <p:ph type="title"/>
          </p:nvPr>
        </p:nvSpPr>
        <p:spPr/>
        <p:txBody>
          <a:bodyPr/>
          <a:lstStyle/>
          <a:p>
            <a:r>
              <a:rPr lang="de-DE" dirty="0" smtClean="0"/>
              <a:t>Ablauf einer Gefährdungsbeurteilung</a:t>
            </a:r>
            <a:endParaRPr lang="de-DE" dirty="0"/>
          </a:p>
        </p:txBody>
      </p:sp>
    </p:spTree>
    <p:extLst>
      <p:ext uri="{BB962C8B-B14F-4D97-AF65-F5344CB8AC3E}">
        <p14:creationId xmlns:p14="http://schemas.microsoft.com/office/powerpoint/2010/main" val="273720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878384157"/>
              </p:ext>
            </p:extLst>
          </p:nvPr>
        </p:nvGraphicFramePr>
        <p:xfrm>
          <a:off x="1524000" y="167046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el 1"/>
          <p:cNvSpPr>
            <a:spLocks/>
          </p:cNvSpPr>
          <p:nvPr/>
        </p:nvSpPr>
        <p:spPr bwMode="auto">
          <a:xfrm>
            <a:off x="342900" y="264199"/>
            <a:ext cx="84582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b="1" dirty="0" smtClean="0">
                <a:solidFill>
                  <a:srgbClr val="005A9E"/>
                </a:solidFill>
                <a:latin typeface="Calibri" panose="020F0502020204030204" pitchFamily="34" charset="0"/>
                <a:cs typeface="Calibri" panose="020F0502020204030204" pitchFamily="34" charset="0"/>
              </a:rPr>
              <a:t>EU-Betriebe mit Maßnahmen gegen Stress </a:t>
            </a:r>
            <a:endParaRPr lang="de-DE" altLang="de-DE" b="1" dirty="0">
              <a:solidFill>
                <a:srgbClr val="005A9E"/>
              </a:solidFill>
              <a:latin typeface="Calibri" panose="020F0502020204030204" pitchFamily="34" charset="0"/>
              <a:cs typeface="Calibri" panose="020F0502020204030204" pitchFamily="34" charset="0"/>
            </a:endParaRPr>
          </a:p>
        </p:txBody>
      </p:sp>
      <p:sp>
        <p:nvSpPr>
          <p:cNvPr id="9" name="Rechteck 8"/>
          <p:cNvSpPr/>
          <p:nvPr/>
        </p:nvSpPr>
        <p:spPr>
          <a:xfrm>
            <a:off x="8202076" y="6237312"/>
            <a:ext cx="957313" cy="246221"/>
          </a:xfrm>
          <a:prstGeom prst="rect">
            <a:avLst/>
          </a:prstGeom>
        </p:spPr>
        <p:txBody>
          <a:bodyPr wrap="none">
            <a:spAutoFit/>
          </a:bodyPr>
          <a:lstStyle/>
          <a:p>
            <a:pPr algn="r" defTabSz="685800">
              <a:defRPr/>
            </a:pPr>
            <a:r>
              <a:rPr lang="de-DE" sz="1000" dirty="0">
                <a:solidFill>
                  <a:srgbClr val="C0C0C0"/>
                </a:solidFill>
                <a:latin typeface="Calibri" panose="020F0502020204030204" pitchFamily="34" charset="0"/>
                <a:cs typeface="Calibri" panose="020F0502020204030204" pitchFamily="34" charset="0"/>
              </a:rPr>
              <a:t>EU-OSHA </a:t>
            </a:r>
            <a:r>
              <a:rPr lang="de-DE" sz="1000" dirty="0" smtClean="0">
                <a:solidFill>
                  <a:srgbClr val="C0C0C0"/>
                </a:solidFill>
                <a:latin typeface="Calibri" panose="020F0502020204030204" pitchFamily="34" charset="0"/>
                <a:cs typeface="Calibri" panose="020F0502020204030204" pitchFamily="34" charset="0"/>
              </a:rPr>
              <a:t>2014</a:t>
            </a:r>
            <a:endParaRPr lang="de-DE" sz="1000" dirty="0">
              <a:solidFill>
                <a:srgbClr val="C0C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816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458200" cy="686594"/>
          </a:xfrm>
        </p:spPr>
        <p:txBody>
          <a:bodyPr>
            <a:noAutofit/>
          </a:bodyPr>
          <a:lstStyle/>
          <a:p>
            <a:pPr algn="l"/>
            <a:r>
              <a:rPr lang="de-DE" kern="1200" dirty="0">
                <a:solidFill>
                  <a:srgbClr val="005A9E"/>
                </a:solidFill>
                <a:latin typeface="Calibri" panose="020F0502020204030204" pitchFamily="34" charset="0"/>
                <a:ea typeface="+mn-ea"/>
                <a:cs typeface="Calibri" panose="020F0502020204030204" pitchFamily="34" charset="0"/>
              </a:rPr>
              <a:t>Arbeitsplätze mit 0% psychischer </a:t>
            </a:r>
            <a:r>
              <a:rPr lang="de-DE" kern="1200" dirty="0" smtClean="0">
                <a:solidFill>
                  <a:srgbClr val="005A9E"/>
                </a:solidFill>
                <a:latin typeface="Calibri" panose="020F0502020204030204" pitchFamily="34" charset="0"/>
                <a:ea typeface="+mn-ea"/>
                <a:cs typeface="Calibri" panose="020F0502020204030204" pitchFamily="34" charset="0"/>
              </a:rPr>
              <a:t>Belastung</a:t>
            </a:r>
            <a:endParaRPr lang="de-DE" kern="1200" dirty="0">
              <a:solidFill>
                <a:srgbClr val="005A9E"/>
              </a:solidFill>
              <a:latin typeface="Calibri" panose="020F0502020204030204" pitchFamily="34" charset="0"/>
              <a:ea typeface="+mn-ea"/>
              <a:cs typeface="Calibri" panose="020F0502020204030204" pitchFamily="34" charset="0"/>
            </a:endParaRPr>
          </a:p>
        </p:txBody>
      </p:sp>
      <p:sp>
        <p:nvSpPr>
          <p:cNvPr id="14" name="Rechteck 13"/>
          <p:cNvSpPr/>
          <p:nvPr/>
        </p:nvSpPr>
        <p:spPr>
          <a:xfrm>
            <a:off x="7371720" y="6237312"/>
            <a:ext cx="1787669" cy="246221"/>
          </a:xfrm>
          <a:prstGeom prst="rect">
            <a:avLst/>
          </a:prstGeom>
        </p:spPr>
        <p:txBody>
          <a:bodyPr wrap="none">
            <a:spAutoFit/>
          </a:bodyPr>
          <a:lstStyle/>
          <a:p>
            <a:pPr algn="r" defTabSz="685800">
              <a:defRPr/>
            </a:pPr>
            <a:r>
              <a:rPr lang="de-DE" sz="1000" dirty="0">
                <a:solidFill>
                  <a:srgbClr val="C0C0C0"/>
                </a:solidFill>
                <a:latin typeface="Arial" panose="020B0604020202020204" pitchFamily="34" charset="0"/>
                <a:cs typeface="Arial" panose="020B0604020202020204" pitchFamily="34" charset="0"/>
              </a:rPr>
              <a:t>EU-OSHA ESENER 3, 2019</a:t>
            </a:r>
          </a:p>
        </p:txBody>
      </p:sp>
      <p:graphicFrame>
        <p:nvGraphicFramePr>
          <p:cNvPr id="6" name="Diagramm 5"/>
          <p:cNvGraphicFramePr/>
          <p:nvPr>
            <p:extLst>
              <p:ext uri="{D42A27DB-BD31-4B8C-83A1-F6EECF244321}">
                <p14:modId xmlns:p14="http://schemas.microsoft.com/office/powerpoint/2010/main" val="715654200"/>
              </p:ext>
            </p:extLst>
          </p:nvPr>
        </p:nvGraphicFramePr>
        <p:xfrm>
          <a:off x="1259632" y="1730005"/>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758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2031" y="1471571"/>
            <a:ext cx="8447856" cy="5001419"/>
          </a:xfrm>
        </p:spPr>
        <p:txBody>
          <a:bodyPr vert="horz" lIns="91440" tIns="45720" rIns="91440" bIns="45720" rtlCol="0" anchor="t">
            <a:normAutofit/>
          </a:bodyPr>
          <a:lstStyle/>
          <a:p>
            <a:pPr marL="342900" lvl="2" indent="-342900">
              <a:lnSpc>
                <a:spcPct val="250000"/>
              </a:lnSpc>
            </a:pPr>
            <a:r>
              <a:rPr lang="de-DE" sz="2000" dirty="0">
                <a:solidFill>
                  <a:srgbClr val="3574B4"/>
                </a:solidFill>
                <a:latin typeface="Calibri" panose="020F0502020204030204" pitchFamily="34" charset="0"/>
                <a:cs typeface="Calibri" panose="020F0502020204030204" pitchFamily="34" charset="0"/>
              </a:rPr>
              <a:t>fehlendes Know-how</a:t>
            </a:r>
          </a:p>
          <a:p>
            <a:pPr marL="342900" lvl="2" indent="-342900">
              <a:lnSpc>
                <a:spcPct val="250000"/>
              </a:lnSpc>
            </a:pPr>
            <a:r>
              <a:rPr lang="de-DE" sz="2000" dirty="0">
                <a:solidFill>
                  <a:srgbClr val="3574B4"/>
                </a:solidFill>
                <a:latin typeface="Calibri" panose="020F0502020204030204" pitchFamily="34" charset="0"/>
                <a:cs typeface="Calibri" panose="020F0502020204030204" pitchFamily="34" charset="0"/>
              </a:rPr>
              <a:t> unklare Zuständigkeiten</a:t>
            </a:r>
          </a:p>
          <a:p>
            <a:pPr marL="342900" lvl="2" indent="-342900">
              <a:lnSpc>
                <a:spcPct val="250000"/>
              </a:lnSpc>
            </a:pPr>
            <a:r>
              <a:rPr lang="de-DE" sz="2000" dirty="0">
                <a:solidFill>
                  <a:srgbClr val="3574B4"/>
                </a:solidFill>
                <a:latin typeface="Calibri" panose="020F0502020204030204" pitchFamily="34" charset="0"/>
                <a:cs typeface="Calibri" panose="020F0502020204030204" pitchFamily="34" charset="0"/>
              </a:rPr>
              <a:t> mangelnder Einfluss der Arbeitsschutzakteure</a:t>
            </a:r>
          </a:p>
          <a:p>
            <a:pPr marL="342900" lvl="2" indent="-342900">
              <a:lnSpc>
                <a:spcPct val="250000"/>
              </a:lnSpc>
            </a:pPr>
            <a:r>
              <a:rPr lang="de-DE" sz="2000" dirty="0">
                <a:solidFill>
                  <a:srgbClr val="3574B4"/>
                </a:solidFill>
                <a:latin typeface="Calibri" panose="020F0502020204030204" pitchFamily="34" charset="0"/>
                <a:cs typeface="Calibri" panose="020F0502020204030204" pitchFamily="34" charset="0"/>
              </a:rPr>
              <a:t> Vermeidung angenommener Konflikte/Widerständen</a:t>
            </a:r>
          </a:p>
        </p:txBody>
      </p:sp>
      <p:sp>
        <p:nvSpPr>
          <p:cNvPr id="6" name="Rechteck 5"/>
          <p:cNvSpPr/>
          <p:nvPr/>
        </p:nvSpPr>
        <p:spPr>
          <a:xfrm>
            <a:off x="8231097" y="6188065"/>
            <a:ext cx="784189" cy="253916"/>
          </a:xfrm>
          <a:prstGeom prst="rect">
            <a:avLst/>
          </a:prstGeom>
        </p:spPr>
        <p:txBody>
          <a:bodyPr wrap="none">
            <a:spAutoFit/>
          </a:bodyPr>
          <a:lstStyle/>
          <a:p>
            <a:pPr algn="r" defTabSz="685800">
              <a:defRPr/>
            </a:pPr>
            <a:r>
              <a:rPr lang="de-DE" sz="1050" dirty="0">
                <a:solidFill>
                  <a:srgbClr val="000000">
                    <a:lumMod val="50000"/>
                    <a:lumOff val="50000"/>
                  </a:srgbClr>
                </a:solidFill>
                <a:latin typeface="Calibri" panose="020F0502020204030204" pitchFamily="34" charset="0"/>
                <a:cs typeface="Calibri" panose="020F0502020204030204" pitchFamily="34" charset="0"/>
              </a:rPr>
              <a:t>Beck, 2019</a:t>
            </a:r>
          </a:p>
        </p:txBody>
      </p:sp>
      <p:pic>
        <p:nvPicPr>
          <p:cNvPr id="1026" name="Picture 2" descr="Chat, Messenger, Users, Ava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556792"/>
            <a:ext cx="801554" cy="8110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at, Messenger, Users, Ava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037" y="2402544"/>
            <a:ext cx="801554" cy="811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at, Messenger, Users, Ava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270060"/>
            <a:ext cx="801554" cy="8110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at, Messenger, Users, Ava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107081"/>
            <a:ext cx="801554" cy="81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flipH="1">
            <a:off x="3984137" y="1648880"/>
            <a:ext cx="230737" cy="461665"/>
          </a:xfrm>
          <a:prstGeom prst="rect">
            <a:avLst/>
          </a:prstGeom>
          <a:noFill/>
        </p:spPr>
        <p:txBody>
          <a:bodyPr wrap="square" rtlCol="0">
            <a:spAutoFit/>
          </a:bodyPr>
          <a:lstStyle/>
          <a:p>
            <a:r>
              <a:rPr lang="de-DE" dirty="0">
                <a:solidFill>
                  <a:srgbClr val="3574B4"/>
                </a:solidFill>
                <a:latin typeface="Calibri" panose="020F0502020204030204" pitchFamily="34" charset="0"/>
                <a:cs typeface="Calibri" panose="020F0502020204030204" pitchFamily="34" charset="0"/>
              </a:rPr>
              <a:t>?</a:t>
            </a:r>
          </a:p>
        </p:txBody>
      </p:sp>
      <p:sp>
        <p:nvSpPr>
          <p:cNvPr id="11" name="Textfeld 10"/>
          <p:cNvSpPr txBox="1"/>
          <p:nvPr/>
        </p:nvSpPr>
        <p:spPr>
          <a:xfrm flipH="1">
            <a:off x="4179267" y="1775642"/>
            <a:ext cx="230737" cy="461665"/>
          </a:xfrm>
          <a:prstGeom prst="rect">
            <a:avLst/>
          </a:prstGeom>
          <a:noFill/>
        </p:spPr>
        <p:txBody>
          <a:bodyPr wrap="square" rtlCol="0">
            <a:spAutoFit/>
          </a:bodyPr>
          <a:lstStyle/>
          <a:p>
            <a:r>
              <a:rPr lang="de-DE" dirty="0">
                <a:solidFill>
                  <a:srgbClr val="3574B4"/>
                </a:solidFill>
                <a:latin typeface="Calibri" panose="020F0502020204030204" pitchFamily="34" charset="0"/>
                <a:cs typeface="Calibri" panose="020F0502020204030204" pitchFamily="34" charset="0"/>
              </a:rPr>
              <a:t>?</a:t>
            </a:r>
          </a:p>
        </p:txBody>
      </p:sp>
      <p:sp>
        <p:nvSpPr>
          <p:cNvPr id="10" name="Gewitterblitz 9"/>
          <p:cNvSpPr/>
          <p:nvPr/>
        </p:nvSpPr>
        <p:spPr>
          <a:xfrm>
            <a:off x="7696025" y="3927618"/>
            <a:ext cx="410198" cy="358924"/>
          </a:xfrm>
          <a:prstGeom prst="lightningBol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3" name="Verbotsymbol 12"/>
          <p:cNvSpPr/>
          <p:nvPr/>
        </p:nvSpPr>
        <p:spPr>
          <a:xfrm>
            <a:off x="6381872" y="3192681"/>
            <a:ext cx="914400" cy="914400"/>
          </a:xfrm>
          <a:prstGeom prst="noSmoking">
            <a:avLst/>
          </a:prstGeom>
          <a:solidFill>
            <a:schemeClr val="accent2">
              <a:alpha val="45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cs typeface="Calibri" panose="020F0502020204030204" pitchFamily="34" charset="0"/>
            </a:endParaRPr>
          </a:p>
        </p:txBody>
      </p:sp>
      <p:sp>
        <p:nvSpPr>
          <p:cNvPr id="14" name="Pfeil in vier Richtungen 13"/>
          <p:cNvSpPr/>
          <p:nvPr/>
        </p:nvSpPr>
        <p:spPr>
          <a:xfrm>
            <a:off x="4822098" y="2211992"/>
            <a:ext cx="1216152" cy="1216152"/>
          </a:xfrm>
          <a:prstGeom prst="quadArrow">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2" name="Titel 11"/>
          <p:cNvSpPr>
            <a:spLocks noGrp="1"/>
          </p:cNvSpPr>
          <p:nvPr>
            <p:ph type="title"/>
          </p:nvPr>
        </p:nvSpPr>
        <p:spPr/>
        <p:txBody>
          <a:bodyPr/>
          <a:lstStyle/>
          <a:p>
            <a:r>
              <a:rPr lang="de-DE" dirty="0" smtClean="0">
                <a:latin typeface="Calibri" panose="020F0502020204030204" pitchFamily="34" charset="0"/>
                <a:cs typeface="Calibri" panose="020F0502020204030204" pitchFamily="34" charset="0"/>
              </a:rPr>
              <a:t>Ursachen für Ausbleiben der Belastungsermittlung </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5972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cs typeface="Calibri" panose="020F0502020204030204" pitchFamily="34" charset="0"/>
              </a:rPr>
              <a:t>Interventionsstudie als Beispiel</a:t>
            </a:r>
            <a:endParaRPr lang="de-DE" dirty="0">
              <a:latin typeface="Calibri" panose="020F0502020204030204" pitchFamily="34" charset="0"/>
              <a:cs typeface="Calibri" panose="020F0502020204030204" pitchFamily="34" charset="0"/>
            </a:endParaRPr>
          </a:p>
        </p:txBody>
      </p:sp>
      <p:pic>
        <p:nvPicPr>
          <p:cNvPr id="4" name="Inhaltsplatzhalter 3"/>
          <p:cNvPicPr>
            <a:picLocks noGrp="1" noChangeAspect="1"/>
          </p:cNvPicPr>
          <p:nvPr>
            <p:ph idx="1"/>
          </p:nvPr>
        </p:nvPicPr>
        <p:blipFill>
          <a:blip r:embed="rId3"/>
          <a:stretch>
            <a:fillRect/>
          </a:stretch>
        </p:blipFill>
        <p:spPr>
          <a:xfrm>
            <a:off x="3716694" y="875234"/>
            <a:ext cx="5137042" cy="5578102"/>
          </a:xfrm>
          <a:prstGeom prst="rect">
            <a:avLst/>
          </a:prstGeom>
        </p:spPr>
      </p:pic>
      <p:sp>
        <p:nvSpPr>
          <p:cNvPr id="6" name="Textfeld 5"/>
          <p:cNvSpPr txBox="1"/>
          <p:nvPr/>
        </p:nvSpPr>
        <p:spPr>
          <a:xfrm>
            <a:off x="251521" y="875234"/>
            <a:ext cx="3465173" cy="5632311"/>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Langfristige Wirksamkeit einer Intervention </a:t>
            </a:r>
            <a:r>
              <a:rPr lang="de-DE" sz="2000" dirty="0">
                <a:latin typeface="Calibri" panose="020F0502020204030204" pitchFamily="34" charset="0"/>
                <a:cs typeface="Calibri" panose="020F0502020204030204" pitchFamily="34" charset="0"/>
              </a:rPr>
              <a:t>zur </a:t>
            </a:r>
            <a:r>
              <a:rPr lang="de-DE" sz="2000" dirty="0" smtClean="0">
                <a:latin typeface="Calibri" panose="020F0502020204030204" pitchFamily="34" charset="0"/>
                <a:cs typeface="Calibri" panose="020F0502020204030204" pitchFamily="34" charset="0"/>
              </a:rPr>
              <a:t>Reduktion psych. Belastung und psychischer Gesundheitsprobleme</a:t>
            </a:r>
          </a:p>
          <a:p>
            <a:pPr marL="342900" indent="-34290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Die Reduktion der Belastungen im Experimentalkrankenhaus </a:t>
            </a:r>
            <a:r>
              <a:rPr lang="de-DE" sz="2000" dirty="0">
                <a:latin typeface="Calibri" panose="020F0502020204030204" pitchFamily="34" charset="0"/>
                <a:cs typeface="Calibri" panose="020F0502020204030204" pitchFamily="34" charset="0"/>
              </a:rPr>
              <a:t>kann </a:t>
            </a:r>
            <a:r>
              <a:rPr lang="de-DE" sz="2000" dirty="0" smtClean="0">
                <a:latin typeface="Calibri" panose="020F0502020204030204" pitchFamily="34" charset="0"/>
                <a:cs typeface="Calibri" panose="020F0502020204030204" pitchFamily="34" charset="0"/>
              </a:rPr>
              <a:t>klinische Bedeutung </a:t>
            </a:r>
            <a:r>
              <a:rPr lang="de-DE" sz="2000" dirty="0">
                <a:latin typeface="Calibri" panose="020F0502020204030204" pitchFamily="34" charset="0"/>
                <a:cs typeface="Calibri" panose="020F0502020204030204" pitchFamily="34" charset="0"/>
              </a:rPr>
              <a:t>haben, da </a:t>
            </a:r>
            <a:r>
              <a:rPr lang="de-DE" sz="2000" dirty="0" smtClean="0">
                <a:latin typeface="Calibri" panose="020F0502020204030204" pitchFamily="34" charset="0"/>
                <a:cs typeface="Calibri" panose="020F0502020204030204" pitchFamily="34" charset="0"/>
              </a:rPr>
              <a:t>auch Anstieg der Gesundheitsindikatoren</a:t>
            </a:r>
            <a:endParaRPr lang="de-DE"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Partizipative </a:t>
            </a:r>
            <a:r>
              <a:rPr lang="de-DE" sz="2000" dirty="0">
                <a:latin typeface="Calibri" panose="020F0502020204030204" pitchFamily="34" charset="0"/>
                <a:cs typeface="Calibri" panose="020F0502020204030204" pitchFamily="34" charset="0"/>
              </a:rPr>
              <a:t>Prozess </a:t>
            </a:r>
            <a:r>
              <a:rPr lang="de-DE" sz="2000" dirty="0" smtClean="0">
                <a:latin typeface="Calibri" panose="020F0502020204030204" pitchFamily="34" charset="0"/>
                <a:cs typeface="Calibri" panose="020F0502020204030204" pitchFamily="34" charset="0"/>
              </a:rPr>
              <a:t>&amp; aktive </a:t>
            </a:r>
            <a:r>
              <a:rPr lang="de-DE" sz="2000" dirty="0">
                <a:latin typeface="Calibri" panose="020F0502020204030204" pitchFamily="34" charset="0"/>
                <a:cs typeface="Calibri" panose="020F0502020204030204" pitchFamily="34" charset="0"/>
              </a:rPr>
              <a:t>Rolle </a:t>
            </a:r>
            <a:r>
              <a:rPr lang="de-DE" sz="2000" dirty="0" smtClean="0">
                <a:latin typeface="Calibri" panose="020F0502020204030204" pitchFamily="34" charset="0"/>
                <a:cs typeface="Calibri" panose="020F0502020204030204" pitchFamily="34" charset="0"/>
              </a:rPr>
              <a:t>des Interventionsteams </a:t>
            </a:r>
            <a:r>
              <a:rPr lang="de-DE" sz="2000" dirty="0">
                <a:latin typeface="Calibri" panose="020F0502020204030204" pitchFamily="34" charset="0"/>
                <a:cs typeface="Calibri" panose="020F0502020204030204" pitchFamily="34" charset="0"/>
              </a:rPr>
              <a:t>bei </a:t>
            </a:r>
            <a:r>
              <a:rPr lang="de-DE" sz="2000" dirty="0" smtClean="0">
                <a:latin typeface="Calibri" panose="020F0502020204030204" pitchFamily="34" charset="0"/>
                <a:cs typeface="Calibri" panose="020F0502020204030204" pitchFamily="34" charset="0"/>
              </a:rPr>
              <a:t>Identifizierung </a:t>
            </a:r>
            <a:r>
              <a:rPr lang="de-DE" sz="2000" dirty="0">
                <a:latin typeface="Calibri" panose="020F0502020204030204" pitchFamily="34" charset="0"/>
                <a:cs typeface="Calibri" panose="020F0502020204030204" pitchFamily="34" charset="0"/>
              </a:rPr>
              <a:t>von Problemen und Lösungen </a:t>
            </a:r>
            <a:r>
              <a:rPr lang="de-DE" sz="2000" dirty="0" smtClean="0">
                <a:latin typeface="Calibri" panose="020F0502020204030204" pitchFamily="34" charset="0"/>
                <a:cs typeface="Calibri" panose="020F0502020204030204" pitchFamily="34" charset="0"/>
              </a:rPr>
              <a:t>wichtiges </a:t>
            </a:r>
            <a:r>
              <a:rPr lang="de-DE" sz="2000" dirty="0">
                <a:latin typeface="Calibri" panose="020F0502020204030204" pitchFamily="34" charset="0"/>
                <a:cs typeface="Calibri" panose="020F0502020204030204" pitchFamily="34" charset="0"/>
              </a:rPr>
              <a:t>und </a:t>
            </a:r>
            <a:r>
              <a:rPr lang="de-DE" sz="2000" dirty="0" smtClean="0">
                <a:latin typeface="Calibri" panose="020F0502020204030204" pitchFamily="34" charset="0"/>
                <a:cs typeface="Calibri" panose="020F0502020204030204" pitchFamily="34" charset="0"/>
              </a:rPr>
              <a:t>zentrales Elemente der Intervention</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5282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3"/>
          <p:cNvSpPr>
            <a:spLocks noGrp="1"/>
          </p:cNvSpPr>
          <p:nvPr>
            <p:ph type="ctrTitle"/>
          </p:nvPr>
        </p:nvSpPr>
        <p:spPr bwMode="auto">
          <a:xfrm>
            <a:off x="611188" y="2276475"/>
            <a:ext cx="7772400" cy="230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en-US" sz="3200" dirty="0" smtClean="0">
                <a:latin typeface="Calibri" panose="020F0502020204030204" pitchFamily="34" charset="0"/>
                <a:cs typeface="Calibri" panose="020F0502020204030204" pitchFamily="34" charset="0"/>
              </a:rPr>
              <a:t>Interventions-</a:t>
            </a:r>
            <a:br>
              <a:rPr lang="de-DE" altLang="en-US" sz="3200" dirty="0" smtClean="0">
                <a:latin typeface="Calibri" panose="020F0502020204030204" pitchFamily="34" charset="0"/>
                <a:cs typeface="Calibri" panose="020F0502020204030204" pitchFamily="34" charset="0"/>
              </a:rPr>
            </a:br>
            <a:r>
              <a:rPr lang="de-DE" altLang="en-US" sz="3200" dirty="0" err="1" smtClean="0">
                <a:latin typeface="Calibri" panose="020F0502020204030204" pitchFamily="34" charset="0"/>
                <a:cs typeface="Calibri" panose="020F0502020204030204" pitchFamily="34" charset="0"/>
              </a:rPr>
              <a:t>möglichkeiten</a:t>
            </a:r>
            <a:r>
              <a:rPr altLang="de-DE" i="1" dirty="0">
                <a:solidFill>
                  <a:srgbClr val="0067B4"/>
                </a:solidFill>
                <a:latin typeface="Calibri" panose="020F0502020204030204" pitchFamily="34" charset="0"/>
                <a:cs typeface="Calibri" panose="020F0502020204030204" pitchFamily="34" charset="0"/>
              </a:rPr>
              <a:t/>
            </a:r>
            <a:br>
              <a:rPr altLang="de-DE" i="1" dirty="0">
                <a:solidFill>
                  <a:srgbClr val="0067B4"/>
                </a:solidFill>
                <a:latin typeface="Calibri" panose="020F0502020204030204" pitchFamily="34" charset="0"/>
                <a:cs typeface="Calibri" panose="020F0502020204030204" pitchFamily="34" charset="0"/>
              </a:rPr>
            </a:br>
            <a:endParaRPr altLang="en-US" dirty="0">
              <a:latin typeface="Calibri" panose="020F0502020204030204" pitchFamily="34" charset="0"/>
              <a:cs typeface="Calibri" panose="020F0502020204030204" pitchFamily="34" charset="0"/>
            </a:endParaRPr>
          </a:p>
        </p:txBody>
      </p:sp>
      <p:sp>
        <p:nvSpPr>
          <p:cNvPr id="43011" name="Fußzeilenplatzhalter 4"/>
          <p:cNvSpPr txBox="1">
            <a:spLocks/>
          </p:cNvSpPr>
          <p:nvPr/>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de-DE" sz="800">
                <a:solidFill>
                  <a:schemeClr val="accent2"/>
                </a:solidFill>
                <a:latin typeface="Arial" panose="020B0604020202020204" pitchFamily="34" charset="0"/>
              </a:rPr>
              <a:t>Institut für Arbeitsmedizin und Sozialmedizin Aachen (IASA),</a:t>
            </a:r>
          </a:p>
          <a:p>
            <a:pPr algn="ctr" eaLnBrk="1" hangingPunct="1"/>
            <a:r>
              <a:rPr lang="en-US" altLang="de-DE" sz="800">
                <a:solidFill>
                  <a:schemeClr val="accent2"/>
                </a:solidFill>
                <a:latin typeface="Arial" panose="020B0604020202020204" pitchFamily="34" charset="0"/>
              </a:rPr>
              <a:t>Universitätsklinikum RWTH Aachen</a:t>
            </a:r>
            <a:endParaRPr lang="de-DE" altLang="de-DE" sz="800">
              <a:solidFill>
                <a:schemeClr val="accent2"/>
              </a:solidFill>
              <a:latin typeface="Arial" panose="020B0604020202020204" pitchFamily="34" charset="0"/>
            </a:endParaRPr>
          </a:p>
          <a:p>
            <a:pPr algn="ctr" eaLnBrk="1" hangingPunct="1"/>
            <a:endParaRPr lang="de-DE" altLang="de-DE" sz="1400">
              <a:solidFill>
                <a:schemeClr val="accent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ctrTitle"/>
          </p:nvPr>
        </p:nvSpPr>
        <p:spPr bwMode="auto">
          <a:xfrm>
            <a:off x="611188" y="2276475"/>
            <a:ext cx="7772400" cy="230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altLang="en-US" sz="3200" dirty="0" smtClean="0">
                <a:latin typeface="Calibri" panose="020F0502020204030204" pitchFamily="34" charset="0"/>
                <a:cs typeface="Calibri" panose="020F0502020204030204" pitchFamily="34" charset="0"/>
              </a:rPr>
              <a:t>Arbeit,</a:t>
            </a:r>
            <a:br>
              <a:rPr altLang="en-US" sz="3200" dirty="0" smtClean="0">
                <a:latin typeface="Calibri" panose="020F0502020204030204" pitchFamily="34" charset="0"/>
                <a:cs typeface="Calibri" panose="020F0502020204030204" pitchFamily="34" charset="0"/>
              </a:rPr>
            </a:br>
            <a:r>
              <a:rPr lang="de-DE" altLang="en-US" sz="3200" dirty="0" smtClean="0">
                <a:latin typeface="Calibri" panose="020F0502020204030204" pitchFamily="34" charset="0"/>
                <a:cs typeface="Calibri" panose="020F0502020204030204" pitchFamily="34" charset="0"/>
              </a:rPr>
              <a:t>Arbeitsbedingungen</a:t>
            </a:r>
            <a:br>
              <a:rPr lang="de-DE" altLang="en-US" sz="3200" dirty="0" smtClean="0">
                <a:latin typeface="Calibri" panose="020F0502020204030204" pitchFamily="34" charset="0"/>
                <a:cs typeface="Calibri" panose="020F0502020204030204" pitchFamily="34" charset="0"/>
              </a:rPr>
            </a:br>
            <a:r>
              <a:rPr lang="de-DE" altLang="en-US" sz="3200" dirty="0" smtClean="0">
                <a:latin typeface="Calibri" panose="020F0502020204030204" pitchFamily="34" charset="0"/>
                <a:cs typeface="Calibri" panose="020F0502020204030204" pitchFamily="34" charset="0"/>
              </a:rPr>
              <a:t>&amp; (psychische) Gesundheit</a:t>
            </a:r>
            <a:endParaRPr altLang="en-US" dirty="0">
              <a:latin typeface="Calibri" panose="020F0502020204030204" pitchFamily="34" charset="0"/>
              <a:cs typeface="Calibri" panose="020F0502020204030204" pitchFamily="34" charset="0"/>
            </a:endParaRPr>
          </a:p>
        </p:txBody>
      </p:sp>
      <p:sp>
        <p:nvSpPr>
          <p:cNvPr id="12291" name="Fußzeilenplatzhalter 4"/>
          <p:cNvSpPr txBox="1">
            <a:spLocks/>
          </p:cNvSpPr>
          <p:nvPr/>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de-DE" sz="800">
                <a:solidFill>
                  <a:schemeClr val="accent2"/>
                </a:solidFill>
                <a:latin typeface="Arial" panose="020B0604020202020204" pitchFamily="34" charset="0"/>
              </a:rPr>
              <a:t>Institut für Arbeitsmedizin und Sozialmedizin Aachen (IASA),</a:t>
            </a:r>
          </a:p>
          <a:p>
            <a:pPr algn="ctr" eaLnBrk="1" hangingPunct="1"/>
            <a:r>
              <a:rPr lang="en-US" altLang="de-DE" sz="800">
                <a:solidFill>
                  <a:schemeClr val="accent2"/>
                </a:solidFill>
                <a:latin typeface="Arial" panose="020B0604020202020204" pitchFamily="34" charset="0"/>
              </a:rPr>
              <a:t>Universitätsklinikum RWTH Aachen</a:t>
            </a:r>
            <a:endParaRPr lang="de-DE" altLang="de-DE" sz="800">
              <a:solidFill>
                <a:schemeClr val="accent2"/>
              </a:solidFill>
              <a:latin typeface="Arial" panose="020B0604020202020204" pitchFamily="34" charset="0"/>
            </a:endParaRPr>
          </a:p>
          <a:p>
            <a:pPr algn="ctr" eaLnBrk="1" hangingPunct="1"/>
            <a:endParaRPr lang="de-DE" altLang="de-DE" sz="1400">
              <a:solidFill>
                <a:schemeClr val="accent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vert="horz" lIns="91440" tIns="45720" rIns="91440" bIns="45720" rtlCol="0" anchor="t">
            <a:normAutofit/>
          </a:bodyPr>
          <a:lstStyle/>
          <a:p>
            <a:pPr marL="0" indent="0">
              <a:lnSpc>
                <a:spcPct val="200000"/>
              </a:lnSpc>
              <a:buNone/>
            </a:pPr>
            <a:r>
              <a:rPr lang="en-US" dirty="0">
                <a:solidFill>
                  <a:srgbClr val="17BEFC"/>
                </a:solidFill>
                <a:latin typeface="Calibri" panose="020F0502020204030204" pitchFamily="34" charset="0"/>
                <a:cs typeface="Calibri" panose="020F0502020204030204" pitchFamily="34" charset="0"/>
              </a:rPr>
              <a:t>STRUKTURIERTES VORGEHEN</a:t>
            </a:r>
          </a:p>
          <a:p>
            <a:pPr marL="342900" lvl="2" indent="-342900">
              <a:lnSpc>
                <a:spcPct val="200000"/>
              </a:lnSpc>
            </a:pPr>
            <a:r>
              <a:rPr lang="de-DE" altLang="de-DE" sz="2000" b="1" dirty="0">
                <a:solidFill>
                  <a:srgbClr val="3574B4"/>
                </a:solidFill>
                <a:latin typeface="Calibri" panose="020F0502020204030204" pitchFamily="34" charset="0"/>
                <a:cs typeface="Calibri" panose="020F0502020204030204" pitchFamily="34" charset="0"/>
              </a:rPr>
              <a:t>Handlungsbedarf </a:t>
            </a:r>
            <a:r>
              <a:rPr lang="de-DE" altLang="de-DE" sz="2000" dirty="0">
                <a:solidFill>
                  <a:srgbClr val="3574B4"/>
                </a:solidFill>
                <a:latin typeface="Calibri" panose="020F0502020204030204" pitchFamily="34" charset="0"/>
                <a:cs typeface="Calibri" panose="020F0502020204030204" pitchFamily="34" charset="0"/>
              </a:rPr>
              <a:t>ableiten </a:t>
            </a:r>
            <a:r>
              <a:rPr lang="de-DE" altLang="de-DE" sz="2000" dirty="0" smtClean="0">
                <a:solidFill>
                  <a:srgbClr val="3574B4"/>
                </a:solidFill>
                <a:latin typeface="Calibri" panose="020F0502020204030204" pitchFamily="34" charset="0"/>
                <a:cs typeface="Calibri" panose="020F0502020204030204" pitchFamily="34" charset="0"/>
              </a:rPr>
              <a:t>(Referenzwerte, </a:t>
            </a:r>
            <a:r>
              <a:rPr lang="de-DE" altLang="de-DE" sz="2000" dirty="0" err="1" smtClean="0">
                <a:solidFill>
                  <a:srgbClr val="3574B4"/>
                </a:solidFill>
                <a:latin typeface="Calibri" panose="020F0502020204030204" pitchFamily="34" charset="0"/>
                <a:cs typeface="Calibri" panose="020F0502020204030204" pitchFamily="34" charset="0"/>
              </a:rPr>
              <a:t>Cutoffs</a:t>
            </a:r>
            <a:r>
              <a:rPr lang="de-DE" altLang="de-DE" sz="2000" dirty="0" smtClean="0">
                <a:solidFill>
                  <a:srgbClr val="3574B4"/>
                </a:solidFill>
                <a:latin typeface="Calibri" panose="020F0502020204030204" pitchFamily="34" charset="0"/>
                <a:cs typeface="Calibri" panose="020F0502020204030204" pitchFamily="34" charset="0"/>
              </a:rPr>
              <a:t>, Kriterien)</a:t>
            </a:r>
            <a:endParaRPr lang="de-DE" altLang="de-DE" sz="2000" dirty="0">
              <a:solidFill>
                <a:srgbClr val="3574B4"/>
              </a:solidFill>
              <a:latin typeface="Calibri" panose="020F0502020204030204" pitchFamily="34" charset="0"/>
              <a:cs typeface="Calibri" panose="020F0502020204030204" pitchFamily="34" charset="0"/>
            </a:endParaRPr>
          </a:p>
          <a:p>
            <a:pPr marL="342900" lvl="2" indent="-342900">
              <a:lnSpc>
                <a:spcPct val="200000"/>
              </a:lnSpc>
            </a:pPr>
            <a:r>
              <a:rPr lang="de-DE" altLang="de-DE" sz="2000" b="1" dirty="0">
                <a:solidFill>
                  <a:srgbClr val="3574B4"/>
                </a:solidFill>
                <a:latin typeface="Calibri" panose="020F0502020204030204" pitchFamily="34" charset="0"/>
                <a:cs typeface="Calibri" panose="020F0502020204030204" pitchFamily="34" charset="0"/>
              </a:rPr>
              <a:t>vorhandene</a:t>
            </a:r>
            <a:r>
              <a:rPr lang="de-DE" altLang="de-DE" sz="2000" dirty="0">
                <a:solidFill>
                  <a:srgbClr val="3574B4"/>
                </a:solidFill>
                <a:latin typeface="Calibri" panose="020F0502020204030204" pitchFamily="34" charset="0"/>
                <a:cs typeface="Calibri" panose="020F0502020204030204" pitchFamily="34" charset="0"/>
              </a:rPr>
              <a:t> Maßnahmen?</a:t>
            </a:r>
          </a:p>
          <a:p>
            <a:pPr marL="342900" lvl="2" indent="-342900">
              <a:lnSpc>
                <a:spcPct val="200000"/>
              </a:lnSpc>
            </a:pPr>
            <a:r>
              <a:rPr lang="de-DE" altLang="de-DE" sz="2000" b="1" dirty="0">
                <a:solidFill>
                  <a:srgbClr val="3574B4"/>
                </a:solidFill>
                <a:latin typeface="Calibri" panose="020F0502020204030204" pitchFamily="34" charset="0"/>
                <a:cs typeface="Calibri" panose="020F0502020204030204" pitchFamily="34" charset="0"/>
              </a:rPr>
              <a:t>positive</a:t>
            </a:r>
            <a:r>
              <a:rPr lang="de-DE" altLang="de-DE" sz="2000" dirty="0">
                <a:solidFill>
                  <a:srgbClr val="3574B4"/>
                </a:solidFill>
                <a:latin typeface="Calibri" panose="020F0502020204030204" pitchFamily="34" charset="0"/>
                <a:cs typeface="Calibri" panose="020F0502020204030204" pitchFamily="34" charset="0"/>
              </a:rPr>
              <a:t>! &amp; negative </a:t>
            </a:r>
            <a:r>
              <a:rPr lang="de-DE" altLang="de-DE" sz="2000" dirty="0" smtClean="0">
                <a:solidFill>
                  <a:srgbClr val="3574B4"/>
                </a:solidFill>
                <a:latin typeface="Calibri" panose="020F0502020204030204" pitchFamily="34" charset="0"/>
                <a:cs typeface="Calibri" panose="020F0502020204030204" pitchFamily="34" charset="0"/>
              </a:rPr>
              <a:t>Ergebnisse dokumentieren</a:t>
            </a:r>
            <a:endParaRPr lang="de-DE" altLang="de-DE" sz="2000" dirty="0">
              <a:solidFill>
                <a:srgbClr val="3574B4"/>
              </a:solidFill>
              <a:latin typeface="Calibri" panose="020F0502020204030204" pitchFamily="34" charset="0"/>
              <a:cs typeface="Calibri" panose="020F0502020204030204" pitchFamily="34" charset="0"/>
            </a:endParaRPr>
          </a:p>
          <a:p>
            <a:pPr marL="342900" lvl="2" indent="-342900">
              <a:lnSpc>
                <a:spcPct val="200000"/>
              </a:lnSpc>
            </a:pPr>
            <a:r>
              <a:rPr lang="de-DE" altLang="de-DE" sz="2000" b="1" dirty="0" smtClean="0">
                <a:solidFill>
                  <a:srgbClr val="3574B4"/>
                </a:solidFill>
                <a:latin typeface="Calibri" panose="020F0502020204030204" pitchFamily="34" charset="0"/>
                <a:cs typeface="Calibri" panose="020F0502020204030204" pitchFamily="34" charset="0"/>
              </a:rPr>
              <a:t>Prioritäten </a:t>
            </a:r>
            <a:r>
              <a:rPr lang="de-DE" altLang="de-DE" sz="2000" dirty="0" smtClean="0">
                <a:solidFill>
                  <a:srgbClr val="3574B4"/>
                </a:solidFill>
                <a:latin typeface="Calibri" panose="020F0502020204030204" pitchFamily="34" charset="0"/>
                <a:cs typeface="Calibri" panose="020F0502020204030204" pitchFamily="34" charset="0"/>
              </a:rPr>
              <a:t>setzen</a:t>
            </a:r>
            <a:endParaRPr lang="de-DE" altLang="de-DE" sz="2000" dirty="0">
              <a:solidFill>
                <a:srgbClr val="3574B4"/>
              </a:solidFill>
              <a:latin typeface="Calibri" panose="020F0502020204030204" pitchFamily="34" charset="0"/>
              <a:cs typeface="Calibri" panose="020F0502020204030204" pitchFamily="34" charset="0"/>
            </a:endParaRPr>
          </a:p>
          <a:p>
            <a:pPr marL="342900" lvl="2" indent="-342900">
              <a:lnSpc>
                <a:spcPct val="200000"/>
              </a:lnSpc>
            </a:pPr>
            <a:r>
              <a:rPr lang="de-DE" altLang="de-DE" sz="2000" dirty="0">
                <a:solidFill>
                  <a:srgbClr val="3574B4"/>
                </a:solidFill>
                <a:latin typeface="Calibri" panose="020F0502020204030204" pitchFamily="34" charset="0"/>
                <a:cs typeface="Calibri" panose="020F0502020204030204" pitchFamily="34" charset="0"/>
              </a:rPr>
              <a:t> </a:t>
            </a:r>
            <a:r>
              <a:rPr lang="de-DE" altLang="de-DE" sz="2000" b="1" dirty="0">
                <a:solidFill>
                  <a:srgbClr val="3574B4"/>
                </a:solidFill>
                <a:latin typeface="Calibri" panose="020F0502020204030204" pitchFamily="34" charset="0"/>
                <a:cs typeface="Calibri" panose="020F0502020204030204" pitchFamily="34" charset="0"/>
              </a:rPr>
              <a:t>Zielgruppen / Zeitplanung</a:t>
            </a:r>
            <a:endParaRPr lang="de-DE" altLang="de-DE" sz="2000" dirty="0">
              <a:solidFill>
                <a:srgbClr val="3574B4"/>
              </a:solidFill>
              <a:latin typeface="Calibri" panose="020F0502020204030204" pitchFamily="34" charset="0"/>
              <a:cs typeface="Calibri" panose="020F0502020204030204" pitchFamily="34" charset="0"/>
            </a:endParaRPr>
          </a:p>
          <a:p>
            <a:pPr marL="342900" lvl="2" indent="-342900">
              <a:lnSpc>
                <a:spcPct val="200000"/>
              </a:lnSpc>
            </a:pPr>
            <a:r>
              <a:rPr lang="de-DE" altLang="de-DE" sz="2000" b="1" dirty="0">
                <a:solidFill>
                  <a:srgbClr val="3574B4"/>
                </a:solidFill>
                <a:latin typeface="Calibri" panose="020F0502020204030204" pitchFamily="34" charset="0"/>
                <a:cs typeface="Calibri" panose="020F0502020204030204" pitchFamily="34" charset="0"/>
              </a:rPr>
              <a:t>Zuständigkeiten</a:t>
            </a:r>
            <a:endParaRPr lang="de-DE" altLang="de-DE" sz="2000" dirty="0">
              <a:solidFill>
                <a:srgbClr val="3574B4"/>
              </a:solidFill>
              <a:latin typeface="Calibri" panose="020F0502020204030204" pitchFamily="34" charset="0"/>
              <a:cs typeface="Calibri" panose="020F0502020204030204" pitchFamily="34" charset="0"/>
            </a:endParaRPr>
          </a:p>
        </p:txBody>
      </p:sp>
      <p:sp>
        <p:nvSpPr>
          <p:cNvPr id="6" name="Rectangle 2"/>
          <p:cNvSpPr>
            <a:spLocks noGrp="1" noChangeArrowheads="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en-US" dirty="0" smtClean="0">
                <a:latin typeface="Calibri" panose="020F0502020204030204" pitchFamily="34" charset="0"/>
                <a:cs typeface="Calibri" panose="020F0502020204030204" pitchFamily="34" charset="0"/>
              </a:rPr>
              <a:t>Festlegung von Maßnahmen</a:t>
            </a:r>
          </a:p>
        </p:txBody>
      </p:sp>
    </p:spTree>
    <p:extLst>
      <p:ext uri="{BB962C8B-B14F-4D97-AF65-F5344CB8AC3E}">
        <p14:creationId xmlns:p14="http://schemas.microsoft.com/office/powerpoint/2010/main" val="286022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en-US" dirty="0" smtClean="0">
                <a:latin typeface="Calibri" panose="020F0502020204030204" pitchFamily="34" charset="0"/>
                <a:cs typeface="Calibri" panose="020F0502020204030204" pitchFamily="34" charset="0"/>
              </a:rPr>
              <a:t>Planung der Gefahrenverhütung</a:t>
            </a:r>
          </a:p>
        </p:txBody>
      </p:sp>
      <p:sp>
        <p:nvSpPr>
          <p:cNvPr id="45059" name="Rectangle 3"/>
          <p:cNvSpPr>
            <a:spLocks noGrp="1" noChangeArrowheads="1"/>
          </p:cNvSpPr>
          <p:nvPr>
            <p:ph type="body" idx="1"/>
          </p:nvPr>
        </p:nvSpPr>
        <p:spPr bwMode="auto">
          <a:xfrm>
            <a:off x="3271170" y="869034"/>
            <a:ext cx="2171976" cy="96470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a:lnSpc>
                <a:spcPct val="200000"/>
              </a:lnSpc>
              <a:buNone/>
            </a:pPr>
            <a:r>
              <a:rPr lang="de-DE" b="1" dirty="0" smtClean="0">
                <a:latin typeface="Calibri" panose="020F0502020204030204" pitchFamily="34" charset="0"/>
                <a:cs typeface="Calibri" panose="020F0502020204030204" pitchFamily="34" charset="0"/>
              </a:rPr>
              <a:t>Ansatzpunkte</a:t>
            </a:r>
          </a:p>
        </p:txBody>
      </p:sp>
      <p:grpSp>
        <p:nvGrpSpPr>
          <p:cNvPr id="4" name="Gruppieren 3"/>
          <p:cNvGrpSpPr/>
          <p:nvPr/>
        </p:nvGrpSpPr>
        <p:grpSpPr>
          <a:xfrm>
            <a:off x="2265595" y="1412776"/>
            <a:ext cx="4717585" cy="4676969"/>
            <a:chOff x="2022664" y="1314714"/>
            <a:chExt cx="4781584" cy="4994607"/>
          </a:xfrm>
          <a:solidFill>
            <a:srgbClr val="3574B4"/>
          </a:solidFill>
        </p:grpSpPr>
        <p:sp>
          <p:nvSpPr>
            <p:cNvPr id="5" name="Freeform 12"/>
            <p:cNvSpPr>
              <a:spLocks noChangeAspect="1"/>
            </p:cNvSpPr>
            <p:nvPr/>
          </p:nvSpPr>
          <p:spPr bwMode="auto">
            <a:xfrm rot="16200000">
              <a:off x="1647994" y="1718686"/>
              <a:ext cx="3039946" cy="2232001"/>
            </a:xfrm>
            <a:custGeom>
              <a:avLst/>
              <a:gdLst/>
              <a:ahLst/>
              <a:cxnLst>
                <a:cxn ang="0">
                  <a:pos x="900" y="324"/>
                </a:cxn>
                <a:cxn ang="0">
                  <a:pos x="1080" y="396"/>
                </a:cxn>
                <a:cxn ang="0">
                  <a:pos x="900" y="468"/>
                </a:cxn>
                <a:cxn ang="0">
                  <a:pos x="900" y="756"/>
                </a:cxn>
                <a:cxn ang="0">
                  <a:pos x="612" y="756"/>
                </a:cxn>
                <a:cxn ang="0">
                  <a:pos x="540" y="576"/>
                </a:cxn>
                <a:cxn ang="0">
                  <a:pos x="468" y="756"/>
                </a:cxn>
                <a:cxn ang="0">
                  <a:pos x="180" y="756"/>
                </a:cxn>
                <a:cxn ang="0">
                  <a:pos x="180" y="468"/>
                </a:cxn>
                <a:cxn ang="0">
                  <a:pos x="0" y="396"/>
                </a:cxn>
                <a:cxn ang="0">
                  <a:pos x="180" y="324"/>
                </a:cxn>
                <a:cxn ang="0">
                  <a:pos x="180" y="36"/>
                </a:cxn>
                <a:cxn ang="0">
                  <a:pos x="468" y="36"/>
                </a:cxn>
                <a:cxn ang="0">
                  <a:pos x="540" y="216"/>
                </a:cxn>
                <a:cxn ang="0">
                  <a:pos x="612" y="36"/>
                </a:cxn>
                <a:cxn ang="0">
                  <a:pos x="900" y="36"/>
                </a:cxn>
                <a:cxn ang="0">
                  <a:pos x="900" y="324"/>
                </a:cxn>
              </a:cxnLst>
              <a:rect l="0" t="0" r="r" b="b"/>
              <a:pathLst>
                <a:path w="1080" h="792">
                  <a:moveTo>
                    <a:pt x="900" y="324"/>
                  </a:moveTo>
                  <a:cubicBezTo>
                    <a:pt x="936" y="360"/>
                    <a:pt x="1080" y="216"/>
                    <a:pt x="1080" y="396"/>
                  </a:cubicBezTo>
                  <a:cubicBezTo>
                    <a:pt x="1080" y="576"/>
                    <a:pt x="936" y="432"/>
                    <a:pt x="900" y="468"/>
                  </a:cubicBezTo>
                  <a:cubicBezTo>
                    <a:pt x="864" y="504"/>
                    <a:pt x="900" y="756"/>
                    <a:pt x="900" y="756"/>
                  </a:cubicBezTo>
                  <a:cubicBezTo>
                    <a:pt x="900" y="756"/>
                    <a:pt x="648" y="792"/>
                    <a:pt x="612" y="756"/>
                  </a:cubicBezTo>
                  <a:cubicBezTo>
                    <a:pt x="576" y="720"/>
                    <a:pt x="720" y="576"/>
                    <a:pt x="540" y="576"/>
                  </a:cubicBezTo>
                  <a:cubicBezTo>
                    <a:pt x="360" y="576"/>
                    <a:pt x="504" y="720"/>
                    <a:pt x="468" y="756"/>
                  </a:cubicBezTo>
                  <a:cubicBezTo>
                    <a:pt x="432" y="792"/>
                    <a:pt x="180" y="756"/>
                    <a:pt x="180" y="756"/>
                  </a:cubicBezTo>
                  <a:cubicBezTo>
                    <a:pt x="180" y="756"/>
                    <a:pt x="216" y="504"/>
                    <a:pt x="180" y="468"/>
                  </a:cubicBezTo>
                  <a:cubicBezTo>
                    <a:pt x="144" y="432"/>
                    <a:pt x="0" y="576"/>
                    <a:pt x="0" y="396"/>
                  </a:cubicBezTo>
                  <a:cubicBezTo>
                    <a:pt x="0" y="216"/>
                    <a:pt x="144" y="360"/>
                    <a:pt x="180" y="324"/>
                  </a:cubicBezTo>
                  <a:cubicBezTo>
                    <a:pt x="216" y="288"/>
                    <a:pt x="180" y="36"/>
                    <a:pt x="180" y="36"/>
                  </a:cubicBezTo>
                  <a:cubicBezTo>
                    <a:pt x="180" y="36"/>
                    <a:pt x="432" y="0"/>
                    <a:pt x="468" y="36"/>
                  </a:cubicBezTo>
                  <a:cubicBezTo>
                    <a:pt x="504" y="72"/>
                    <a:pt x="360" y="216"/>
                    <a:pt x="540" y="216"/>
                  </a:cubicBezTo>
                  <a:cubicBezTo>
                    <a:pt x="720" y="216"/>
                    <a:pt x="576" y="72"/>
                    <a:pt x="612" y="36"/>
                  </a:cubicBezTo>
                  <a:cubicBezTo>
                    <a:pt x="648" y="0"/>
                    <a:pt x="900" y="36"/>
                    <a:pt x="900" y="36"/>
                  </a:cubicBezTo>
                  <a:cubicBezTo>
                    <a:pt x="900" y="36"/>
                    <a:pt x="864" y="288"/>
                    <a:pt x="900" y="324"/>
                  </a:cubicBezTo>
                  <a:close/>
                </a:path>
              </a:pathLst>
            </a:custGeom>
            <a:grpFill/>
            <a:ln w="2857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e-DE" sz="1350" dirty="0">
                <a:solidFill>
                  <a:srgbClr val="3574B4"/>
                </a:solidFill>
                <a:latin typeface="Calibri" panose="020F0502020204030204" pitchFamily="34" charset="0"/>
                <a:cs typeface="Calibri" panose="020F0502020204030204" pitchFamily="34" charset="0"/>
              </a:endParaRPr>
            </a:p>
          </p:txBody>
        </p:sp>
        <p:sp>
          <p:nvSpPr>
            <p:cNvPr id="6" name="Freeform 17"/>
            <p:cNvSpPr>
              <a:spLocks noChangeAspect="1"/>
            </p:cNvSpPr>
            <p:nvPr/>
          </p:nvSpPr>
          <p:spPr bwMode="auto">
            <a:xfrm rot="5400000">
              <a:off x="2143079" y="3736385"/>
              <a:ext cx="2539795" cy="2606077"/>
            </a:xfrm>
            <a:custGeom>
              <a:avLst/>
              <a:gdLst/>
              <a:ahLst/>
              <a:cxnLst>
                <a:cxn ang="0">
                  <a:pos x="756" y="468"/>
                </a:cxn>
                <a:cxn ang="0">
                  <a:pos x="936" y="540"/>
                </a:cxn>
                <a:cxn ang="0">
                  <a:pos x="756" y="612"/>
                </a:cxn>
                <a:cxn ang="0">
                  <a:pos x="756" y="900"/>
                </a:cxn>
                <a:cxn ang="0">
                  <a:pos x="36" y="900"/>
                </a:cxn>
                <a:cxn ang="0">
                  <a:pos x="36" y="612"/>
                </a:cxn>
                <a:cxn ang="0">
                  <a:pos x="216" y="540"/>
                </a:cxn>
                <a:cxn ang="0">
                  <a:pos x="36" y="468"/>
                </a:cxn>
                <a:cxn ang="0">
                  <a:pos x="36" y="180"/>
                </a:cxn>
                <a:cxn ang="0">
                  <a:pos x="324" y="180"/>
                </a:cxn>
                <a:cxn ang="0">
                  <a:pos x="396" y="0"/>
                </a:cxn>
                <a:cxn ang="0">
                  <a:pos x="468" y="180"/>
                </a:cxn>
                <a:cxn ang="0">
                  <a:pos x="756" y="180"/>
                </a:cxn>
                <a:cxn ang="0">
                  <a:pos x="756" y="468"/>
                </a:cxn>
              </a:cxnLst>
              <a:rect l="0" t="0" r="r" b="b"/>
              <a:pathLst>
                <a:path w="936" h="900">
                  <a:moveTo>
                    <a:pt x="756" y="468"/>
                  </a:moveTo>
                  <a:cubicBezTo>
                    <a:pt x="792" y="504"/>
                    <a:pt x="936" y="360"/>
                    <a:pt x="936" y="540"/>
                  </a:cubicBezTo>
                  <a:cubicBezTo>
                    <a:pt x="936" y="720"/>
                    <a:pt x="792" y="576"/>
                    <a:pt x="756" y="612"/>
                  </a:cubicBezTo>
                  <a:cubicBezTo>
                    <a:pt x="720" y="648"/>
                    <a:pt x="756" y="900"/>
                    <a:pt x="756" y="900"/>
                  </a:cubicBezTo>
                  <a:cubicBezTo>
                    <a:pt x="36" y="900"/>
                    <a:pt x="36" y="900"/>
                    <a:pt x="36" y="900"/>
                  </a:cubicBezTo>
                  <a:cubicBezTo>
                    <a:pt x="36" y="900"/>
                    <a:pt x="0" y="648"/>
                    <a:pt x="36" y="612"/>
                  </a:cubicBezTo>
                  <a:cubicBezTo>
                    <a:pt x="72" y="576"/>
                    <a:pt x="216" y="720"/>
                    <a:pt x="216" y="540"/>
                  </a:cubicBezTo>
                  <a:cubicBezTo>
                    <a:pt x="216" y="360"/>
                    <a:pt x="72" y="504"/>
                    <a:pt x="36" y="468"/>
                  </a:cubicBezTo>
                  <a:cubicBezTo>
                    <a:pt x="0" y="432"/>
                    <a:pt x="36" y="180"/>
                    <a:pt x="36" y="180"/>
                  </a:cubicBezTo>
                  <a:cubicBezTo>
                    <a:pt x="36" y="180"/>
                    <a:pt x="288" y="216"/>
                    <a:pt x="324" y="180"/>
                  </a:cubicBezTo>
                  <a:cubicBezTo>
                    <a:pt x="360" y="144"/>
                    <a:pt x="216" y="0"/>
                    <a:pt x="396" y="0"/>
                  </a:cubicBezTo>
                  <a:cubicBezTo>
                    <a:pt x="576" y="0"/>
                    <a:pt x="432" y="144"/>
                    <a:pt x="468" y="180"/>
                  </a:cubicBezTo>
                  <a:cubicBezTo>
                    <a:pt x="504" y="216"/>
                    <a:pt x="756" y="180"/>
                    <a:pt x="756" y="180"/>
                  </a:cubicBezTo>
                  <a:cubicBezTo>
                    <a:pt x="756" y="180"/>
                    <a:pt x="720" y="432"/>
                    <a:pt x="756" y="468"/>
                  </a:cubicBezTo>
                  <a:close/>
                </a:path>
              </a:pathLst>
            </a:custGeom>
            <a:grpFill/>
            <a:ln w="2857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e-DE" sz="1350">
                <a:solidFill>
                  <a:srgbClr val="3574B4"/>
                </a:solidFill>
                <a:latin typeface="Calibri" panose="020F0502020204030204" pitchFamily="34" charset="0"/>
                <a:cs typeface="Calibri" panose="020F0502020204030204" pitchFamily="34" charset="0"/>
              </a:endParaRPr>
            </a:p>
          </p:txBody>
        </p:sp>
        <p:sp>
          <p:nvSpPr>
            <p:cNvPr id="7" name="Freeform 14"/>
            <p:cNvSpPr>
              <a:spLocks noChangeAspect="1"/>
            </p:cNvSpPr>
            <p:nvPr/>
          </p:nvSpPr>
          <p:spPr bwMode="auto">
            <a:xfrm rot="10800000">
              <a:off x="3618434" y="1799820"/>
              <a:ext cx="3185814" cy="2232000"/>
            </a:xfrm>
            <a:custGeom>
              <a:avLst/>
              <a:gdLst/>
              <a:ahLst/>
              <a:cxnLst>
                <a:cxn ang="0">
                  <a:pos x="900" y="324"/>
                </a:cxn>
                <a:cxn ang="0">
                  <a:pos x="1080" y="396"/>
                </a:cxn>
                <a:cxn ang="0">
                  <a:pos x="900" y="468"/>
                </a:cxn>
                <a:cxn ang="0">
                  <a:pos x="900" y="756"/>
                </a:cxn>
                <a:cxn ang="0">
                  <a:pos x="180" y="756"/>
                </a:cxn>
                <a:cxn ang="0">
                  <a:pos x="180" y="468"/>
                </a:cxn>
                <a:cxn ang="0">
                  <a:pos x="0" y="396"/>
                </a:cxn>
                <a:cxn ang="0">
                  <a:pos x="180" y="324"/>
                </a:cxn>
                <a:cxn ang="0">
                  <a:pos x="180" y="36"/>
                </a:cxn>
                <a:cxn ang="0">
                  <a:pos x="468" y="36"/>
                </a:cxn>
                <a:cxn ang="0">
                  <a:pos x="540" y="216"/>
                </a:cxn>
                <a:cxn ang="0">
                  <a:pos x="612" y="36"/>
                </a:cxn>
                <a:cxn ang="0">
                  <a:pos x="900" y="36"/>
                </a:cxn>
                <a:cxn ang="0">
                  <a:pos x="900" y="324"/>
                </a:cxn>
              </a:cxnLst>
              <a:rect l="0" t="0" r="r" b="b"/>
              <a:pathLst>
                <a:path w="1080" h="756">
                  <a:moveTo>
                    <a:pt x="900" y="324"/>
                  </a:moveTo>
                  <a:cubicBezTo>
                    <a:pt x="936" y="360"/>
                    <a:pt x="1080" y="216"/>
                    <a:pt x="1080" y="396"/>
                  </a:cubicBezTo>
                  <a:cubicBezTo>
                    <a:pt x="1080" y="576"/>
                    <a:pt x="936" y="432"/>
                    <a:pt x="900" y="468"/>
                  </a:cubicBezTo>
                  <a:cubicBezTo>
                    <a:pt x="864" y="504"/>
                    <a:pt x="900" y="756"/>
                    <a:pt x="900" y="756"/>
                  </a:cubicBezTo>
                  <a:cubicBezTo>
                    <a:pt x="180" y="756"/>
                    <a:pt x="180" y="756"/>
                    <a:pt x="180" y="756"/>
                  </a:cubicBezTo>
                  <a:cubicBezTo>
                    <a:pt x="180" y="756"/>
                    <a:pt x="216" y="504"/>
                    <a:pt x="180" y="468"/>
                  </a:cubicBezTo>
                  <a:cubicBezTo>
                    <a:pt x="144" y="432"/>
                    <a:pt x="0" y="576"/>
                    <a:pt x="0" y="396"/>
                  </a:cubicBezTo>
                  <a:cubicBezTo>
                    <a:pt x="0" y="216"/>
                    <a:pt x="144" y="360"/>
                    <a:pt x="180" y="324"/>
                  </a:cubicBezTo>
                  <a:cubicBezTo>
                    <a:pt x="216" y="288"/>
                    <a:pt x="180" y="36"/>
                    <a:pt x="180" y="36"/>
                  </a:cubicBezTo>
                  <a:cubicBezTo>
                    <a:pt x="180" y="36"/>
                    <a:pt x="432" y="0"/>
                    <a:pt x="468" y="36"/>
                  </a:cubicBezTo>
                  <a:cubicBezTo>
                    <a:pt x="504" y="72"/>
                    <a:pt x="360" y="216"/>
                    <a:pt x="540" y="216"/>
                  </a:cubicBezTo>
                  <a:cubicBezTo>
                    <a:pt x="720" y="216"/>
                    <a:pt x="576" y="72"/>
                    <a:pt x="612" y="36"/>
                  </a:cubicBezTo>
                  <a:cubicBezTo>
                    <a:pt x="648" y="0"/>
                    <a:pt x="900" y="36"/>
                    <a:pt x="900" y="36"/>
                  </a:cubicBezTo>
                  <a:cubicBezTo>
                    <a:pt x="900" y="36"/>
                    <a:pt x="864" y="288"/>
                    <a:pt x="900" y="324"/>
                  </a:cubicBezTo>
                  <a:close/>
                </a:path>
              </a:pathLst>
            </a:custGeom>
            <a:grpFill/>
            <a:ln w="2857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e-DE" sz="1350">
                <a:solidFill>
                  <a:srgbClr val="3574B4"/>
                </a:solidFill>
                <a:latin typeface="Calibri" panose="020F0502020204030204" pitchFamily="34" charset="0"/>
                <a:cs typeface="Calibri" panose="020F0502020204030204" pitchFamily="34" charset="0"/>
              </a:endParaRPr>
            </a:p>
          </p:txBody>
        </p:sp>
        <p:sp>
          <p:nvSpPr>
            <p:cNvPr id="8" name="Freeform 17"/>
            <p:cNvSpPr>
              <a:spLocks noChangeAspect="1"/>
            </p:cNvSpPr>
            <p:nvPr/>
          </p:nvSpPr>
          <p:spPr bwMode="auto">
            <a:xfrm>
              <a:off x="4064145" y="3377895"/>
              <a:ext cx="2699212" cy="2448000"/>
            </a:xfrm>
            <a:custGeom>
              <a:avLst/>
              <a:gdLst/>
              <a:ahLst/>
              <a:cxnLst>
                <a:cxn ang="0">
                  <a:pos x="756" y="468"/>
                </a:cxn>
                <a:cxn ang="0">
                  <a:pos x="936" y="540"/>
                </a:cxn>
                <a:cxn ang="0">
                  <a:pos x="756" y="612"/>
                </a:cxn>
                <a:cxn ang="0">
                  <a:pos x="756" y="900"/>
                </a:cxn>
                <a:cxn ang="0">
                  <a:pos x="36" y="900"/>
                </a:cxn>
                <a:cxn ang="0">
                  <a:pos x="36" y="612"/>
                </a:cxn>
                <a:cxn ang="0">
                  <a:pos x="216" y="540"/>
                </a:cxn>
                <a:cxn ang="0">
                  <a:pos x="36" y="468"/>
                </a:cxn>
                <a:cxn ang="0">
                  <a:pos x="36" y="180"/>
                </a:cxn>
                <a:cxn ang="0">
                  <a:pos x="324" y="180"/>
                </a:cxn>
                <a:cxn ang="0">
                  <a:pos x="396" y="0"/>
                </a:cxn>
                <a:cxn ang="0">
                  <a:pos x="468" y="180"/>
                </a:cxn>
                <a:cxn ang="0">
                  <a:pos x="756" y="180"/>
                </a:cxn>
                <a:cxn ang="0">
                  <a:pos x="756" y="468"/>
                </a:cxn>
              </a:cxnLst>
              <a:rect l="0" t="0" r="r" b="b"/>
              <a:pathLst>
                <a:path w="936" h="900">
                  <a:moveTo>
                    <a:pt x="756" y="468"/>
                  </a:moveTo>
                  <a:cubicBezTo>
                    <a:pt x="792" y="504"/>
                    <a:pt x="936" y="360"/>
                    <a:pt x="936" y="540"/>
                  </a:cubicBezTo>
                  <a:cubicBezTo>
                    <a:pt x="936" y="720"/>
                    <a:pt x="792" y="576"/>
                    <a:pt x="756" y="612"/>
                  </a:cubicBezTo>
                  <a:cubicBezTo>
                    <a:pt x="720" y="648"/>
                    <a:pt x="756" y="900"/>
                    <a:pt x="756" y="900"/>
                  </a:cubicBezTo>
                  <a:cubicBezTo>
                    <a:pt x="36" y="900"/>
                    <a:pt x="36" y="900"/>
                    <a:pt x="36" y="900"/>
                  </a:cubicBezTo>
                  <a:cubicBezTo>
                    <a:pt x="36" y="900"/>
                    <a:pt x="0" y="648"/>
                    <a:pt x="36" y="612"/>
                  </a:cubicBezTo>
                  <a:cubicBezTo>
                    <a:pt x="72" y="576"/>
                    <a:pt x="216" y="720"/>
                    <a:pt x="216" y="540"/>
                  </a:cubicBezTo>
                  <a:cubicBezTo>
                    <a:pt x="216" y="360"/>
                    <a:pt x="72" y="504"/>
                    <a:pt x="36" y="468"/>
                  </a:cubicBezTo>
                  <a:cubicBezTo>
                    <a:pt x="0" y="432"/>
                    <a:pt x="36" y="180"/>
                    <a:pt x="36" y="180"/>
                  </a:cubicBezTo>
                  <a:cubicBezTo>
                    <a:pt x="36" y="180"/>
                    <a:pt x="288" y="216"/>
                    <a:pt x="324" y="180"/>
                  </a:cubicBezTo>
                  <a:cubicBezTo>
                    <a:pt x="360" y="144"/>
                    <a:pt x="216" y="0"/>
                    <a:pt x="396" y="0"/>
                  </a:cubicBezTo>
                  <a:cubicBezTo>
                    <a:pt x="576" y="0"/>
                    <a:pt x="432" y="144"/>
                    <a:pt x="468" y="180"/>
                  </a:cubicBezTo>
                  <a:cubicBezTo>
                    <a:pt x="504" y="216"/>
                    <a:pt x="756" y="180"/>
                    <a:pt x="756" y="180"/>
                  </a:cubicBezTo>
                  <a:cubicBezTo>
                    <a:pt x="756" y="180"/>
                    <a:pt x="720" y="432"/>
                    <a:pt x="756" y="468"/>
                  </a:cubicBezTo>
                  <a:close/>
                </a:path>
              </a:pathLst>
            </a:custGeom>
            <a:grpFill/>
            <a:ln w="28575">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e-DE" sz="1350" b="1" dirty="0">
                <a:solidFill>
                  <a:srgbClr val="17BEFC"/>
                </a:solidFill>
                <a:latin typeface="Calibri" panose="020F0502020204030204" pitchFamily="34" charset="0"/>
                <a:cs typeface="Calibri" panose="020F0502020204030204" pitchFamily="34" charset="0"/>
              </a:endParaRPr>
            </a:p>
            <a:p>
              <a:endParaRPr lang="de-DE" sz="1350" b="1" dirty="0">
                <a:solidFill>
                  <a:srgbClr val="17BEFC"/>
                </a:solidFill>
                <a:latin typeface="Calibri" panose="020F0502020204030204" pitchFamily="34" charset="0"/>
                <a:cs typeface="Calibri" panose="020F0502020204030204" pitchFamily="34" charset="0"/>
              </a:endParaRPr>
            </a:p>
            <a:p>
              <a:endParaRPr lang="de-DE" sz="1350" b="1" dirty="0">
                <a:solidFill>
                  <a:srgbClr val="17BEFC"/>
                </a:solidFill>
                <a:latin typeface="Calibri" panose="020F0502020204030204" pitchFamily="34" charset="0"/>
                <a:cs typeface="Calibri" panose="020F0502020204030204" pitchFamily="34" charset="0"/>
              </a:endParaRPr>
            </a:p>
            <a:p>
              <a:endParaRPr lang="de-DE" sz="1350" b="1" dirty="0">
                <a:solidFill>
                  <a:srgbClr val="17BEFC"/>
                </a:solidFill>
                <a:latin typeface="Calibri" panose="020F0502020204030204" pitchFamily="34" charset="0"/>
                <a:cs typeface="Calibri" panose="020F0502020204030204" pitchFamily="34" charset="0"/>
              </a:endParaRPr>
            </a:p>
            <a:p>
              <a:endParaRPr lang="de-DE" sz="1350" b="1" dirty="0">
                <a:solidFill>
                  <a:srgbClr val="17BEFC"/>
                </a:solidFill>
                <a:latin typeface="Calibri" panose="020F0502020204030204" pitchFamily="34" charset="0"/>
                <a:cs typeface="Calibri" panose="020F0502020204030204" pitchFamily="34" charset="0"/>
              </a:endParaRPr>
            </a:p>
            <a:p>
              <a:pPr algn="ctr"/>
              <a:r>
                <a:rPr lang="de-DE" sz="1600" b="1" dirty="0">
                  <a:solidFill>
                    <a:schemeClr val="bg1"/>
                  </a:solidFill>
                  <a:latin typeface="Calibri" panose="020F0502020204030204" pitchFamily="34" charset="0"/>
                  <a:cs typeface="Calibri" panose="020F0502020204030204" pitchFamily="34" charset="0"/>
                </a:rPr>
                <a:t>Soziale</a:t>
              </a:r>
              <a:r>
                <a:rPr lang="de-DE" sz="1600" b="1" dirty="0">
                  <a:solidFill>
                    <a:srgbClr val="17BEFC"/>
                  </a:solidFill>
                  <a:latin typeface="Calibri" panose="020F0502020204030204" pitchFamily="34" charset="0"/>
                  <a:cs typeface="Calibri" panose="020F0502020204030204" pitchFamily="34" charset="0"/>
                </a:rPr>
                <a:t/>
              </a:r>
              <a:br>
                <a:rPr lang="de-DE" sz="1600" b="1" dirty="0">
                  <a:solidFill>
                    <a:srgbClr val="17BEFC"/>
                  </a:solidFill>
                  <a:latin typeface="Calibri" panose="020F0502020204030204" pitchFamily="34" charset="0"/>
                  <a:cs typeface="Calibri" panose="020F0502020204030204" pitchFamily="34" charset="0"/>
                </a:rPr>
              </a:br>
              <a:r>
                <a:rPr lang="de-DE" sz="1600" b="1" dirty="0">
                  <a:solidFill>
                    <a:schemeClr val="bg1"/>
                  </a:solidFill>
                  <a:latin typeface="Calibri" panose="020F0502020204030204" pitchFamily="34" charset="0"/>
                  <a:cs typeface="Calibri" panose="020F0502020204030204" pitchFamily="34" charset="0"/>
                </a:rPr>
                <a:t>Beziehungen</a:t>
              </a:r>
            </a:p>
          </p:txBody>
        </p:sp>
        <p:sp>
          <p:nvSpPr>
            <p:cNvPr id="9" name="Textfeld 8"/>
            <p:cNvSpPr txBox="1"/>
            <p:nvPr/>
          </p:nvSpPr>
          <p:spPr>
            <a:xfrm>
              <a:off x="2022664" y="2016995"/>
              <a:ext cx="2261303" cy="1815881"/>
            </a:xfrm>
            <a:prstGeom prst="rect">
              <a:avLst/>
            </a:prstGeom>
            <a:noFill/>
            <a:ln>
              <a:noFill/>
            </a:ln>
          </p:spPr>
          <p:txBody>
            <a:bodyPr wrap="square" rtlCol="0">
              <a:spAutoFit/>
            </a:bodyPr>
            <a:lstStyle/>
            <a:p>
              <a:pPr algn="ctr"/>
              <a:r>
                <a:rPr lang="de-DE" sz="1650" b="1" dirty="0">
                  <a:solidFill>
                    <a:schemeClr val="bg1"/>
                  </a:solidFill>
                  <a:latin typeface="Calibri" panose="020F0502020204030204" pitchFamily="34" charset="0"/>
                  <a:cs typeface="Calibri" panose="020F0502020204030204" pitchFamily="34" charset="0"/>
                </a:rPr>
                <a:t>Arbeitsinhalt</a:t>
              </a:r>
            </a:p>
            <a:p>
              <a:pPr algn="ctr"/>
              <a:endParaRPr lang="de-DE" sz="1650" b="1" dirty="0">
                <a:solidFill>
                  <a:schemeClr val="bg1"/>
                </a:solidFill>
                <a:latin typeface="Calibri" panose="020F0502020204030204" pitchFamily="34" charset="0"/>
                <a:cs typeface="Calibri" panose="020F0502020204030204" pitchFamily="34" charset="0"/>
              </a:endParaRPr>
            </a:p>
            <a:p>
              <a:pPr algn="ctr"/>
              <a:r>
                <a:rPr lang="de-DE" sz="1650" b="1" dirty="0">
                  <a:solidFill>
                    <a:schemeClr val="bg1"/>
                  </a:solidFill>
                  <a:latin typeface="Calibri" panose="020F0502020204030204" pitchFamily="34" charset="0"/>
                  <a:cs typeface="Calibri" panose="020F0502020204030204" pitchFamily="34" charset="0"/>
                </a:rPr>
                <a:t>und</a:t>
              </a:r>
            </a:p>
            <a:p>
              <a:pPr algn="ctr"/>
              <a:endParaRPr lang="de-DE" sz="1650" b="1" dirty="0">
                <a:solidFill>
                  <a:schemeClr val="bg1"/>
                </a:solidFill>
                <a:latin typeface="Calibri" panose="020F0502020204030204" pitchFamily="34" charset="0"/>
                <a:cs typeface="Calibri" panose="020F0502020204030204" pitchFamily="34" charset="0"/>
              </a:endParaRPr>
            </a:p>
            <a:p>
              <a:pPr algn="ctr"/>
              <a:r>
                <a:rPr lang="de-DE" sz="1650" b="1" dirty="0">
                  <a:solidFill>
                    <a:schemeClr val="bg1"/>
                  </a:solidFill>
                  <a:latin typeface="Calibri" panose="020F0502020204030204" pitchFamily="34" charset="0"/>
                  <a:cs typeface="Calibri" panose="020F0502020204030204" pitchFamily="34" charset="0"/>
                </a:rPr>
                <a:t>Arbeitsaufgabe</a:t>
              </a:r>
            </a:p>
          </p:txBody>
        </p:sp>
        <p:sp>
          <p:nvSpPr>
            <p:cNvPr id="10" name="Textfeld 9"/>
            <p:cNvSpPr txBox="1"/>
            <p:nvPr/>
          </p:nvSpPr>
          <p:spPr>
            <a:xfrm>
              <a:off x="4283967" y="2475191"/>
              <a:ext cx="1944217" cy="800219"/>
            </a:xfrm>
            <a:prstGeom prst="rect">
              <a:avLst/>
            </a:prstGeom>
            <a:noFill/>
            <a:ln>
              <a:noFill/>
            </a:ln>
          </p:spPr>
          <p:txBody>
            <a:bodyPr wrap="square" rtlCol="0">
              <a:spAutoFit/>
            </a:bodyPr>
            <a:lstStyle/>
            <a:p>
              <a:pPr algn="ctr"/>
              <a:r>
                <a:rPr lang="de-DE" sz="1650" b="1" dirty="0">
                  <a:solidFill>
                    <a:schemeClr val="bg1"/>
                  </a:solidFill>
                  <a:latin typeface="Calibri" panose="020F0502020204030204" pitchFamily="34" charset="0"/>
                  <a:cs typeface="Calibri" panose="020F0502020204030204" pitchFamily="34" charset="0"/>
                </a:rPr>
                <a:t>Arbeits-organisation</a:t>
              </a:r>
            </a:p>
          </p:txBody>
        </p:sp>
        <p:sp>
          <p:nvSpPr>
            <p:cNvPr id="11" name="Textfeld 10"/>
            <p:cNvSpPr txBox="1"/>
            <p:nvPr/>
          </p:nvSpPr>
          <p:spPr>
            <a:xfrm>
              <a:off x="2172213" y="4675784"/>
              <a:ext cx="1953213" cy="800219"/>
            </a:xfrm>
            <a:prstGeom prst="rect">
              <a:avLst/>
            </a:prstGeom>
            <a:noFill/>
          </p:spPr>
          <p:txBody>
            <a:bodyPr wrap="square" rtlCol="0">
              <a:spAutoFit/>
            </a:bodyPr>
            <a:lstStyle/>
            <a:p>
              <a:pPr algn="ctr"/>
              <a:r>
                <a:rPr lang="de-DE" sz="1650" b="1" dirty="0">
                  <a:solidFill>
                    <a:schemeClr val="bg1"/>
                  </a:solidFill>
                  <a:latin typeface="Calibri" panose="020F0502020204030204" pitchFamily="34" charset="0"/>
                  <a:cs typeface="Calibri" panose="020F0502020204030204" pitchFamily="34" charset="0"/>
                </a:rPr>
                <a:t>Arbeits-umgebung</a:t>
              </a:r>
            </a:p>
          </p:txBody>
        </p:sp>
      </p:grpSp>
    </p:spTree>
    <p:extLst>
      <p:ext uri="{BB962C8B-B14F-4D97-AF65-F5344CB8AC3E}">
        <p14:creationId xmlns:p14="http://schemas.microsoft.com/office/powerpoint/2010/main" val="2419872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800" spc="200" dirty="0">
                <a:latin typeface="Calibri" panose="020F0502020204030204" pitchFamily="34" charset="0"/>
                <a:cs typeface="Calibri" panose="020F0502020204030204" pitchFamily="34" charset="0"/>
              </a:rPr>
              <a:t>Maßnahmen-Beispiele I</a:t>
            </a:r>
          </a:p>
        </p:txBody>
      </p:sp>
      <p:sp>
        <p:nvSpPr>
          <p:cNvPr id="3" name="Inhaltsplatzhalter 2"/>
          <p:cNvSpPr>
            <a:spLocks noGrp="1"/>
          </p:cNvSpPr>
          <p:nvPr>
            <p:ph idx="1"/>
          </p:nvPr>
        </p:nvSpPr>
        <p:spPr>
          <a:xfrm>
            <a:off x="467544" y="1124744"/>
            <a:ext cx="8447856" cy="5616624"/>
          </a:xfrm>
        </p:spPr>
        <p:txBody>
          <a:bodyPr vert="horz" lIns="91440" tIns="45720" rIns="91440" bIns="45720" rtlCol="0" anchor="t">
            <a:noAutofit/>
          </a:bodyPr>
          <a:lstStyle/>
          <a:p>
            <a:pPr marL="0" indent="0">
              <a:lnSpc>
                <a:spcPct val="200000"/>
              </a:lnSpc>
              <a:buNone/>
            </a:pPr>
            <a:r>
              <a:rPr lang="de-DE" dirty="0">
                <a:solidFill>
                  <a:srgbClr val="17BEFC"/>
                </a:solidFill>
                <a:latin typeface="Calibri" panose="020F0502020204030204" pitchFamily="34" charset="0"/>
                <a:cs typeface="Calibri" panose="020F0502020204030204" pitchFamily="34" charset="0"/>
              </a:rPr>
              <a:t>ARBEITSINHALT – emotionale Inanspruchnahme</a:t>
            </a:r>
          </a:p>
          <a:p>
            <a:pPr marL="342900" lvl="2" indent="-342900">
              <a:lnSpc>
                <a:spcPct val="200000"/>
              </a:lnSpc>
            </a:pPr>
            <a:r>
              <a:rPr lang="de-DE" altLang="de-DE" sz="2000" dirty="0">
                <a:solidFill>
                  <a:srgbClr val="3574B4"/>
                </a:solidFill>
                <a:latin typeface="Calibri" panose="020F0502020204030204" pitchFamily="34" charset="0"/>
                <a:cs typeface="Calibri" panose="020F0502020204030204" pitchFamily="34" charset="0"/>
              </a:rPr>
              <a:t> </a:t>
            </a:r>
            <a:r>
              <a:rPr lang="de-DE" altLang="de-DE" sz="2000" b="1" dirty="0">
                <a:solidFill>
                  <a:srgbClr val="3574B4"/>
                </a:solidFill>
                <a:latin typeface="Calibri" panose="020F0502020204030204" pitchFamily="34" charset="0"/>
                <a:cs typeface="Calibri" panose="020F0502020204030204" pitchFamily="34" charset="0"/>
              </a:rPr>
              <a:t>Verhältnisprävention: </a:t>
            </a:r>
            <a:r>
              <a:rPr lang="de-DE" altLang="de-DE" sz="2000" dirty="0">
                <a:solidFill>
                  <a:srgbClr val="3574B4"/>
                </a:solidFill>
                <a:latin typeface="Calibri" panose="020F0502020204030204" pitchFamily="34" charset="0"/>
                <a:cs typeface="Calibri" panose="020F0502020204030204" pitchFamily="34" charset="0"/>
              </a:rPr>
              <a:t>Rotation, Einsatz in 2-er Teams, Supervision</a:t>
            </a:r>
          </a:p>
          <a:p>
            <a:pPr marL="342900" lvl="2" indent="-342900">
              <a:lnSpc>
                <a:spcPct val="200000"/>
              </a:lnSpc>
            </a:pPr>
            <a:r>
              <a:rPr lang="de-DE" altLang="de-DE" sz="2000" dirty="0">
                <a:solidFill>
                  <a:srgbClr val="3574B4"/>
                </a:solidFill>
                <a:latin typeface="Calibri" panose="020F0502020204030204" pitchFamily="34" charset="0"/>
                <a:cs typeface="Calibri" panose="020F0502020204030204" pitchFamily="34" charset="0"/>
              </a:rPr>
              <a:t> </a:t>
            </a:r>
            <a:r>
              <a:rPr lang="de-DE" altLang="de-DE" sz="2000" b="1" dirty="0">
                <a:solidFill>
                  <a:srgbClr val="3574B4"/>
                </a:solidFill>
                <a:latin typeface="Calibri" panose="020F0502020204030204" pitchFamily="34" charset="0"/>
                <a:cs typeface="Calibri" panose="020F0502020204030204" pitchFamily="34" charset="0"/>
              </a:rPr>
              <a:t>Verhaltensprävention: </a:t>
            </a:r>
            <a:r>
              <a:rPr lang="de-DE" altLang="de-DE" sz="2000" dirty="0">
                <a:solidFill>
                  <a:srgbClr val="3574B4"/>
                </a:solidFill>
                <a:latin typeface="Calibri" panose="020F0502020204030204" pitchFamily="34" charset="0"/>
                <a:cs typeface="Calibri" panose="020F0502020204030204" pitchFamily="34" charset="0"/>
              </a:rPr>
              <a:t>Deeskalationstrainings</a:t>
            </a:r>
            <a:r>
              <a:rPr lang="de-DE" altLang="de-DE" sz="2000" dirty="0" smtClean="0">
                <a:solidFill>
                  <a:srgbClr val="3574B4"/>
                </a:solidFill>
                <a:latin typeface="Calibri" panose="020F0502020204030204" pitchFamily="34" charset="0"/>
                <a:cs typeface="Calibri" panose="020F0502020204030204" pitchFamily="34" charset="0"/>
              </a:rPr>
              <a:t>, Entspannungsverfahren </a:t>
            </a:r>
            <a:endParaRPr lang="de-DE" altLang="de-DE" sz="2000" dirty="0">
              <a:solidFill>
                <a:srgbClr val="3574B4"/>
              </a:solidFill>
              <a:latin typeface="Calibri" panose="020F0502020204030204" pitchFamily="34" charset="0"/>
              <a:cs typeface="Calibri" panose="020F0502020204030204" pitchFamily="34" charset="0"/>
            </a:endParaRPr>
          </a:p>
          <a:p>
            <a:pPr marL="0" indent="0">
              <a:lnSpc>
                <a:spcPct val="200000"/>
              </a:lnSpc>
              <a:buNone/>
            </a:pPr>
            <a:r>
              <a:rPr lang="en-US" dirty="0">
                <a:solidFill>
                  <a:srgbClr val="17BEFC"/>
                </a:solidFill>
                <a:latin typeface="Calibri" panose="020F0502020204030204" pitchFamily="34" charset="0"/>
                <a:cs typeface="Calibri" panose="020F0502020204030204" pitchFamily="34" charset="0"/>
              </a:rPr>
              <a:t>ARBEITSORGANISATION – </a:t>
            </a:r>
            <a:r>
              <a:rPr lang="de-DE" dirty="0" smtClean="0">
                <a:solidFill>
                  <a:srgbClr val="17BEFC"/>
                </a:solidFill>
                <a:latin typeface="Calibri" panose="020F0502020204030204" pitchFamily="34" charset="0"/>
                <a:cs typeface="Calibri" panose="020F0502020204030204" pitchFamily="34" charset="0"/>
              </a:rPr>
              <a:t>Arbeitsunter-</a:t>
            </a:r>
            <a:br>
              <a:rPr lang="de-DE" dirty="0" smtClean="0">
                <a:solidFill>
                  <a:srgbClr val="17BEFC"/>
                </a:solidFill>
                <a:latin typeface="Calibri" panose="020F0502020204030204" pitchFamily="34" charset="0"/>
                <a:cs typeface="Calibri" panose="020F0502020204030204" pitchFamily="34" charset="0"/>
              </a:rPr>
            </a:br>
            <a:r>
              <a:rPr lang="de-DE" dirty="0" err="1" smtClean="0">
                <a:solidFill>
                  <a:srgbClr val="17BEFC"/>
                </a:solidFill>
                <a:latin typeface="Calibri" panose="020F0502020204030204" pitchFamily="34" charset="0"/>
                <a:cs typeface="Calibri" panose="020F0502020204030204" pitchFamily="34" charset="0"/>
              </a:rPr>
              <a:t>brechungen</a:t>
            </a:r>
            <a:r>
              <a:rPr lang="en-US" dirty="0">
                <a:solidFill>
                  <a:srgbClr val="17BEFC"/>
                </a:solidFill>
                <a:latin typeface="Calibri" panose="020F0502020204030204" pitchFamily="34" charset="0"/>
                <a:cs typeface="Calibri" panose="020F0502020204030204" pitchFamily="34" charset="0"/>
              </a:rPr>
              <a:t>, Multitasking</a:t>
            </a:r>
          </a:p>
          <a:p>
            <a:pPr marL="342900" lvl="2" indent="-342900">
              <a:lnSpc>
                <a:spcPct val="200000"/>
              </a:lnSpc>
            </a:pPr>
            <a:r>
              <a:rPr lang="de-DE" altLang="de-DE" sz="2000" dirty="0">
                <a:solidFill>
                  <a:srgbClr val="3574B4"/>
                </a:solidFill>
                <a:latin typeface="Calibri" panose="020F0502020204030204" pitchFamily="34" charset="0"/>
                <a:cs typeface="Calibri" panose="020F0502020204030204" pitchFamily="34" charset="0"/>
              </a:rPr>
              <a:t> </a:t>
            </a:r>
            <a:r>
              <a:rPr lang="de-DE" altLang="de-DE" sz="2000" b="1" dirty="0">
                <a:solidFill>
                  <a:srgbClr val="3574B4"/>
                </a:solidFill>
                <a:latin typeface="Calibri" panose="020F0502020204030204" pitchFamily="34" charset="0"/>
                <a:cs typeface="Calibri" panose="020F0502020204030204" pitchFamily="34" charset="0"/>
              </a:rPr>
              <a:t>Verhältnisprävention</a:t>
            </a:r>
            <a:r>
              <a:rPr lang="de-DE" altLang="de-DE" sz="2000" dirty="0">
                <a:solidFill>
                  <a:srgbClr val="3574B4"/>
                </a:solidFill>
                <a:latin typeface="Calibri" panose="020F0502020204030204" pitchFamily="34" charset="0"/>
                <a:cs typeface="Calibri" panose="020F0502020204030204" pitchFamily="34" charset="0"/>
              </a:rPr>
              <a:t>: </a:t>
            </a:r>
            <a:r>
              <a:rPr lang="de-DE" altLang="de-DE" sz="2000" dirty="0" err="1" smtClean="0">
                <a:solidFill>
                  <a:srgbClr val="3574B4"/>
                </a:solidFill>
                <a:latin typeface="Calibri" panose="020F0502020204030204" pitchFamily="34" charset="0"/>
                <a:cs typeface="Calibri" panose="020F0502020204030204" pitchFamily="34" charset="0"/>
              </a:rPr>
              <a:t>Arbeitsplatzgestal</a:t>
            </a:r>
            <a:r>
              <a:rPr lang="de-DE" altLang="de-DE" sz="2000" dirty="0" smtClean="0">
                <a:solidFill>
                  <a:srgbClr val="3574B4"/>
                </a:solidFill>
                <a:latin typeface="Calibri" panose="020F0502020204030204" pitchFamily="34" charset="0"/>
                <a:cs typeface="Calibri" panose="020F0502020204030204" pitchFamily="34" charset="0"/>
              </a:rPr>
              <a:t>-</a:t>
            </a:r>
            <a:br>
              <a:rPr lang="de-DE" altLang="de-DE" sz="2000" dirty="0" smtClean="0">
                <a:solidFill>
                  <a:srgbClr val="3574B4"/>
                </a:solidFill>
                <a:latin typeface="Calibri" panose="020F0502020204030204" pitchFamily="34" charset="0"/>
                <a:cs typeface="Calibri" panose="020F0502020204030204" pitchFamily="34" charset="0"/>
              </a:rPr>
            </a:br>
            <a:r>
              <a:rPr lang="de-DE" altLang="de-DE" sz="2000" dirty="0" err="1" smtClean="0">
                <a:solidFill>
                  <a:srgbClr val="3574B4"/>
                </a:solidFill>
                <a:latin typeface="Calibri" panose="020F0502020204030204" pitchFamily="34" charset="0"/>
                <a:cs typeface="Calibri" panose="020F0502020204030204" pitchFamily="34" charset="0"/>
              </a:rPr>
              <a:t>tung</a:t>
            </a:r>
            <a:r>
              <a:rPr lang="de-DE" altLang="de-DE" sz="2000" dirty="0">
                <a:solidFill>
                  <a:srgbClr val="3574B4"/>
                </a:solidFill>
                <a:latin typeface="Calibri" panose="020F0502020204030204" pitchFamily="34" charset="0"/>
                <a:cs typeface="Calibri" panose="020F0502020204030204" pitchFamily="34" charset="0"/>
              </a:rPr>
              <a:t>, </a:t>
            </a:r>
            <a:r>
              <a:rPr lang="de-DE" altLang="de-DE" sz="2000" dirty="0" smtClean="0">
                <a:solidFill>
                  <a:srgbClr val="3574B4"/>
                </a:solidFill>
                <a:latin typeface="Calibri" panose="020F0502020204030204" pitchFamily="34" charset="0"/>
                <a:cs typeface="Calibri" panose="020F0502020204030204" pitchFamily="34" charset="0"/>
              </a:rPr>
              <a:t>Ruhearbeitszeiten</a:t>
            </a:r>
            <a:r>
              <a:rPr lang="de-DE" altLang="de-DE" sz="2000" dirty="0">
                <a:solidFill>
                  <a:srgbClr val="3574B4"/>
                </a:solidFill>
                <a:latin typeface="Calibri" panose="020F0502020204030204" pitchFamily="34" charset="0"/>
                <a:cs typeface="Calibri" panose="020F0502020204030204" pitchFamily="34" charset="0"/>
              </a:rPr>
              <a:t>, </a:t>
            </a:r>
            <a:r>
              <a:rPr lang="de-DE" altLang="de-DE" sz="2000" dirty="0" smtClean="0">
                <a:solidFill>
                  <a:srgbClr val="3574B4"/>
                </a:solidFill>
                <a:latin typeface="Calibri" panose="020F0502020204030204" pitchFamily="34" charset="0"/>
                <a:cs typeface="Calibri" panose="020F0502020204030204" pitchFamily="34" charset="0"/>
              </a:rPr>
              <a:t>Kommunikations-</a:t>
            </a:r>
            <a:br>
              <a:rPr lang="de-DE" altLang="de-DE" sz="2000" dirty="0" smtClean="0">
                <a:solidFill>
                  <a:srgbClr val="3574B4"/>
                </a:solidFill>
                <a:latin typeface="Calibri" panose="020F0502020204030204" pitchFamily="34" charset="0"/>
                <a:cs typeface="Calibri" panose="020F0502020204030204" pitchFamily="34" charset="0"/>
              </a:rPr>
            </a:br>
            <a:r>
              <a:rPr lang="de-DE" altLang="de-DE" sz="2000" dirty="0" err="1" smtClean="0">
                <a:solidFill>
                  <a:srgbClr val="3574B4"/>
                </a:solidFill>
                <a:latin typeface="Calibri" panose="020F0502020204030204" pitchFamily="34" charset="0"/>
                <a:cs typeface="Calibri" panose="020F0502020204030204" pitchFamily="34" charset="0"/>
              </a:rPr>
              <a:t>regeln,Rufumleitungen</a:t>
            </a:r>
            <a:r>
              <a:rPr lang="de-DE" altLang="de-DE" sz="2000" dirty="0">
                <a:solidFill>
                  <a:srgbClr val="3574B4"/>
                </a:solidFill>
                <a:latin typeface="Calibri" panose="020F0502020204030204" pitchFamily="34" charset="0"/>
                <a:cs typeface="Calibri" panose="020F0502020204030204" pitchFamily="34" charset="0"/>
              </a:rPr>
              <a:t>, etc.</a:t>
            </a:r>
          </a:p>
        </p:txBody>
      </p:sp>
      <p:pic>
        <p:nvPicPr>
          <p:cNvPr id="4" name="Grafik 3"/>
          <p:cNvPicPr>
            <a:picLocks noChangeAspect="1"/>
          </p:cNvPicPr>
          <p:nvPr/>
        </p:nvPicPr>
        <p:blipFill>
          <a:blip r:embed="rId3"/>
          <a:stretch>
            <a:fillRect/>
          </a:stretch>
        </p:blipFill>
        <p:spPr>
          <a:xfrm>
            <a:off x="5446588" y="3496320"/>
            <a:ext cx="3697412" cy="2879353"/>
          </a:xfrm>
          <a:prstGeom prst="rect">
            <a:avLst/>
          </a:prstGeom>
        </p:spPr>
      </p:pic>
      <p:sp>
        <p:nvSpPr>
          <p:cNvPr id="6" name="Rechteck 5"/>
          <p:cNvSpPr/>
          <p:nvPr/>
        </p:nvSpPr>
        <p:spPr>
          <a:xfrm>
            <a:off x="7611208" y="6248715"/>
            <a:ext cx="1218603" cy="253916"/>
          </a:xfrm>
          <a:prstGeom prst="rect">
            <a:avLst/>
          </a:prstGeom>
        </p:spPr>
        <p:txBody>
          <a:bodyPr wrap="none">
            <a:spAutoFit/>
          </a:bodyPr>
          <a:lstStyle/>
          <a:p>
            <a:r>
              <a:rPr lang="de-DE" sz="1050" dirty="0" smtClean="0">
                <a:solidFill>
                  <a:srgbClr val="C0C0C0"/>
                </a:solidFill>
                <a:latin typeface="Calibri" panose="020F0502020204030204" pitchFamily="34" charset="0"/>
                <a:cs typeface="Calibri" panose="020F0502020204030204" pitchFamily="34" charset="0"/>
              </a:rPr>
              <a:t>Weigl, </a:t>
            </a:r>
            <a:r>
              <a:rPr lang="de-DE" sz="1050" dirty="0">
                <a:solidFill>
                  <a:srgbClr val="C0C0C0"/>
                </a:solidFill>
                <a:latin typeface="Calibri" panose="020F0502020204030204" pitchFamily="34" charset="0"/>
                <a:cs typeface="Calibri" panose="020F0502020204030204" pitchFamily="34" charset="0"/>
              </a:rPr>
              <a:t>et. al (2014)</a:t>
            </a:r>
          </a:p>
        </p:txBody>
      </p:sp>
    </p:spTree>
    <p:extLst>
      <p:ext uri="{BB962C8B-B14F-4D97-AF65-F5344CB8AC3E}">
        <p14:creationId xmlns:p14="http://schemas.microsoft.com/office/powerpoint/2010/main" val="3319768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bwMode="auto">
          <a:xfrm>
            <a:off x="457200"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dirty="0" smtClean="0">
                <a:latin typeface="Calibri" panose="020F0502020204030204" pitchFamily="34" charset="0"/>
                <a:cs typeface="Calibri" panose="020F0502020204030204" pitchFamily="34" charset="0"/>
              </a:rPr>
              <a:t>E-Mail Regeln: Weniger Abruf weniger Stress</a:t>
            </a:r>
          </a:p>
        </p:txBody>
      </p:sp>
      <p:sp>
        <p:nvSpPr>
          <p:cNvPr id="45059" name="Inhaltsplatzhalter 2"/>
          <p:cNvSpPr>
            <a:spLocks noGrp="1"/>
          </p:cNvSpPr>
          <p:nvPr>
            <p:ph idx="1"/>
          </p:nvPr>
        </p:nvSpPr>
        <p:spPr bwMode="auto">
          <a:xfrm>
            <a:off x="437994" y="1201061"/>
            <a:ext cx="8447856" cy="5001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nSpc>
                <a:spcPct val="150000"/>
              </a:lnSpc>
              <a:buFontTx/>
              <a:buNone/>
            </a:pPr>
            <a:r>
              <a:rPr lang="de-DE" altLang="de-DE" dirty="0" smtClean="0">
                <a:latin typeface="Calibri" panose="020F0502020204030204" pitchFamily="34" charset="0"/>
                <a:cs typeface="Calibri" panose="020F0502020204030204" pitchFamily="34" charset="0"/>
              </a:rPr>
              <a:t>Randomisiertes </a:t>
            </a:r>
            <a:r>
              <a:rPr lang="de-DE" altLang="de-DE" dirty="0" err="1" smtClean="0">
                <a:latin typeface="Calibri" panose="020F0502020204030204" pitchFamily="34" charset="0"/>
                <a:cs typeface="Calibri" panose="020F0502020204030204" pitchFamily="34" charset="0"/>
              </a:rPr>
              <a:t>within-subjects</a:t>
            </a:r>
            <a:r>
              <a:rPr lang="de-DE" altLang="de-DE" dirty="0" smtClean="0">
                <a:latin typeface="Calibri" panose="020F0502020204030204" pitchFamily="34" charset="0"/>
                <a:cs typeface="Calibri" panose="020F0502020204030204" pitchFamily="34" charset="0"/>
              </a:rPr>
              <a:t> Experiment: 124 Erwachsene</a:t>
            </a:r>
          </a:p>
          <a:p>
            <a:pPr marL="0" indent="0">
              <a:lnSpc>
                <a:spcPct val="150000"/>
              </a:lnSpc>
              <a:buFontTx/>
              <a:buNone/>
            </a:pPr>
            <a:r>
              <a:rPr lang="de-DE" altLang="de-DE" b="1" dirty="0" smtClean="0">
                <a:latin typeface="Calibri" panose="020F0502020204030204" pitchFamily="34" charset="0"/>
                <a:cs typeface="Calibri" panose="020F0502020204030204" pitchFamily="34" charset="0"/>
              </a:rPr>
              <a:t>1 Woche </a:t>
            </a:r>
            <a:r>
              <a:rPr lang="de-DE" altLang="de-DE" dirty="0" err="1" smtClean="0">
                <a:latin typeface="Calibri" panose="020F0502020204030204" pitchFamily="34" charset="0"/>
                <a:cs typeface="Calibri" panose="020F0502020204030204" pitchFamily="34" charset="0"/>
              </a:rPr>
              <a:t>eMail</a:t>
            </a:r>
            <a:r>
              <a:rPr lang="de-DE" altLang="de-DE" dirty="0">
                <a:latin typeface="Calibri" panose="020F0502020204030204" pitchFamily="34" charset="0"/>
                <a:cs typeface="Calibri" panose="020F0502020204030204" pitchFamily="34" charset="0"/>
              </a:rPr>
              <a:t>-</a:t>
            </a:r>
            <a:r>
              <a:rPr lang="de-DE" altLang="de-DE" dirty="0" smtClean="0">
                <a:latin typeface="Calibri" panose="020F0502020204030204" pitchFamily="34" charset="0"/>
                <a:cs typeface="Calibri" panose="020F0502020204030204" pitchFamily="34" charset="0"/>
              </a:rPr>
              <a:t>Regel (Abruf von </a:t>
            </a:r>
            <a:r>
              <a:rPr lang="de-DE" altLang="de-DE" dirty="0" err="1" smtClean="0">
                <a:latin typeface="Calibri" panose="020F0502020204030204" pitchFamily="34" charset="0"/>
                <a:cs typeface="Calibri" panose="020F0502020204030204" pitchFamily="34" charset="0"/>
              </a:rPr>
              <a:t>eMails</a:t>
            </a:r>
            <a:r>
              <a:rPr lang="de-DE" altLang="de-DE" dirty="0" smtClean="0">
                <a:latin typeface="Calibri" panose="020F0502020204030204" pitchFamily="34" charset="0"/>
                <a:cs typeface="Calibri" panose="020F0502020204030204" pitchFamily="34" charset="0"/>
              </a:rPr>
              <a:t> nur zu definierten Zeiten: 3x Tag)</a:t>
            </a:r>
          </a:p>
          <a:p>
            <a:pPr marL="0" indent="0">
              <a:lnSpc>
                <a:spcPct val="150000"/>
              </a:lnSpc>
              <a:buFontTx/>
              <a:buNone/>
            </a:pPr>
            <a:r>
              <a:rPr lang="de-DE" altLang="de-DE" b="1" dirty="0" smtClean="0">
                <a:latin typeface="Calibri" panose="020F0502020204030204" pitchFamily="34" charset="0"/>
                <a:cs typeface="Calibri" panose="020F0502020204030204" pitchFamily="34" charset="0"/>
              </a:rPr>
              <a:t>1 Woche </a:t>
            </a:r>
            <a:r>
              <a:rPr lang="de-DE" altLang="de-DE" dirty="0" smtClean="0">
                <a:latin typeface="Calibri" panose="020F0502020204030204" pitchFamily="34" charset="0"/>
                <a:cs typeface="Calibri" panose="020F0502020204030204" pitchFamily="34" charset="0"/>
              </a:rPr>
              <a:t>unbegrenzter </a:t>
            </a:r>
            <a:r>
              <a:rPr lang="de-DE" altLang="de-DE" dirty="0" err="1" smtClean="0">
                <a:latin typeface="Calibri" panose="020F0502020204030204" pitchFamily="34" charset="0"/>
                <a:cs typeface="Calibri" panose="020F0502020204030204" pitchFamily="34" charset="0"/>
              </a:rPr>
              <a:t>eMail</a:t>
            </a:r>
            <a:r>
              <a:rPr lang="de-DE" altLang="de-DE" dirty="0" smtClean="0">
                <a:latin typeface="Calibri" panose="020F0502020204030204" pitchFamily="34" charset="0"/>
                <a:cs typeface="Calibri" panose="020F0502020204030204" pitchFamily="34" charset="0"/>
              </a:rPr>
              <a:t> Abruf</a:t>
            </a:r>
          </a:p>
          <a:p>
            <a:pPr marL="0" indent="0">
              <a:lnSpc>
                <a:spcPct val="150000"/>
              </a:lnSpc>
              <a:buNone/>
            </a:pPr>
            <a:r>
              <a:rPr lang="de-DE" altLang="de-DE" b="1" dirty="0" err="1" smtClean="0">
                <a:latin typeface="Calibri" panose="020F0502020204030204" pitchFamily="34" charset="0"/>
                <a:cs typeface="Calibri" panose="020F0502020204030204" pitchFamily="34" charset="0"/>
              </a:rPr>
              <a:t>eMail</a:t>
            </a:r>
            <a:r>
              <a:rPr lang="de-DE" altLang="de-DE" b="1" dirty="0" smtClean="0">
                <a:latin typeface="Calibri" panose="020F0502020204030204" pitchFamily="34" charset="0"/>
                <a:cs typeface="Calibri" panose="020F0502020204030204" pitchFamily="34" charset="0"/>
              </a:rPr>
              <a:t> Abruf</a:t>
            </a:r>
          </a:p>
          <a:p>
            <a:pPr>
              <a:lnSpc>
                <a:spcPct val="150000"/>
              </a:lnSpc>
            </a:pPr>
            <a:r>
              <a:rPr lang="de-DE" altLang="de-DE" dirty="0" smtClean="0">
                <a:latin typeface="Calibri" panose="020F0502020204030204" pitchFamily="34" charset="0"/>
                <a:cs typeface="Calibri" panose="020F0502020204030204" pitchFamily="34" charset="0"/>
              </a:rPr>
              <a:t>zu Beginn: 15,5 x/Tag</a:t>
            </a:r>
          </a:p>
          <a:p>
            <a:pPr>
              <a:lnSpc>
                <a:spcPct val="150000"/>
              </a:lnSpc>
            </a:pPr>
            <a:r>
              <a:rPr lang="de-DE" altLang="de-DE" dirty="0" smtClean="0">
                <a:latin typeface="Calibri" panose="020F0502020204030204" pitchFamily="34" charset="0"/>
                <a:cs typeface="Calibri" panose="020F0502020204030204" pitchFamily="34" charset="0"/>
              </a:rPr>
              <a:t>begrenzte Bedingung.: 4,7 x/ Tag</a:t>
            </a:r>
          </a:p>
          <a:p>
            <a:pPr>
              <a:lnSpc>
                <a:spcPct val="150000"/>
              </a:lnSpc>
            </a:pPr>
            <a:r>
              <a:rPr lang="de-DE" altLang="de-DE" dirty="0" smtClean="0">
                <a:latin typeface="Calibri" panose="020F0502020204030204" pitchFamily="34" charset="0"/>
                <a:cs typeface="Calibri" panose="020F0502020204030204" pitchFamily="34" charset="0"/>
              </a:rPr>
              <a:t>unbegrenzte Bedingung: 12,5 x/Tag</a:t>
            </a:r>
          </a:p>
          <a:p>
            <a:pPr>
              <a:lnSpc>
                <a:spcPct val="150000"/>
              </a:lnSpc>
              <a:buFont typeface="Wingdings" panose="05000000000000000000" pitchFamily="2" charset="2"/>
              <a:buChar char="à"/>
            </a:pPr>
            <a:r>
              <a:rPr lang="de-DE" altLang="de-DE" dirty="0" smtClean="0">
                <a:latin typeface="Calibri" panose="020F0502020204030204" pitchFamily="34" charset="0"/>
                <a:cs typeface="Calibri" panose="020F0502020204030204" pitchFamily="34" charset="0"/>
                <a:sym typeface="Wingdings" panose="05000000000000000000" pitchFamily="2" charset="2"/>
              </a:rPr>
              <a:t>In begrenzter Woche berichteten die Teilnehmenden über signifikant weniger Stress pro Tag</a:t>
            </a:r>
          </a:p>
          <a:p>
            <a:pPr>
              <a:lnSpc>
                <a:spcPct val="150000"/>
              </a:lnSpc>
              <a:buFont typeface="Wingdings" panose="05000000000000000000" pitchFamily="2" charset="2"/>
              <a:buChar char="à"/>
            </a:pPr>
            <a:r>
              <a:rPr lang="de-DE" altLang="de-DE" dirty="0" smtClean="0">
                <a:latin typeface="Calibri" panose="020F0502020204030204" pitchFamily="34" charset="0"/>
                <a:cs typeface="Calibri" panose="020F0502020204030204" pitchFamily="34" charset="0"/>
                <a:sym typeface="Wingdings" panose="05000000000000000000" pitchFamily="2" charset="2"/>
              </a:rPr>
              <a:t>Reduzierte Stress sagte höheres Wohlbefinden vorher</a:t>
            </a:r>
            <a:endParaRPr lang="de-DE" altLang="de-DE" dirty="0" smtClean="0">
              <a:latin typeface="Calibri" panose="020F0502020204030204" pitchFamily="34" charset="0"/>
              <a:cs typeface="Calibri" panose="020F0502020204030204" pitchFamily="34" charset="0"/>
            </a:endParaRPr>
          </a:p>
        </p:txBody>
      </p:sp>
      <p:sp>
        <p:nvSpPr>
          <p:cNvPr id="45062" name="Textfeld 10"/>
          <p:cNvSpPr txBox="1">
            <a:spLocks noChangeArrowheads="1"/>
          </p:cNvSpPr>
          <p:nvPr/>
        </p:nvSpPr>
        <p:spPr bwMode="auto">
          <a:xfrm>
            <a:off x="7596336" y="6208713"/>
            <a:ext cx="1433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de-DE" altLang="de-DE" sz="900" dirty="0" err="1">
                <a:solidFill>
                  <a:schemeClr val="bg1">
                    <a:lumMod val="65000"/>
                  </a:schemeClr>
                </a:solidFill>
                <a:latin typeface="Calibri" panose="020F0502020204030204" pitchFamily="34" charset="0"/>
                <a:cs typeface="Calibri" panose="020F0502020204030204" pitchFamily="34" charset="0"/>
              </a:rPr>
              <a:t>Kushlev</a:t>
            </a:r>
            <a:r>
              <a:rPr lang="de-DE" altLang="de-DE" sz="900" dirty="0">
                <a:solidFill>
                  <a:schemeClr val="bg1">
                    <a:lumMod val="65000"/>
                  </a:schemeClr>
                </a:solidFill>
                <a:latin typeface="Calibri" panose="020F0502020204030204" pitchFamily="34" charset="0"/>
                <a:cs typeface="Calibri" panose="020F0502020204030204" pitchFamily="34" charset="0"/>
              </a:rPr>
              <a:t> &amp; Dunn</a:t>
            </a:r>
            <a:r>
              <a:rPr lang="en-US" altLang="de-DE" sz="900" dirty="0">
                <a:solidFill>
                  <a:schemeClr val="bg1">
                    <a:lumMod val="65000"/>
                  </a:schemeClr>
                </a:solidFill>
                <a:latin typeface="Calibri" panose="020F0502020204030204" pitchFamily="34" charset="0"/>
                <a:cs typeface="Calibri" panose="020F0502020204030204" pitchFamily="34" charset="0"/>
              </a:rPr>
              <a:t>, 2015</a:t>
            </a:r>
          </a:p>
        </p:txBody>
      </p:sp>
      <p:pic>
        <p:nvPicPr>
          <p:cNvPr id="45063" name="Picture 2" descr="E Mail, Newsletter, Marketing,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492896"/>
            <a:ext cx="2462337" cy="137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092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348880"/>
            <a:ext cx="4248472" cy="302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normAutofit/>
          </a:bodyPr>
          <a:lstStyle/>
          <a:p>
            <a:pPr algn="l"/>
            <a:r>
              <a:rPr lang="de-DE" sz="2800" spc="200" dirty="0">
                <a:latin typeface="Calibri" panose="020F0502020204030204" pitchFamily="34" charset="0"/>
                <a:cs typeface="Calibri" panose="020F0502020204030204" pitchFamily="34" charset="0"/>
              </a:rPr>
              <a:t>Maßnahmen-Beispiele II</a:t>
            </a:r>
          </a:p>
        </p:txBody>
      </p:sp>
      <p:sp>
        <p:nvSpPr>
          <p:cNvPr id="3" name="Inhaltsplatzhalter 2"/>
          <p:cNvSpPr>
            <a:spLocks noGrp="1"/>
          </p:cNvSpPr>
          <p:nvPr>
            <p:ph idx="1"/>
          </p:nvPr>
        </p:nvSpPr>
        <p:spPr/>
        <p:txBody>
          <a:bodyPr vert="horz" lIns="91440" tIns="45720" rIns="91440" bIns="45720" rtlCol="0" anchor="t">
            <a:noAutofit/>
          </a:bodyPr>
          <a:lstStyle/>
          <a:p>
            <a:pPr marL="0" indent="0">
              <a:lnSpc>
                <a:spcPct val="200000"/>
              </a:lnSpc>
              <a:buNone/>
            </a:pPr>
            <a:r>
              <a:rPr lang="en-US" dirty="0">
                <a:solidFill>
                  <a:srgbClr val="17BEFC"/>
                </a:solidFill>
                <a:latin typeface="Calibri" panose="020F0502020204030204" pitchFamily="34" charset="0"/>
                <a:cs typeface="Calibri" panose="020F0502020204030204" pitchFamily="34" charset="0"/>
              </a:rPr>
              <a:t>SOZIALE BEZIEHUNGEN</a:t>
            </a:r>
          </a:p>
          <a:p>
            <a:pPr marL="342900" lvl="2" indent="-342900">
              <a:lnSpc>
                <a:spcPct val="200000"/>
              </a:lnSpc>
            </a:pPr>
            <a:r>
              <a:rPr lang="de-DE" altLang="de-DE" sz="2000" b="1" dirty="0">
                <a:solidFill>
                  <a:srgbClr val="3574B4"/>
                </a:solidFill>
                <a:latin typeface="Calibri" panose="020F0502020204030204" pitchFamily="34" charset="0"/>
                <a:cs typeface="Calibri" panose="020F0502020204030204" pitchFamily="34" charset="0"/>
              </a:rPr>
              <a:t>Verhältnisprävention</a:t>
            </a:r>
            <a:r>
              <a:rPr lang="de-DE" altLang="de-DE" sz="2000" dirty="0">
                <a:solidFill>
                  <a:srgbClr val="3574B4"/>
                </a:solidFill>
                <a:latin typeface="Calibri" panose="020F0502020204030204" pitchFamily="34" charset="0"/>
                <a:cs typeface="Calibri" panose="020F0502020204030204" pitchFamily="34" charset="0"/>
              </a:rPr>
              <a:t>: gekoppelt an Maßnahmen der Arbeitsorganisation </a:t>
            </a:r>
          </a:p>
          <a:p>
            <a:pPr marL="0" lvl="2" indent="0">
              <a:lnSpc>
                <a:spcPct val="200000"/>
              </a:lnSpc>
              <a:buNone/>
            </a:pPr>
            <a:r>
              <a:rPr lang="de-DE" altLang="de-DE" sz="2000" dirty="0">
                <a:solidFill>
                  <a:srgbClr val="3574B4"/>
                </a:solidFill>
                <a:latin typeface="Calibri" panose="020F0502020204030204" pitchFamily="34" charset="0"/>
                <a:cs typeface="Calibri" panose="020F0502020204030204" pitchFamily="34" charset="0"/>
              </a:rPr>
              <a:t>	</a:t>
            </a:r>
            <a:r>
              <a:rPr lang="de-DE" altLang="de-DE" sz="2000" dirty="0">
                <a:solidFill>
                  <a:srgbClr val="3574B4"/>
                </a:solidFill>
                <a:latin typeface="Calibri" panose="020F0502020204030204" pitchFamily="34" charset="0"/>
                <a:cs typeface="Calibri" panose="020F0502020204030204" pitchFamily="34" charset="0"/>
                <a:sym typeface="Wingdings" panose="05000000000000000000" pitchFamily="2" charset="2"/>
              </a:rPr>
              <a:t> </a:t>
            </a:r>
            <a:r>
              <a:rPr lang="de-DE" altLang="de-DE" sz="2000" dirty="0">
                <a:solidFill>
                  <a:srgbClr val="3574B4"/>
                </a:solidFill>
                <a:latin typeface="Calibri" panose="020F0502020204030204" pitchFamily="34" charset="0"/>
                <a:cs typeface="Calibri" panose="020F0502020204030204" pitchFamily="34" charset="0"/>
              </a:rPr>
              <a:t>Führungskräftetrainings</a:t>
            </a:r>
          </a:p>
          <a:p>
            <a:pPr marL="0" indent="0">
              <a:lnSpc>
                <a:spcPct val="200000"/>
              </a:lnSpc>
              <a:buNone/>
            </a:pPr>
            <a:endParaRPr lang="en-US" dirty="0" smtClean="0">
              <a:solidFill>
                <a:srgbClr val="17BEFC"/>
              </a:solidFill>
              <a:latin typeface="Calibri" panose="020F0502020204030204" pitchFamily="34" charset="0"/>
              <a:cs typeface="Calibri" panose="020F0502020204030204" pitchFamily="34" charset="0"/>
            </a:endParaRPr>
          </a:p>
          <a:p>
            <a:pPr marL="0" indent="0">
              <a:lnSpc>
                <a:spcPct val="200000"/>
              </a:lnSpc>
              <a:buNone/>
            </a:pPr>
            <a:endParaRPr lang="en-US" sz="1800" dirty="0">
              <a:solidFill>
                <a:srgbClr val="17BEFC"/>
              </a:solidFill>
              <a:latin typeface="Calibri" panose="020F0502020204030204" pitchFamily="34" charset="0"/>
              <a:cs typeface="Calibri" panose="020F0502020204030204" pitchFamily="34" charset="0"/>
            </a:endParaRPr>
          </a:p>
          <a:p>
            <a:pPr marL="0" indent="0">
              <a:lnSpc>
                <a:spcPct val="200000"/>
              </a:lnSpc>
              <a:buNone/>
            </a:pPr>
            <a:r>
              <a:rPr lang="en-US" dirty="0" smtClean="0">
                <a:solidFill>
                  <a:srgbClr val="17BEFC"/>
                </a:solidFill>
                <a:latin typeface="Calibri" panose="020F0502020204030204" pitchFamily="34" charset="0"/>
                <a:cs typeface="Calibri" panose="020F0502020204030204" pitchFamily="34" charset="0"/>
              </a:rPr>
              <a:t>UMGEBUNGSBEDINGUNGEN</a:t>
            </a:r>
            <a:endParaRPr lang="en-US" dirty="0">
              <a:solidFill>
                <a:srgbClr val="17BEFC"/>
              </a:solidFill>
              <a:latin typeface="Calibri" panose="020F0502020204030204" pitchFamily="34" charset="0"/>
              <a:cs typeface="Calibri" panose="020F0502020204030204" pitchFamily="34" charset="0"/>
            </a:endParaRPr>
          </a:p>
          <a:p>
            <a:pPr marL="342900" lvl="2" indent="-342900">
              <a:lnSpc>
                <a:spcPct val="200000"/>
              </a:lnSpc>
            </a:pPr>
            <a:r>
              <a:rPr lang="de-DE" altLang="de-DE" sz="2000" b="1" dirty="0">
                <a:solidFill>
                  <a:srgbClr val="3574B4"/>
                </a:solidFill>
                <a:latin typeface="Calibri" panose="020F0502020204030204" pitchFamily="34" charset="0"/>
                <a:cs typeface="Calibri" panose="020F0502020204030204" pitchFamily="34" charset="0"/>
              </a:rPr>
              <a:t>Verhältnisprävention: </a:t>
            </a:r>
            <a:r>
              <a:rPr lang="de-DE" altLang="de-DE" sz="2000" dirty="0">
                <a:solidFill>
                  <a:srgbClr val="3574B4"/>
                </a:solidFill>
                <a:latin typeface="Calibri" panose="020F0502020204030204" pitchFamily="34" charset="0"/>
                <a:cs typeface="Calibri" panose="020F0502020204030204" pitchFamily="34" charset="0"/>
              </a:rPr>
              <a:t>ergonomische Arbeitsplätze, Geräuschpegel reduzieren </a:t>
            </a:r>
          </a:p>
        </p:txBody>
      </p:sp>
      <p:sp>
        <p:nvSpPr>
          <p:cNvPr id="5" name="Rechteck 4"/>
          <p:cNvSpPr/>
          <p:nvPr/>
        </p:nvSpPr>
        <p:spPr>
          <a:xfrm>
            <a:off x="7848453" y="6248715"/>
            <a:ext cx="1156086" cy="253916"/>
          </a:xfrm>
          <a:prstGeom prst="rect">
            <a:avLst/>
          </a:prstGeom>
        </p:spPr>
        <p:txBody>
          <a:bodyPr wrap="none">
            <a:spAutoFit/>
          </a:bodyPr>
          <a:lstStyle/>
          <a:p>
            <a:r>
              <a:rPr lang="de-DE" sz="1050" dirty="0" err="1" smtClean="0">
                <a:solidFill>
                  <a:srgbClr val="C0C0C0"/>
                </a:solidFill>
                <a:latin typeface="Calibri" panose="020F0502020204030204" pitchFamily="34" charset="0"/>
                <a:cs typeface="Calibri" panose="020F0502020204030204" pitchFamily="34" charset="0"/>
              </a:rPr>
              <a:t>Greenberg</a:t>
            </a:r>
            <a:r>
              <a:rPr lang="de-DE" sz="1050" dirty="0" smtClean="0">
                <a:solidFill>
                  <a:srgbClr val="C0C0C0"/>
                </a:solidFill>
                <a:latin typeface="Calibri" panose="020F0502020204030204" pitchFamily="34" charset="0"/>
                <a:cs typeface="Calibri" panose="020F0502020204030204" pitchFamily="34" charset="0"/>
              </a:rPr>
              <a:t> (2006)</a:t>
            </a:r>
            <a:endParaRPr lang="de-DE" sz="1050" dirty="0">
              <a:solidFill>
                <a:srgbClr val="C0C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1991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385664" y="3060448"/>
            <a:ext cx="4690392" cy="1160639"/>
          </a:xfrm>
          <a:prstGeom prst="roundRect">
            <a:avLst/>
          </a:prstGeom>
          <a:solidFill>
            <a:srgbClr val="FF99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Calibri" panose="020F0502020204030204" pitchFamily="34" charset="0"/>
              <a:cs typeface="Calibri" panose="020F0502020204030204" pitchFamily="34" charset="0"/>
            </a:endParaRPr>
          </a:p>
        </p:txBody>
      </p:sp>
      <p:sp>
        <p:nvSpPr>
          <p:cNvPr id="8" name="Abgerundetes Rechteck 7"/>
          <p:cNvSpPr/>
          <p:nvPr/>
        </p:nvSpPr>
        <p:spPr>
          <a:xfrm>
            <a:off x="395536" y="4293096"/>
            <a:ext cx="4680520" cy="1800200"/>
          </a:xfrm>
          <a:prstGeom prst="roundRect">
            <a:avLst/>
          </a:prstGeom>
          <a:solidFill>
            <a:srgbClr val="FF99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pic>
        <p:nvPicPr>
          <p:cNvPr id="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4667" y="3212976"/>
            <a:ext cx="3372613" cy="278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bgerundetes Rechteck 6"/>
          <p:cNvSpPr/>
          <p:nvPr/>
        </p:nvSpPr>
        <p:spPr>
          <a:xfrm>
            <a:off x="395536" y="2132856"/>
            <a:ext cx="8458200" cy="720080"/>
          </a:xfrm>
          <a:prstGeom prst="round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5" name="Abgerundetes Rechteck 4"/>
          <p:cNvSpPr/>
          <p:nvPr/>
        </p:nvSpPr>
        <p:spPr>
          <a:xfrm>
            <a:off x="395536" y="1052736"/>
            <a:ext cx="8458200" cy="864096"/>
          </a:xfrm>
          <a:prstGeom prst="round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Calibri" panose="020F0502020204030204" pitchFamily="34" charset="0"/>
              <a:cs typeface="Calibri" panose="020F0502020204030204" pitchFamily="34" charset="0"/>
            </a:endParaRPr>
          </a:p>
        </p:txBody>
      </p:sp>
      <p:sp>
        <p:nvSpPr>
          <p:cNvPr id="2" name="Titel 1"/>
          <p:cNvSpPr>
            <a:spLocks noGrp="1"/>
          </p:cNvSpPr>
          <p:nvPr>
            <p:ph type="title"/>
          </p:nvPr>
        </p:nvSpPr>
        <p:spPr/>
        <p:txBody>
          <a:bodyPr/>
          <a:lstStyle/>
          <a:p>
            <a:r>
              <a:rPr lang="de-DE" dirty="0" smtClean="0">
                <a:latin typeface="Calibri" panose="020F0502020204030204" pitchFamily="34" charset="0"/>
                <a:cs typeface="Calibri" panose="020F0502020204030204" pitchFamily="34" charset="0"/>
              </a:rPr>
              <a:t>Fazit</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p:txBody>
          <a:bodyPr/>
          <a:lstStyle/>
          <a:p>
            <a:pPr>
              <a:buClr>
                <a:schemeClr val="bg1"/>
              </a:buClr>
            </a:pPr>
            <a:r>
              <a:rPr lang="de-DE" dirty="0" smtClean="0">
                <a:solidFill>
                  <a:schemeClr val="bg1"/>
                </a:solidFill>
                <a:latin typeface="Calibri" panose="020F0502020204030204" pitchFamily="34" charset="0"/>
                <a:cs typeface="Calibri" panose="020F0502020204030204" pitchFamily="34" charset="0"/>
              </a:rPr>
              <a:t>Stressoren führen zu einer physiologischen Reaktion</a:t>
            </a:r>
          </a:p>
          <a:p>
            <a:pPr>
              <a:buClr>
                <a:schemeClr val="bg1"/>
              </a:buClr>
            </a:pPr>
            <a:r>
              <a:rPr lang="de-DE" dirty="0" smtClean="0">
                <a:solidFill>
                  <a:schemeClr val="bg1"/>
                </a:solidFill>
                <a:latin typeface="Calibri" panose="020F0502020204030204" pitchFamily="34" charset="0"/>
                <a:cs typeface="Calibri" panose="020F0502020204030204" pitchFamily="34" charset="0"/>
              </a:rPr>
              <a:t>Chronische Stressexposition kann unsere Gesundheit schädigen</a:t>
            </a:r>
          </a:p>
          <a:p>
            <a:pPr>
              <a:buClr>
                <a:schemeClr val="bg1"/>
              </a:buClr>
            </a:pPr>
            <a:endParaRPr lang="de-DE" dirty="0" smtClean="0">
              <a:latin typeface="Calibri" panose="020F0502020204030204" pitchFamily="34" charset="0"/>
              <a:cs typeface="Calibri" panose="020F0502020204030204" pitchFamily="34" charset="0"/>
            </a:endParaRPr>
          </a:p>
          <a:p>
            <a:pPr>
              <a:buClr>
                <a:schemeClr val="bg1"/>
              </a:buClr>
            </a:pPr>
            <a:r>
              <a:rPr lang="de-DE" b="1" dirty="0" smtClean="0">
                <a:solidFill>
                  <a:schemeClr val="tx1"/>
                </a:solidFill>
                <a:latin typeface="Calibri" panose="020F0502020204030204" pitchFamily="34" charset="0"/>
                <a:cs typeface="Calibri" panose="020F0502020204030204" pitchFamily="34" charset="0"/>
              </a:rPr>
              <a:t>Verhaltensprävention:</a:t>
            </a:r>
            <a:r>
              <a:rPr lang="de-DE" dirty="0" smtClean="0">
                <a:solidFill>
                  <a:schemeClr val="tx1"/>
                </a:solidFill>
                <a:latin typeface="Calibri" panose="020F0502020204030204" pitchFamily="34" charset="0"/>
                <a:cs typeface="Calibri" panose="020F0502020204030204" pitchFamily="34" charset="0"/>
              </a:rPr>
              <a:t/>
            </a:r>
            <a:br>
              <a:rPr lang="de-DE" dirty="0" smtClean="0">
                <a:solidFill>
                  <a:schemeClr val="tx1"/>
                </a:solidFill>
                <a:latin typeface="Calibri" panose="020F0502020204030204" pitchFamily="34" charset="0"/>
                <a:cs typeface="Calibri" panose="020F0502020204030204" pitchFamily="34" charset="0"/>
              </a:rPr>
            </a:br>
            <a:r>
              <a:rPr lang="de-DE" dirty="0" smtClean="0">
                <a:solidFill>
                  <a:schemeClr val="tx1"/>
                </a:solidFill>
                <a:latin typeface="Calibri" panose="020F0502020204030204" pitchFamily="34" charset="0"/>
                <a:cs typeface="Calibri" panose="020F0502020204030204" pitchFamily="34" charset="0"/>
              </a:rPr>
              <a:t>Menschen können individuelle Stressreaktion regulieren lernen</a:t>
            </a:r>
          </a:p>
          <a:p>
            <a:pPr>
              <a:buClr>
                <a:schemeClr val="bg1"/>
              </a:buClr>
            </a:pPr>
            <a:endParaRPr lang="de-DE" b="1" dirty="0" smtClean="0">
              <a:latin typeface="Calibri" panose="020F0502020204030204" pitchFamily="34" charset="0"/>
              <a:cs typeface="Calibri" panose="020F0502020204030204" pitchFamily="34" charset="0"/>
            </a:endParaRPr>
          </a:p>
          <a:p>
            <a:pPr>
              <a:buClr>
                <a:schemeClr val="bg1"/>
              </a:buClr>
            </a:pPr>
            <a:r>
              <a:rPr lang="de-DE" b="1" dirty="0" smtClean="0">
                <a:solidFill>
                  <a:schemeClr val="bg1"/>
                </a:solidFill>
                <a:latin typeface="Calibri" panose="020F0502020204030204" pitchFamily="34" charset="0"/>
                <a:cs typeface="Calibri" panose="020F0502020204030204" pitchFamily="34" charset="0"/>
              </a:rPr>
              <a:t>Verhältnisprävention:</a:t>
            </a:r>
            <a:r>
              <a:rPr lang="de-DE" dirty="0" smtClean="0">
                <a:solidFill>
                  <a:schemeClr val="bg1"/>
                </a:solidFill>
                <a:latin typeface="Calibri" panose="020F0502020204030204" pitchFamily="34" charset="0"/>
                <a:cs typeface="Calibri" panose="020F0502020204030204" pitchFamily="34" charset="0"/>
              </a:rPr>
              <a:t/>
            </a:r>
            <a:br>
              <a:rPr lang="de-DE" dirty="0" smtClean="0">
                <a:solidFill>
                  <a:schemeClr val="bg1"/>
                </a:solidFill>
                <a:latin typeface="Calibri" panose="020F0502020204030204" pitchFamily="34" charset="0"/>
                <a:cs typeface="Calibri" panose="020F0502020204030204" pitchFamily="34" charset="0"/>
              </a:rPr>
            </a:br>
            <a:r>
              <a:rPr lang="de-DE" dirty="0" smtClean="0">
                <a:solidFill>
                  <a:schemeClr val="bg1"/>
                </a:solidFill>
                <a:latin typeface="Calibri" panose="020F0502020204030204" pitchFamily="34" charset="0"/>
                <a:cs typeface="Calibri" panose="020F0502020204030204" pitchFamily="34" charset="0"/>
              </a:rPr>
              <a:t>Betriebe können stressauslösenden</a:t>
            </a:r>
            <a:br>
              <a:rPr lang="de-DE" dirty="0" smtClean="0">
                <a:solidFill>
                  <a:schemeClr val="bg1"/>
                </a:solidFill>
                <a:latin typeface="Calibri" panose="020F0502020204030204" pitchFamily="34" charset="0"/>
                <a:cs typeface="Calibri" panose="020F0502020204030204" pitchFamily="34" charset="0"/>
              </a:rPr>
            </a:br>
            <a:r>
              <a:rPr lang="de-DE" dirty="0" smtClean="0">
                <a:solidFill>
                  <a:schemeClr val="bg1"/>
                </a:solidFill>
                <a:latin typeface="Calibri" panose="020F0502020204030204" pitchFamily="34" charset="0"/>
                <a:cs typeface="Calibri" panose="020F0502020204030204" pitchFamily="34" charset="0"/>
              </a:rPr>
              <a:t>Ursachen vorbeugen</a:t>
            </a:r>
          </a:p>
          <a:p>
            <a:pPr>
              <a:buClr>
                <a:schemeClr val="bg1"/>
              </a:buClr>
            </a:pPr>
            <a:endParaRPr lang="de-DE" sz="1050" dirty="0">
              <a:solidFill>
                <a:schemeClr val="bg1"/>
              </a:solidFill>
              <a:latin typeface="Calibri" panose="020F0502020204030204" pitchFamily="34" charset="0"/>
              <a:cs typeface="Calibri" panose="020F0502020204030204" pitchFamily="34" charset="0"/>
            </a:endParaRPr>
          </a:p>
          <a:p>
            <a:pPr>
              <a:buClr>
                <a:schemeClr val="bg1"/>
              </a:buClr>
            </a:pPr>
            <a:r>
              <a:rPr lang="de-DE" dirty="0" smtClean="0">
                <a:solidFill>
                  <a:schemeClr val="bg1"/>
                </a:solidFill>
                <a:latin typeface="Calibri" panose="020F0502020204030204" pitchFamily="34" charset="0"/>
                <a:cs typeface="Calibri" panose="020F0502020204030204" pitchFamily="34" charset="0"/>
              </a:rPr>
              <a:t>Gefährdungsbeurteilung als Primär-</a:t>
            </a:r>
            <a:br>
              <a:rPr lang="de-DE" dirty="0" smtClean="0">
                <a:solidFill>
                  <a:schemeClr val="bg1"/>
                </a:solidFill>
                <a:latin typeface="Calibri" panose="020F0502020204030204" pitchFamily="34" charset="0"/>
                <a:cs typeface="Calibri" panose="020F0502020204030204" pitchFamily="34" charset="0"/>
              </a:rPr>
            </a:br>
            <a:r>
              <a:rPr lang="de-DE" dirty="0" smtClean="0">
                <a:solidFill>
                  <a:schemeClr val="bg1"/>
                </a:solidFill>
                <a:latin typeface="Calibri" panose="020F0502020204030204" pitchFamily="34" charset="0"/>
                <a:cs typeface="Calibri" panose="020F0502020204030204" pitchFamily="34" charset="0"/>
              </a:rPr>
              <a:t>präventiver Ansatz zur Reduktion von </a:t>
            </a:r>
            <a:br>
              <a:rPr lang="de-DE" dirty="0" smtClean="0">
                <a:solidFill>
                  <a:schemeClr val="bg1"/>
                </a:solidFill>
                <a:latin typeface="Calibri" panose="020F0502020204030204" pitchFamily="34" charset="0"/>
                <a:cs typeface="Calibri" panose="020F0502020204030204" pitchFamily="34" charset="0"/>
              </a:rPr>
            </a:br>
            <a:r>
              <a:rPr lang="de-DE" dirty="0" smtClean="0">
                <a:solidFill>
                  <a:schemeClr val="bg1"/>
                </a:solidFill>
                <a:latin typeface="Calibri" panose="020F0502020204030204" pitchFamily="34" charset="0"/>
                <a:cs typeface="Calibri" panose="020F0502020204030204" pitchFamily="34" charset="0"/>
              </a:rPr>
              <a:t>Fehlbelastungen </a:t>
            </a:r>
          </a:p>
          <a:p>
            <a:pPr>
              <a:buClr>
                <a:schemeClr val="bg1"/>
              </a:buClr>
            </a:pPr>
            <a:r>
              <a:rPr lang="de-DE" dirty="0" smtClean="0">
                <a:solidFill>
                  <a:schemeClr val="bg1"/>
                </a:solidFill>
                <a:latin typeface="Calibri" panose="020F0502020204030204" pitchFamily="34" charset="0"/>
                <a:cs typeface="Calibri" panose="020F0502020204030204" pitchFamily="34" charset="0"/>
              </a:rPr>
              <a:t>Aktuell noch eine Lücke zwischen </a:t>
            </a:r>
            <a:br>
              <a:rPr lang="de-DE" dirty="0" smtClean="0">
                <a:solidFill>
                  <a:schemeClr val="bg1"/>
                </a:solidFill>
                <a:latin typeface="Calibri" panose="020F0502020204030204" pitchFamily="34" charset="0"/>
                <a:cs typeface="Calibri" panose="020F0502020204030204" pitchFamily="34" charset="0"/>
              </a:rPr>
            </a:br>
            <a:r>
              <a:rPr lang="de-DE" dirty="0" smtClean="0">
                <a:solidFill>
                  <a:schemeClr val="bg1"/>
                </a:solidFill>
                <a:latin typeface="Calibri" panose="020F0502020204030204" pitchFamily="34" charset="0"/>
                <a:cs typeface="Calibri" panose="020F0502020204030204" pitchFamily="34" charset="0"/>
              </a:rPr>
              <a:t>Forschung</a:t>
            </a:r>
            <a:r>
              <a:rPr lang="de-DE" dirty="0" smtClean="0">
                <a:solidFill>
                  <a:schemeClr val="bg1"/>
                </a:solidFill>
                <a:latin typeface="Calibri" panose="020F0502020204030204" pitchFamily="34" charset="0"/>
                <a:cs typeface="Calibri" panose="020F0502020204030204" pitchFamily="34" charset="0"/>
                <a:sym typeface="Wingdings" panose="05000000000000000000" pitchFamily="2" charset="2"/>
              </a:rPr>
              <a:t>PolitikPraxis</a:t>
            </a:r>
            <a:endParaRPr lang="de-DE" dirty="0">
              <a:solidFill>
                <a:schemeClr val="bg1"/>
              </a:solidFill>
              <a:latin typeface="Calibri" panose="020F0502020204030204" pitchFamily="34" charset="0"/>
              <a:cs typeface="Calibri" panose="020F0502020204030204" pitchFamily="34" charset="0"/>
            </a:endParaRPr>
          </a:p>
        </p:txBody>
      </p:sp>
      <p:sp>
        <p:nvSpPr>
          <p:cNvPr id="11" name="Rechteck 10"/>
          <p:cNvSpPr/>
          <p:nvPr/>
        </p:nvSpPr>
        <p:spPr>
          <a:xfrm>
            <a:off x="5775648" y="5914008"/>
            <a:ext cx="3078088" cy="461665"/>
          </a:xfrm>
          <a:prstGeom prst="rect">
            <a:avLst/>
          </a:prstGeom>
        </p:spPr>
        <p:txBody>
          <a:bodyPr wrap="square">
            <a:spAutoFit/>
          </a:bodyPr>
          <a:lstStyle/>
          <a:p>
            <a:r>
              <a:rPr lang="de-DE" sz="1200" dirty="0">
                <a:solidFill>
                  <a:srgbClr val="C0C0C0"/>
                </a:solidFill>
                <a:latin typeface="Calibri" panose="020F0502020204030204" pitchFamily="34" charset="0"/>
                <a:cs typeface="Calibri" panose="020F0502020204030204" pitchFamily="34" charset="0"/>
              </a:rPr>
              <a:t>https://www.psyga.info/fileadmin/eLearning-Tools/kmutool/index.html#/intro</a:t>
            </a:r>
          </a:p>
        </p:txBody>
      </p:sp>
      <p:pic>
        <p:nvPicPr>
          <p:cNvPr id="1028" name="Picture 4" descr="Gehirn, Anatomie, Abstrakt, Ku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881" y="1076854"/>
            <a:ext cx="1004930" cy="8563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in-Yang, Asiatische, Harmonie,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140" y="2160458"/>
            <a:ext cx="670411" cy="66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31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Weiterführende Informationen I</a:t>
            </a:r>
            <a:endParaRPr lang="de-DE" dirty="0"/>
          </a:p>
        </p:txBody>
      </p:sp>
      <p:sp>
        <p:nvSpPr>
          <p:cNvPr id="3" name="Inhaltsplatzhalter 2"/>
          <p:cNvSpPr>
            <a:spLocks noGrp="1"/>
          </p:cNvSpPr>
          <p:nvPr>
            <p:ph idx="1"/>
          </p:nvPr>
        </p:nvSpPr>
        <p:spPr>
          <a:xfrm>
            <a:off x="405880" y="1029353"/>
            <a:ext cx="8447856" cy="5001419"/>
          </a:xfrm>
        </p:spPr>
        <p:txBody>
          <a:bodyPr/>
          <a:lstStyle/>
          <a:p>
            <a:r>
              <a:rPr lang="de-DE" dirty="0" smtClean="0"/>
              <a:t>Online Kurs </a:t>
            </a:r>
            <a:r>
              <a:rPr lang="de-DE" dirty="0"/>
              <a:t>auf </a:t>
            </a:r>
            <a:r>
              <a:rPr lang="de-DE" dirty="0" err="1" smtClean="0"/>
              <a:t>edX</a:t>
            </a:r>
            <a:r>
              <a:rPr lang="de-DE" dirty="0" smtClean="0"/>
              <a:t>:</a:t>
            </a:r>
            <a:br>
              <a:rPr lang="de-DE" dirty="0" smtClean="0"/>
            </a:br>
            <a:r>
              <a:rPr lang="de-DE" dirty="0" smtClean="0">
                <a:hlinkClick r:id="rId2"/>
              </a:rPr>
              <a:t>https</a:t>
            </a:r>
            <a:r>
              <a:rPr lang="de-DE" dirty="0">
                <a:hlinkClick r:id="rId2"/>
              </a:rPr>
              <a:t>://</a:t>
            </a:r>
            <a:r>
              <a:rPr lang="de-DE" dirty="0" smtClean="0">
                <a:hlinkClick r:id="rId2"/>
              </a:rPr>
              <a:t>www.edx.org/course/psyhealth-worxs-psychosocial-health-prevention-and-work-standards</a:t>
            </a:r>
            <a:endParaRPr lang="de-DE" dirty="0"/>
          </a:p>
          <a:p>
            <a:endParaRPr lang="de-DE" dirty="0" smtClean="0"/>
          </a:p>
          <a:p>
            <a:endParaRPr lang="de-DE" dirty="0" smtClean="0"/>
          </a:p>
          <a:p>
            <a:endParaRPr lang="de-DE" dirty="0"/>
          </a:p>
        </p:txBody>
      </p:sp>
      <p:pic>
        <p:nvPicPr>
          <p:cNvPr id="4" name="Grafik 3"/>
          <p:cNvPicPr>
            <a:picLocks noChangeAspect="1"/>
          </p:cNvPicPr>
          <p:nvPr/>
        </p:nvPicPr>
        <p:blipFill>
          <a:blip r:embed="rId3"/>
          <a:stretch>
            <a:fillRect/>
          </a:stretch>
        </p:blipFill>
        <p:spPr>
          <a:xfrm>
            <a:off x="683568" y="2492896"/>
            <a:ext cx="7391437" cy="2880320"/>
          </a:xfrm>
          <a:prstGeom prst="rect">
            <a:avLst/>
          </a:prstGeom>
        </p:spPr>
      </p:pic>
      <p:pic>
        <p:nvPicPr>
          <p:cNvPr id="6" name="Grafik 5" descr="Ein Bild, das Text enthält.&#10;&#10;Automatisch generierte Beschreibung"/>
          <p:cNvPicPr/>
          <p:nvPr/>
        </p:nvPicPr>
        <p:blipFill>
          <a:blip r:embed="rId4">
            <a:extLst>
              <a:ext uri="{28A0092B-C50C-407E-A947-70E740481C1C}">
                <a14:useLocalDpi xmlns:a14="http://schemas.microsoft.com/office/drawing/2010/main" val="0"/>
              </a:ext>
            </a:extLst>
          </a:blip>
          <a:stretch>
            <a:fillRect/>
          </a:stretch>
        </p:blipFill>
        <p:spPr>
          <a:xfrm>
            <a:off x="5652120" y="4496967"/>
            <a:ext cx="2049488" cy="792088"/>
          </a:xfrm>
          <a:prstGeom prst="rect">
            <a:avLst/>
          </a:prstGeom>
        </p:spPr>
      </p:pic>
    </p:spTree>
    <p:extLst>
      <p:ext uri="{BB962C8B-B14F-4D97-AF65-F5344CB8AC3E}">
        <p14:creationId xmlns:p14="http://schemas.microsoft.com/office/powerpoint/2010/main" val="2825679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Weiterführende Informationen II</a:t>
            </a:r>
            <a:endParaRPr lang="de-DE" dirty="0"/>
          </a:p>
        </p:txBody>
      </p:sp>
      <p:sp>
        <p:nvSpPr>
          <p:cNvPr id="3" name="Inhaltsplatzhalter 2"/>
          <p:cNvSpPr>
            <a:spLocks noGrp="1"/>
          </p:cNvSpPr>
          <p:nvPr>
            <p:ph idx="1"/>
          </p:nvPr>
        </p:nvSpPr>
        <p:spPr>
          <a:xfrm>
            <a:off x="405880" y="1029353"/>
            <a:ext cx="4166120" cy="5001419"/>
          </a:xfrm>
        </p:spPr>
        <p:txBody>
          <a:bodyPr/>
          <a:lstStyle/>
          <a:p>
            <a:pPr marL="0" indent="0">
              <a:buNone/>
            </a:pPr>
            <a:r>
              <a:rPr lang="de-DE" dirty="0" err="1" smtClean="0"/>
              <a:t>PsyGA</a:t>
            </a:r>
            <a:r>
              <a:rPr lang="de-DE" dirty="0" smtClean="0"/>
              <a:t> </a:t>
            </a:r>
            <a:r>
              <a:rPr lang="de-DE" dirty="0"/>
              <a:t>eLearning </a:t>
            </a:r>
            <a:r>
              <a:rPr lang="de-DE" dirty="0" smtClean="0"/>
              <a:t>Tool Führungskräfte (DE/EN)</a:t>
            </a:r>
            <a:r>
              <a:rPr lang="de-DE" dirty="0"/>
              <a:t/>
            </a:r>
            <a:br>
              <a:rPr lang="de-DE" dirty="0"/>
            </a:br>
            <a:r>
              <a:rPr lang="de-DE" sz="1600" dirty="0">
                <a:hlinkClick r:id="rId2"/>
              </a:rPr>
              <a:t>https://www.psyga.info/fileadmin/eLearning-Tools/eLearning-Tool_Fuehrungskraefte</a:t>
            </a:r>
            <a:r>
              <a:rPr lang="de-DE" sz="1600" dirty="0" smtClean="0">
                <a:hlinkClick r:id="rId2"/>
              </a:rPr>
              <a:t>/</a:t>
            </a:r>
            <a:endParaRPr lang="de-DE" sz="1600" dirty="0" smtClean="0"/>
          </a:p>
          <a:p>
            <a:endParaRPr lang="de-DE" dirty="0" smtClean="0"/>
          </a:p>
          <a:p>
            <a:endParaRPr lang="de-DE" dirty="0"/>
          </a:p>
        </p:txBody>
      </p:sp>
      <p:pic>
        <p:nvPicPr>
          <p:cNvPr id="5" name="Grafik 4"/>
          <p:cNvPicPr>
            <a:picLocks noChangeAspect="1"/>
          </p:cNvPicPr>
          <p:nvPr/>
        </p:nvPicPr>
        <p:blipFill>
          <a:blip r:embed="rId3"/>
          <a:stretch>
            <a:fillRect/>
          </a:stretch>
        </p:blipFill>
        <p:spPr>
          <a:xfrm>
            <a:off x="755576" y="2559611"/>
            <a:ext cx="3575391" cy="3625280"/>
          </a:xfrm>
          <a:prstGeom prst="rect">
            <a:avLst/>
          </a:prstGeom>
        </p:spPr>
      </p:pic>
      <p:sp>
        <p:nvSpPr>
          <p:cNvPr id="8" name="Rechteck 7"/>
          <p:cNvSpPr/>
          <p:nvPr/>
        </p:nvSpPr>
        <p:spPr>
          <a:xfrm>
            <a:off x="4932040" y="975563"/>
            <a:ext cx="4256532" cy="1569660"/>
          </a:xfrm>
          <a:prstGeom prst="rect">
            <a:avLst/>
          </a:prstGeom>
        </p:spPr>
        <p:txBody>
          <a:bodyPr wrap="square">
            <a:spAutoFit/>
          </a:bodyPr>
          <a:lstStyle/>
          <a:p>
            <a:pPr lvl="0">
              <a:spcBef>
                <a:spcPct val="20000"/>
              </a:spcBef>
              <a:buClr>
                <a:srgbClr val="669900"/>
              </a:buClr>
            </a:pPr>
            <a:r>
              <a:rPr lang="de-DE" sz="2000" kern="0" dirty="0" err="1" smtClean="0">
                <a:solidFill>
                  <a:srgbClr val="0070C0"/>
                </a:solidFill>
                <a:latin typeface="Arial" pitchFamily="34" charset="0"/>
                <a:cs typeface="Arial" pitchFamily="34" charset="0"/>
              </a:rPr>
              <a:t>PsyGA</a:t>
            </a:r>
            <a:r>
              <a:rPr lang="de-DE" sz="2000" kern="0" dirty="0" smtClean="0">
                <a:solidFill>
                  <a:srgbClr val="0070C0"/>
                </a:solidFill>
                <a:latin typeface="Arial" pitchFamily="34" charset="0"/>
                <a:cs typeface="Arial" pitchFamily="34" charset="0"/>
              </a:rPr>
              <a:t> </a:t>
            </a:r>
            <a:r>
              <a:rPr lang="de-DE" sz="2000" kern="0" dirty="0">
                <a:solidFill>
                  <a:srgbClr val="0070C0"/>
                </a:solidFill>
                <a:latin typeface="Arial" pitchFamily="34" charset="0"/>
                <a:cs typeface="Arial" pitchFamily="34" charset="0"/>
              </a:rPr>
              <a:t>eLearning Tool für Beschäftigte (</a:t>
            </a:r>
            <a:r>
              <a:rPr lang="de-DE" sz="2000" kern="0" dirty="0" smtClean="0">
                <a:solidFill>
                  <a:srgbClr val="0070C0"/>
                </a:solidFill>
                <a:latin typeface="Arial" pitchFamily="34" charset="0"/>
                <a:cs typeface="Arial" pitchFamily="34" charset="0"/>
              </a:rPr>
              <a:t>DE/EN):</a:t>
            </a:r>
            <a:r>
              <a:rPr lang="de-DE" sz="2000" kern="0" dirty="0">
                <a:solidFill>
                  <a:srgbClr val="0070C0"/>
                </a:solidFill>
                <a:latin typeface="Arial" pitchFamily="34" charset="0"/>
                <a:cs typeface="Arial" pitchFamily="34" charset="0"/>
              </a:rPr>
              <a:t/>
            </a:r>
            <a:br>
              <a:rPr lang="de-DE" sz="2000" kern="0" dirty="0">
                <a:solidFill>
                  <a:srgbClr val="0070C0"/>
                </a:solidFill>
                <a:latin typeface="Arial" pitchFamily="34" charset="0"/>
                <a:cs typeface="Arial" pitchFamily="34" charset="0"/>
              </a:rPr>
            </a:br>
            <a:r>
              <a:rPr lang="de-DE" sz="1600" kern="0" dirty="0">
                <a:solidFill>
                  <a:srgbClr val="0070C0"/>
                </a:solidFill>
                <a:latin typeface="Arial" pitchFamily="34" charset="0"/>
                <a:cs typeface="Arial" pitchFamily="34" charset="0"/>
                <a:hlinkClick r:id="rId4"/>
              </a:rPr>
              <a:t>https://www.psyga.info/fileadmin/eLearning-Tools/eLearning-Tool_Beschaeftigte/en</a:t>
            </a:r>
            <a:r>
              <a:rPr lang="de-DE" sz="1600" kern="0" dirty="0" smtClean="0">
                <a:solidFill>
                  <a:srgbClr val="0070C0"/>
                </a:solidFill>
                <a:latin typeface="Arial" pitchFamily="34" charset="0"/>
                <a:cs typeface="Arial" pitchFamily="34" charset="0"/>
                <a:hlinkClick r:id="rId4"/>
              </a:rPr>
              <a:t>/</a:t>
            </a:r>
            <a:endParaRPr lang="de-DE" sz="1600" kern="0" dirty="0" smtClean="0">
              <a:solidFill>
                <a:srgbClr val="0070C0"/>
              </a:solidFill>
              <a:latin typeface="Arial" pitchFamily="34" charset="0"/>
              <a:cs typeface="Arial" pitchFamily="34" charset="0"/>
            </a:endParaRPr>
          </a:p>
          <a:p>
            <a:pPr lvl="0">
              <a:spcBef>
                <a:spcPct val="20000"/>
              </a:spcBef>
              <a:buClr>
                <a:srgbClr val="669900"/>
              </a:buClr>
            </a:pPr>
            <a:endParaRPr lang="de-DE" sz="2000" kern="0" dirty="0">
              <a:solidFill>
                <a:srgbClr val="0070C0"/>
              </a:solidFill>
              <a:latin typeface="Arial" pitchFamily="34" charset="0"/>
              <a:cs typeface="Arial" pitchFamily="34" charset="0"/>
            </a:endParaRPr>
          </a:p>
        </p:txBody>
      </p:sp>
      <p:pic>
        <p:nvPicPr>
          <p:cNvPr id="9" name="Grafik 8"/>
          <p:cNvPicPr>
            <a:picLocks noChangeAspect="1"/>
          </p:cNvPicPr>
          <p:nvPr/>
        </p:nvPicPr>
        <p:blipFill>
          <a:blip r:embed="rId5"/>
          <a:stretch>
            <a:fillRect/>
          </a:stretch>
        </p:blipFill>
        <p:spPr>
          <a:xfrm>
            <a:off x="5047129" y="2528442"/>
            <a:ext cx="3701335" cy="3692501"/>
          </a:xfrm>
          <a:prstGeom prst="rect">
            <a:avLst/>
          </a:prstGeom>
        </p:spPr>
      </p:pic>
    </p:spTree>
    <p:extLst>
      <p:ext uri="{BB962C8B-B14F-4D97-AF65-F5344CB8AC3E}">
        <p14:creationId xmlns:p14="http://schemas.microsoft.com/office/powerpoint/2010/main" val="1729504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11560" y="1988840"/>
            <a:ext cx="7772400" cy="2306638"/>
          </a:xfrm>
        </p:spPr>
        <p:txBody>
          <a:bodyPr/>
          <a:lstStyle/>
          <a:p>
            <a:pPr>
              <a:defRPr/>
            </a:pPr>
            <a:r>
              <a:rPr altLang="de-DE" sz="3200" dirty="0"/>
              <a:t>Vielen </a:t>
            </a:r>
            <a:r>
              <a:rPr altLang="de-DE" sz="3200" dirty="0" smtClean="0"/>
              <a:t>Dank!</a:t>
            </a:r>
            <a:r>
              <a:rPr altLang="de-DE" sz="3200" dirty="0"/>
              <a:t/>
            </a:r>
            <a:br>
              <a:rPr altLang="de-DE" sz="3200" dirty="0"/>
            </a:br>
            <a:endParaRPr dirty="0"/>
          </a:p>
        </p:txBody>
      </p:sp>
      <p:sp>
        <p:nvSpPr>
          <p:cNvPr id="63491" name="Fußzeilenplatzhalter 4"/>
          <p:cNvSpPr txBox="1">
            <a:spLocks/>
          </p:cNvSpPr>
          <p:nvPr/>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de-DE" sz="800">
                <a:solidFill>
                  <a:schemeClr val="accent2"/>
                </a:solidFill>
                <a:latin typeface="Arial" panose="020B0604020202020204" pitchFamily="34" charset="0"/>
              </a:rPr>
              <a:t>Institut für Arbeitsmedizin und Sozialmedizin Aachen (IASA),</a:t>
            </a:r>
          </a:p>
          <a:p>
            <a:pPr algn="ctr" eaLnBrk="1" hangingPunct="1"/>
            <a:r>
              <a:rPr lang="en-US" altLang="de-DE" sz="800">
                <a:solidFill>
                  <a:schemeClr val="accent2"/>
                </a:solidFill>
                <a:latin typeface="Arial" panose="020B0604020202020204" pitchFamily="34" charset="0"/>
              </a:rPr>
              <a:t>Universitätsklinikum RWTH Aachen</a:t>
            </a:r>
            <a:endParaRPr lang="de-DE" altLang="de-DE" sz="800">
              <a:solidFill>
                <a:schemeClr val="accent2"/>
              </a:solidFill>
              <a:latin typeface="Arial" panose="020B0604020202020204" pitchFamily="34" charset="0"/>
            </a:endParaRPr>
          </a:p>
          <a:p>
            <a:pPr algn="ctr" eaLnBrk="1" hangingPunct="1"/>
            <a:endParaRPr lang="de-DE" altLang="de-DE" sz="1400">
              <a:solidFill>
                <a:schemeClr val="accent2"/>
              </a:solidFill>
              <a:latin typeface="Arial" panose="020B0604020202020204" pitchFamily="34" charset="0"/>
            </a:endParaRPr>
          </a:p>
        </p:txBody>
      </p:sp>
      <p:pic>
        <p:nvPicPr>
          <p:cNvPr id="5"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789040"/>
            <a:ext cx="5239470" cy="21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cs typeface="Calibri" panose="020F0502020204030204" pitchFamily="34" charset="0"/>
              </a:rPr>
              <a:t>Quellenangaben </a:t>
            </a:r>
            <a:endParaRPr lang="de-DE"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386150" y="1412776"/>
            <a:ext cx="8447856" cy="4425974"/>
          </a:xfrm>
        </p:spPr>
        <p:txBody>
          <a:bodyPr/>
          <a:lstStyle/>
          <a:p>
            <a:r>
              <a:rPr lang="de-DE" altLang="de-DE" sz="1200" dirty="0" smtClean="0">
                <a:solidFill>
                  <a:schemeClr val="tx1"/>
                </a:solidFill>
                <a:latin typeface="Calibri" panose="020F0502020204030204" pitchFamily="34" charset="0"/>
                <a:cs typeface="Calibri" panose="020F0502020204030204" pitchFamily="34" charset="0"/>
              </a:rPr>
              <a:t>Beck</a:t>
            </a:r>
            <a:r>
              <a:rPr lang="de-DE" altLang="de-DE" sz="1200" dirty="0">
                <a:solidFill>
                  <a:schemeClr val="tx1"/>
                </a:solidFill>
                <a:latin typeface="Calibri" panose="020F0502020204030204" pitchFamily="34" charset="0"/>
                <a:cs typeface="Calibri" panose="020F0502020204030204" pitchFamily="34" charset="0"/>
              </a:rPr>
              <a:t>, </a:t>
            </a:r>
            <a:r>
              <a:rPr lang="de-DE" altLang="de-DE" sz="1200" dirty="0" smtClean="0">
                <a:solidFill>
                  <a:schemeClr val="tx1"/>
                </a:solidFill>
                <a:latin typeface="Calibri" panose="020F0502020204030204" pitchFamily="34" charset="0"/>
                <a:cs typeface="Calibri" panose="020F0502020204030204" pitchFamily="34" charset="0"/>
              </a:rPr>
              <a:t>David (2019) Psychische </a:t>
            </a:r>
            <a:r>
              <a:rPr lang="de-DE" altLang="de-DE" sz="1200" dirty="0">
                <a:solidFill>
                  <a:schemeClr val="tx1"/>
                </a:solidFill>
                <a:latin typeface="Calibri" panose="020F0502020204030204" pitchFamily="34" charset="0"/>
                <a:cs typeface="Calibri" panose="020F0502020204030204" pitchFamily="34" charset="0"/>
              </a:rPr>
              <a:t>Belastung als Gegenstand des </a:t>
            </a:r>
            <a:r>
              <a:rPr lang="de-DE" altLang="de-DE" sz="1200" dirty="0" smtClean="0">
                <a:solidFill>
                  <a:schemeClr val="tx1"/>
                </a:solidFill>
                <a:latin typeface="Calibri" panose="020F0502020204030204" pitchFamily="34" charset="0"/>
                <a:cs typeface="Calibri" panose="020F0502020204030204" pitchFamily="34" charset="0"/>
              </a:rPr>
              <a:t>Arbeitsschutzes. </a:t>
            </a:r>
            <a:r>
              <a:rPr lang="de-DE" altLang="de-DE" sz="1200" i="1" dirty="0" smtClean="0">
                <a:solidFill>
                  <a:schemeClr val="tx1"/>
                </a:solidFill>
                <a:latin typeface="Calibri" panose="020F0502020204030204" pitchFamily="34" charset="0"/>
                <a:cs typeface="Calibri" panose="020F0502020204030204" pitchFamily="34" charset="0"/>
              </a:rPr>
              <a:t>Arbeit</a:t>
            </a:r>
            <a:r>
              <a:rPr lang="de-DE" altLang="de-DE" sz="1200" dirty="0" smtClean="0">
                <a:solidFill>
                  <a:schemeClr val="tx1"/>
                </a:solidFill>
                <a:latin typeface="Calibri" panose="020F0502020204030204" pitchFamily="34" charset="0"/>
                <a:cs typeface="Calibri" panose="020F0502020204030204" pitchFamily="34" charset="0"/>
              </a:rPr>
              <a:t>,28,2:125-147</a:t>
            </a:r>
            <a:r>
              <a:rPr lang="de-DE" altLang="de-DE" sz="1200" dirty="0">
                <a:solidFill>
                  <a:schemeClr val="tx1"/>
                </a:solidFill>
                <a:latin typeface="Calibri" panose="020F0502020204030204" pitchFamily="34" charset="0"/>
                <a:cs typeface="Calibri" panose="020F0502020204030204" pitchFamily="34" charset="0"/>
              </a:rPr>
              <a:t>. </a:t>
            </a:r>
            <a:r>
              <a:rPr lang="de-DE" altLang="de-DE" sz="1200" dirty="0">
                <a:solidFill>
                  <a:schemeClr val="tx1"/>
                </a:solidFill>
                <a:latin typeface="Calibri" panose="020F0502020204030204" pitchFamily="34" charset="0"/>
                <a:cs typeface="Calibri" panose="020F0502020204030204" pitchFamily="34" charset="0"/>
                <a:hlinkClick r:id="rId2"/>
              </a:rPr>
              <a:t>https://</a:t>
            </a:r>
            <a:r>
              <a:rPr lang="de-DE" altLang="de-DE" sz="1200" dirty="0" smtClean="0">
                <a:solidFill>
                  <a:schemeClr val="tx1"/>
                </a:solidFill>
                <a:latin typeface="Calibri" panose="020F0502020204030204" pitchFamily="34" charset="0"/>
                <a:cs typeface="Calibri" panose="020F0502020204030204" pitchFamily="34" charset="0"/>
                <a:hlinkClick r:id="rId2"/>
              </a:rPr>
              <a:t>doi.org/10.1515/arbeit-2019-0009</a:t>
            </a:r>
            <a:endParaRPr lang="de-DE" altLang="de-DE" sz="1200" dirty="0" smtClean="0">
              <a:solidFill>
                <a:schemeClr val="tx1"/>
              </a:solidFill>
              <a:latin typeface="Calibri" panose="020F0502020204030204" pitchFamily="34" charset="0"/>
              <a:cs typeface="Calibri" panose="020F0502020204030204" pitchFamily="34" charset="0"/>
            </a:endParaRPr>
          </a:p>
          <a:p>
            <a:r>
              <a:rPr lang="de-DE" altLang="de-DE" sz="1200" dirty="0" err="1" smtClean="0">
                <a:solidFill>
                  <a:schemeClr val="tx1"/>
                </a:solidFill>
                <a:latin typeface="Calibri" panose="020F0502020204030204" pitchFamily="34" charset="0"/>
                <a:cs typeface="Calibri" panose="020F0502020204030204" pitchFamily="34" charset="0"/>
              </a:rPr>
              <a:t>Hollederer</a:t>
            </a:r>
            <a:r>
              <a:rPr lang="de-DE" altLang="de-DE" sz="1200" dirty="0" smtClean="0">
                <a:solidFill>
                  <a:schemeClr val="tx1"/>
                </a:solidFill>
                <a:latin typeface="Calibri" panose="020F0502020204030204" pitchFamily="34" charset="0"/>
                <a:cs typeface="Calibri" panose="020F0502020204030204" pitchFamily="34" charset="0"/>
              </a:rPr>
              <a:t> &amp; Voigtländer (2016). </a:t>
            </a:r>
            <a:r>
              <a:rPr lang="en-US" sz="1200" dirty="0" smtClean="0">
                <a:solidFill>
                  <a:schemeClr val="tx1"/>
                </a:solidFill>
                <a:latin typeface="Calibri" panose="020F0502020204030204" pitchFamily="34" charset="0"/>
                <a:cs typeface="Calibri" panose="020F0502020204030204" pitchFamily="34" charset="0"/>
                <a:hlinkClick r:id="rId3"/>
              </a:rPr>
              <a:t>https</a:t>
            </a:r>
            <a:r>
              <a:rPr lang="en-US" sz="1200" dirty="0">
                <a:solidFill>
                  <a:schemeClr val="tx1"/>
                </a:solidFill>
                <a:latin typeface="Calibri" panose="020F0502020204030204" pitchFamily="34" charset="0"/>
                <a:cs typeface="Calibri" panose="020F0502020204030204" pitchFamily="34" charset="0"/>
                <a:hlinkClick r:id="rId3"/>
              </a:rPr>
              <a:t>://</a:t>
            </a:r>
            <a:r>
              <a:rPr lang="en-US" sz="1200" dirty="0" smtClean="0">
                <a:solidFill>
                  <a:schemeClr val="tx1"/>
                </a:solidFill>
                <a:latin typeface="Calibri" panose="020F0502020204030204" pitchFamily="34" charset="0"/>
                <a:cs typeface="Calibri" panose="020F0502020204030204" pitchFamily="34" charset="0"/>
                <a:hlinkClick r:id="rId3"/>
              </a:rPr>
              <a:t>www.wsi.de/data/wsimit_2016_05_hollederer.pdf</a:t>
            </a:r>
            <a:endParaRPr lang="en-US" sz="1200" dirty="0" smtClean="0">
              <a:solidFill>
                <a:schemeClr val="tx1"/>
              </a:solidFill>
              <a:latin typeface="Calibri" panose="020F0502020204030204" pitchFamily="34" charset="0"/>
              <a:cs typeface="Calibri" panose="020F0502020204030204" pitchFamily="34" charset="0"/>
            </a:endParaRPr>
          </a:p>
          <a:p>
            <a:r>
              <a:rPr lang="en-US" sz="1200" dirty="0">
                <a:solidFill>
                  <a:schemeClr val="tx1"/>
                </a:solidFill>
                <a:latin typeface="Calibri" panose="020F0502020204030204" pitchFamily="34" charset="0"/>
                <a:cs typeface="Calibri" panose="020F0502020204030204" pitchFamily="34" charset="0"/>
              </a:rPr>
              <a:t>de Vibe M, </a:t>
            </a:r>
            <a:r>
              <a:rPr lang="en-US" sz="1200" dirty="0" err="1">
                <a:solidFill>
                  <a:schemeClr val="tx1"/>
                </a:solidFill>
                <a:latin typeface="Calibri" panose="020F0502020204030204" pitchFamily="34" charset="0"/>
                <a:cs typeface="Calibri" panose="020F0502020204030204" pitchFamily="34" charset="0"/>
              </a:rPr>
              <a:t>Bjørndal</a:t>
            </a:r>
            <a:r>
              <a:rPr lang="en-US" sz="1200" dirty="0">
                <a:solidFill>
                  <a:schemeClr val="tx1"/>
                </a:solidFill>
                <a:latin typeface="Calibri" panose="020F0502020204030204" pitchFamily="34" charset="0"/>
                <a:cs typeface="Calibri" panose="020F0502020204030204" pitchFamily="34" charset="0"/>
              </a:rPr>
              <a:t> A, Tipton E, </a:t>
            </a:r>
            <a:r>
              <a:rPr lang="en-US" sz="1200" dirty="0" err="1">
                <a:solidFill>
                  <a:schemeClr val="tx1"/>
                </a:solidFill>
                <a:latin typeface="Calibri" panose="020F0502020204030204" pitchFamily="34" charset="0"/>
                <a:cs typeface="Calibri" panose="020F0502020204030204" pitchFamily="34" charset="0"/>
              </a:rPr>
              <a:t>Hammerstrøm</a:t>
            </a:r>
            <a:r>
              <a:rPr lang="en-US" sz="1200" dirty="0">
                <a:solidFill>
                  <a:schemeClr val="tx1"/>
                </a:solidFill>
                <a:latin typeface="Calibri" panose="020F0502020204030204" pitchFamily="34" charset="0"/>
                <a:cs typeface="Calibri" panose="020F0502020204030204" pitchFamily="34" charset="0"/>
              </a:rPr>
              <a:t> KT, Kowalski K. Mindfulness based stress reduction (MBSR) for improving health, quality of life and social functioning in adults. Campbell Systematic Reviews 2012:3 </a:t>
            </a:r>
            <a:r>
              <a:rPr lang="en-US" sz="1200" dirty="0" err="1" smtClean="0">
                <a:solidFill>
                  <a:schemeClr val="tx1"/>
                </a:solidFill>
                <a:latin typeface="Calibri" panose="020F0502020204030204" pitchFamily="34" charset="0"/>
                <a:cs typeface="Calibri" panose="020F0502020204030204" pitchFamily="34" charset="0"/>
              </a:rPr>
              <a:t>doi</a:t>
            </a:r>
            <a:r>
              <a:rPr lang="en-US" sz="1200" dirty="0" smtClean="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10.4073/csr.2012.3 </a:t>
            </a:r>
          </a:p>
          <a:p>
            <a:r>
              <a:rPr lang="en-US" sz="1200" dirty="0" smtClean="0">
                <a:solidFill>
                  <a:schemeClr val="tx1"/>
                </a:solidFill>
                <a:latin typeface="Calibri" panose="020F0502020204030204" pitchFamily="34" charset="0"/>
                <a:cs typeface="Calibri" panose="020F0502020204030204" pitchFamily="34" charset="0"/>
              </a:rPr>
              <a:t>EU-OSHA (2021). Definition of work-related diseases. </a:t>
            </a:r>
            <a:r>
              <a:rPr lang="en-US" sz="1200" dirty="0" smtClean="0">
                <a:solidFill>
                  <a:schemeClr val="tx1"/>
                </a:solidFill>
                <a:latin typeface="Calibri" panose="020F0502020204030204" pitchFamily="34" charset="0"/>
                <a:cs typeface="Calibri" panose="020F0502020204030204" pitchFamily="34" charset="0"/>
                <a:hlinkClick r:id="rId4"/>
              </a:rPr>
              <a:t>https</a:t>
            </a:r>
            <a:r>
              <a:rPr lang="en-US" sz="1200" dirty="0">
                <a:solidFill>
                  <a:schemeClr val="tx1"/>
                </a:solidFill>
                <a:latin typeface="Calibri" panose="020F0502020204030204" pitchFamily="34" charset="0"/>
                <a:cs typeface="Calibri" panose="020F0502020204030204" pitchFamily="34" charset="0"/>
                <a:hlinkClick r:id="rId4"/>
              </a:rPr>
              <a:t>://</a:t>
            </a:r>
            <a:r>
              <a:rPr lang="en-US" sz="1200" dirty="0" smtClean="0">
                <a:solidFill>
                  <a:schemeClr val="tx1"/>
                </a:solidFill>
                <a:latin typeface="Calibri" panose="020F0502020204030204" pitchFamily="34" charset="0"/>
                <a:cs typeface="Calibri" panose="020F0502020204030204" pitchFamily="34" charset="0"/>
                <a:hlinkClick r:id="rId4"/>
              </a:rPr>
              <a:t>osha.europa.eu/de/themes/work-related-diseases</a:t>
            </a:r>
            <a:endParaRPr lang="en-US" sz="1200" dirty="0" smtClean="0">
              <a:solidFill>
                <a:schemeClr val="tx1"/>
              </a:solidFill>
              <a:latin typeface="Calibri" panose="020F0502020204030204" pitchFamily="34" charset="0"/>
              <a:cs typeface="Calibri" panose="020F0502020204030204" pitchFamily="34" charset="0"/>
            </a:endParaRPr>
          </a:p>
          <a:p>
            <a:r>
              <a:rPr lang="en-US" sz="1200" dirty="0" smtClean="0">
                <a:solidFill>
                  <a:schemeClr val="tx1"/>
                </a:solidFill>
                <a:latin typeface="Calibri" panose="020F0502020204030204" pitchFamily="34" charset="0"/>
                <a:cs typeface="Calibri" panose="020F0502020204030204" pitchFamily="34" charset="0"/>
              </a:rPr>
              <a:t>Greenberg </a:t>
            </a:r>
            <a:r>
              <a:rPr lang="en-US" sz="1200" dirty="0">
                <a:solidFill>
                  <a:schemeClr val="tx1"/>
                </a:solidFill>
                <a:latin typeface="Calibri" panose="020F0502020204030204" pitchFamily="34" charset="0"/>
                <a:cs typeface="Calibri" panose="020F0502020204030204" pitchFamily="34" charset="0"/>
              </a:rPr>
              <a:t>J (2006). Losing Sleep Over Organizational Injustice: Attenuating </a:t>
            </a:r>
            <a:r>
              <a:rPr lang="en-US" sz="1200" dirty="0" smtClean="0">
                <a:solidFill>
                  <a:schemeClr val="tx1"/>
                </a:solidFill>
                <a:latin typeface="Calibri" panose="020F0502020204030204" pitchFamily="34" charset="0"/>
                <a:cs typeface="Calibri" panose="020F0502020204030204" pitchFamily="34" charset="0"/>
              </a:rPr>
              <a:t>Insomniac Reactions </a:t>
            </a:r>
            <a:r>
              <a:rPr lang="en-US" sz="1200" dirty="0">
                <a:solidFill>
                  <a:schemeClr val="tx1"/>
                </a:solidFill>
                <a:latin typeface="Calibri" panose="020F0502020204030204" pitchFamily="34" charset="0"/>
                <a:cs typeface="Calibri" panose="020F0502020204030204" pitchFamily="34" charset="0"/>
              </a:rPr>
              <a:t>to Underpayment Inequity With Supervisory Training </a:t>
            </a:r>
            <a:r>
              <a:rPr lang="en-US" sz="1200" dirty="0" smtClean="0">
                <a:solidFill>
                  <a:schemeClr val="tx1"/>
                </a:solidFill>
                <a:latin typeface="Calibri" panose="020F0502020204030204" pitchFamily="34" charset="0"/>
                <a:cs typeface="Calibri" panose="020F0502020204030204" pitchFamily="34" charset="0"/>
              </a:rPr>
              <a:t>in Interactional Justice. Journal of Applied Psychology</a:t>
            </a:r>
            <a:r>
              <a:rPr lang="en-US" sz="1200" dirty="0">
                <a:solidFill>
                  <a:schemeClr val="tx1"/>
                </a:solidFill>
                <a:latin typeface="Calibri" panose="020F0502020204030204" pitchFamily="34" charset="0"/>
                <a:cs typeface="Calibri" panose="020F0502020204030204" pitchFamily="34" charset="0"/>
              </a:rPr>
              <a:t>, </a:t>
            </a:r>
            <a:r>
              <a:rPr lang="en-US" sz="1200" dirty="0" smtClean="0">
                <a:solidFill>
                  <a:schemeClr val="tx1"/>
                </a:solidFill>
                <a:latin typeface="Calibri" panose="020F0502020204030204" pitchFamily="34" charset="0"/>
                <a:cs typeface="Calibri" panose="020F0502020204030204" pitchFamily="34" charset="0"/>
              </a:rPr>
              <a:t>91:58–69.</a:t>
            </a:r>
          </a:p>
          <a:p>
            <a:r>
              <a:rPr lang="en-US" sz="1200" dirty="0" err="1">
                <a:solidFill>
                  <a:schemeClr val="tx1"/>
                </a:solidFill>
                <a:latin typeface="Calibri" panose="020F0502020204030204" pitchFamily="34" charset="0"/>
                <a:cs typeface="Calibri" panose="020F0502020204030204" pitchFamily="34" charset="0"/>
              </a:rPr>
              <a:t>Hargrave</a:t>
            </a:r>
            <a:r>
              <a:rPr lang="en-US" sz="1200" dirty="0">
                <a:solidFill>
                  <a:schemeClr val="tx1"/>
                </a:solidFill>
                <a:latin typeface="Calibri" panose="020F0502020204030204" pitchFamily="34" charset="0"/>
                <a:cs typeface="Calibri" panose="020F0502020204030204" pitchFamily="34" charset="0"/>
              </a:rPr>
              <a:t>, G. E., &amp; Hiatt, D. (2005). The EAP treatment of depressed employees: Implications for return on investment. Employee Assistance Quarterly, 19(4), 39-49.</a:t>
            </a:r>
          </a:p>
          <a:p>
            <a:r>
              <a:rPr lang="en-US" sz="1200" dirty="0" smtClean="0">
                <a:solidFill>
                  <a:schemeClr val="tx1"/>
                </a:solidFill>
                <a:latin typeface="Calibri" panose="020F0502020204030204" pitchFamily="34" charset="0"/>
                <a:cs typeface="Calibri" panose="020F0502020204030204" pitchFamily="34" charset="0"/>
              </a:rPr>
              <a:t>Hülsheger</a:t>
            </a:r>
            <a:r>
              <a:rPr lang="en-US" sz="1200" dirty="0">
                <a:solidFill>
                  <a:schemeClr val="tx1"/>
                </a:solidFill>
                <a:latin typeface="Calibri" panose="020F0502020204030204" pitchFamily="34" charset="0"/>
                <a:cs typeface="Calibri" panose="020F0502020204030204" pitchFamily="34" charset="0"/>
              </a:rPr>
              <a:t>, U. R., Lang, J. W. B., </a:t>
            </a:r>
            <a:r>
              <a:rPr lang="en-US" sz="1200" dirty="0" err="1">
                <a:solidFill>
                  <a:schemeClr val="tx1"/>
                </a:solidFill>
                <a:latin typeface="Calibri" panose="020F0502020204030204" pitchFamily="34" charset="0"/>
                <a:cs typeface="Calibri" panose="020F0502020204030204" pitchFamily="34" charset="0"/>
              </a:rPr>
              <a:t>Depenbrock</a:t>
            </a:r>
            <a:r>
              <a:rPr lang="en-US" sz="1200" dirty="0">
                <a:solidFill>
                  <a:schemeClr val="tx1"/>
                </a:solidFill>
                <a:latin typeface="Calibri" panose="020F0502020204030204" pitchFamily="34" charset="0"/>
                <a:cs typeface="Calibri" panose="020F0502020204030204" pitchFamily="34" charset="0"/>
              </a:rPr>
              <a:t>, F., </a:t>
            </a:r>
            <a:r>
              <a:rPr lang="en-US" sz="1200" dirty="0" err="1">
                <a:solidFill>
                  <a:schemeClr val="tx1"/>
                </a:solidFill>
                <a:latin typeface="Calibri" panose="020F0502020204030204" pitchFamily="34" charset="0"/>
                <a:cs typeface="Calibri" panose="020F0502020204030204" pitchFamily="34" charset="0"/>
              </a:rPr>
              <a:t>Fehrmann</a:t>
            </a:r>
            <a:r>
              <a:rPr lang="en-US" sz="1200" dirty="0">
                <a:solidFill>
                  <a:schemeClr val="tx1"/>
                </a:solidFill>
                <a:latin typeface="Calibri" panose="020F0502020204030204" pitchFamily="34" charset="0"/>
                <a:cs typeface="Calibri" panose="020F0502020204030204" pitchFamily="34" charset="0"/>
              </a:rPr>
              <a:t>, C., Zijlstra, F. R. H., &amp; Alberts, H. J. E. M. (2014). The power of presence: The role of mindfulness at work for daily levels and change trajectories of psychological detachment and sleep quality. Journal of Applied Psychology, 99(6), 1113–1128. https://doi.org/10.1037/a0037702</a:t>
            </a:r>
            <a:endParaRPr lang="en-US" sz="1200" dirty="0" smtClean="0">
              <a:solidFill>
                <a:schemeClr val="tx1"/>
              </a:solidFill>
              <a:latin typeface="Calibri" panose="020F0502020204030204" pitchFamily="34" charset="0"/>
              <a:cs typeface="Calibri" panose="020F0502020204030204" pitchFamily="34" charset="0"/>
            </a:endParaRPr>
          </a:p>
          <a:p>
            <a:r>
              <a:rPr lang="en-US" sz="1200" dirty="0" err="1" smtClean="0">
                <a:solidFill>
                  <a:schemeClr val="tx1"/>
                </a:solidFill>
                <a:latin typeface="Calibri" panose="020F0502020204030204" pitchFamily="34" charset="0"/>
                <a:cs typeface="Calibri" panose="020F0502020204030204" pitchFamily="34" charset="0"/>
              </a:rPr>
              <a:t>Irastorza</a:t>
            </a:r>
            <a:r>
              <a:rPr lang="en-US" sz="1200" dirty="0" smtClean="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X (2019). Third European Survey of Enterprises on New and Emerging Risks (ESENER 3) European Agency for Safety and Health at Work (EU-OSHA).</a:t>
            </a:r>
            <a:r>
              <a:rPr lang="de-DE" sz="1200" dirty="0">
                <a:solidFill>
                  <a:schemeClr val="tx1"/>
                </a:solidFill>
                <a:latin typeface="Calibri" panose="020F0502020204030204" pitchFamily="34" charset="0"/>
                <a:cs typeface="Calibri" panose="020F0502020204030204" pitchFamily="34" charset="0"/>
              </a:rPr>
              <a:t> </a:t>
            </a:r>
            <a:r>
              <a:rPr lang="de-DE" sz="1200" dirty="0">
                <a:solidFill>
                  <a:schemeClr val="tx1"/>
                </a:solidFill>
                <a:latin typeface="Calibri" panose="020F0502020204030204" pitchFamily="34" charset="0"/>
                <a:cs typeface="Calibri" panose="020F0502020204030204" pitchFamily="34" charset="0"/>
                <a:hlinkClick r:id="rId5"/>
              </a:rPr>
              <a:t>https://osha.europa.eu/en/publications/third-european-survey-enterprises-new-and-emerging-risks-esener-3/view</a:t>
            </a:r>
            <a:endParaRPr lang="de-DE" sz="1200" dirty="0">
              <a:solidFill>
                <a:schemeClr val="tx1"/>
              </a:solidFill>
              <a:latin typeface="Calibri" panose="020F0502020204030204" pitchFamily="34" charset="0"/>
              <a:cs typeface="Calibri" panose="020F0502020204030204" pitchFamily="34" charset="0"/>
            </a:endParaRPr>
          </a:p>
          <a:p>
            <a:r>
              <a:rPr lang="en-US" altLang="de-DE" sz="1200" dirty="0" err="1" smtClean="0">
                <a:solidFill>
                  <a:schemeClr val="tx1"/>
                </a:solidFill>
                <a:latin typeface="Calibri" panose="020F0502020204030204" pitchFamily="34" charset="0"/>
                <a:cs typeface="Calibri" panose="020F0502020204030204" pitchFamily="34" charset="0"/>
              </a:rPr>
              <a:t>Kaluza</a:t>
            </a:r>
            <a:r>
              <a:rPr lang="en-US" altLang="de-DE" sz="1200" dirty="0" smtClean="0">
                <a:solidFill>
                  <a:schemeClr val="tx1"/>
                </a:solidFill>
                <a:latin typeface="Calibri" panose="020F0502020204030204" pitchFamily="34" charset="0"/>
                <a:cs typeface="Calibri" panose="020F0502020204030204" pitchFamily="34" charset="0"/>
              </a:rPr>
              <a:t> G (2000). Changing </a:t>
            </a:r>
            <a:r>
              <a:rPr lang="en-US" altLang="de-DE" sz="1200" dirty="0">
                <a:solidFill>
                  <a:schemeClr val="tx1"/>
                </a:solidFill>
                <a:latin typeface="Calibri" panose="020F0502020204030204" pitchFamily="34" charset="0"/>
                <a:cs typeface="Calibri" panose="020F0502020204030204" pitchFamily="34" charset="0"/>
              </a:rPr>
              <a:t>unbalanced coping profiles-A prospective controlled intervention trial </a:t>
            </a:r>
            <a:r>
              <a:rPr lang="en-US" altLang="de-DE" sz="1200" dirty="0" smtClean="0">
                <a:solidFill>
                  <a:schemeClr val="tx1"/>
                </a:solidFill>
                <a:latin typeface="Calibri" panose="020F0502020204030204" pitchFamily="34" charset="0"/>
                <a:cs typeface="Calibri" panose="020F0502020204030204" pitchFamily="34" charset="0"/>
              </a:rPr>
              <a:t>in worksite </a:t>
            </a:r>
            <a:r>
              <a:rPr lang="en-US" altLang="de-DE" sz="1200" dirty="0">
                <a:solidFill>
                  <a:schemeClr val="tx1"/>
                </a:solidFill>
                <a:latin typeface="Calibri" panose="020F0502020204030204" pitchFamily="34" charset="0"/>
                <a:cs typeface="Calibri" panose="020F0502020204030204" pitchFamily="34" charset="0"/>
              </a:rPr>
              <a:t>health </a:t>
            </a:r>
            <a:r>
              <a:rPr lang="en-US" altLang="de-DE" sz="1200" dirty="0" smtClean="0">
                <a:solidFill>
                  <a:schemeClr val="tx1"/>
                </a:solidFill>
                <a:latin typeface="Calibri" panose="020F0502020204030204" pitchFamily="34" charset="0"/>
                <a:cs typeface="Calibri" panose="020F0502020204030204" pitchFamily="34" charset="0"/>
              </a:rPr>
              <a:t>promotion</a:t>
            </a:r>
            <a:r>
              <a:rPr lang="en-US" altLang="de-DE" sz="1200" dirty="0">
                <a:solidFill>
                  <a:schemeClr val="tx1"/>
                </a:solidFill>
                <a:latin typeface="Calibri" panose="020F0502020204030204" pitchFamily="34" charset="0"/>
                <a:cs typeface="Calibri" panose="020F0502020204030204" pitchFamily="34" charset="0"/>
              </a:rPr>
              <a:t>,</a:t>
            </a:r>
            <a:r>
              <a:rPr lang="en-US" altLang="de-DE" sz="1200" dirty="0" smtClean="0">
                <a:solidFill>
                  <a:schemeClr val="tx1"/>
                </a:solidFill>
                <a:latin typeface="Calibri" panose="020F0502020204030204" pitchFamily="34" charset="0"/>
                <a:cs typeface="Calibri" panose="020F0502020204030204" pitchFamily="34" charset="0"/>
              </a:rPr>
              <a:t> </a:t>
            </a:r>
            <a:r>
              <a:rPr lang="en-US" altLang="de-DE" sz="1200" dirty="0">
                <a:solidFill>
                  <a:schemeClr val="tx1"/>
                </a:solidFill>
                <a:latin typeface="Calibri" panose="020F0502020204030204" pitchFamily="34" charset="0"/>
                <a:cs typeface="Calibri" panose="020F0502020204030204" pitchFamily="34" charset="0"/>
              </a:rPr>
              <a:t>Psychology &amp; Health, 15: 3, 423 — </a:t>
            </a:r>
            <a:r>
              <a:rPr lang="en-US" altLang="de-DE" sz="1200" dirty="0" smtClean="0">
                <a:solidFill>
                  <a:schemeClr val="tx1"/>
                </a:solidFill>
                <a:latin typeface="Calibri" panose="020F0502020204030204" pitchFamily="34" charset="0"/>
                <a:cs typeface="Calibri" panose="020F0502020204030204" pitchFamily="34" charset="0"/>
              </a:rPr>
              <a:t>433.</a:t>
            </a:r>
            <a:endParaRPr lang="de-DE" altLang="de-DE" sz="1200" dirty="0" smtClean="0">
              <a:solidFill>
                <a:schemeClr val="tx1"/>
              </a:solidFill>
              <a:latin typeface="Calibri" panose="020F0502020204030204" pitchFamily="34" charset="0"/>
              <a:cs typeface="Calibri" panose="020F0502020204030204" pitchFamily="34" charset="0"/>
            </a:endParaRPr>
          </a:p>
          <a:p>
            <a:r>
              <a:rPr lang="de-DE" altLang="de-DE" sz="1200" dirty="0" smtClean="0">
                <a:solidFill>
                  <a:schemeClr val="tx1"/>
                </a:solidFill>
                <a:latin typeface="Calibri" panose="020F0502020204030204" pitchFamily="34" charset="0"/>
                <a:cs typeface="Calibri" panose="020F0502020204030204" pitchFamily="34" charset="0"/>
              </a:rPr>
              <a:t>Kaluza G (2014). </a:t>
            </a:r>
            <a:r>
              <a:rPr lang="de-DE" altLang="de-DE" sz="1200" dirty="0">
                <a:solidFill>
                  <a:schemeClr val="tx1"/>
                </a:solidFill>
                <a:latin typeface="Calibri" panose="020F0502020204030204" pitchFamily="34" charset="0"/>
                <a:cs typeface="Calibri" panose="020F0502020204030204" pitchFamily="34" charset="0"/>
              </a:rPr>
              <a:t>Gelassen und sicher im Stress – Das Stresskompetenzbuch. Heidelberg: Springer, 5. </a:t>
            </a:r>
            <a:r>
              <a:rPr lang="de-DE" altLang="de-DE" sz="1200" dirty="0" smtClean="0">
                <a:solidFill>
                  <a:schemeClr val="tx1"/>
                </a:solidFill>
                <a:latin typeface="Calibri" panose="020F0502020204030204" pitchFamily="34" charset="0"/>
                <a:cs typeface="Calibri" panose="020F0502020204030204" pitchFamily="34" charset="0"/>
              </a:rPr>
              <a:t>Auflage</a:t>
            </a:r>
          </a:p>
          <a:p>
            <a:r>
              <a:rPr lang="en-US" altLang="de-DE" sz="1200" dirty="0" smtClean="0">
                <a:solidFill>
                  <a:schemeClr val="tx1"/>
                </a:solidFill>
                <a:latin typeface="Calibri" panose="020F0502020204030204" pitchFamily="34" charset="0"/>
                <a:cs typeface="Calibri" panose="020F0502020204030204" pitchFamily="34" charset="0"/>
              </a:rPr>
              <a:t>Maas H, </a:t>
            </a:r>
            <a:r>
              <a:rPr lang="en-US" altLang="de-DE" sz="1200" dirty="0" err="1" smtClean="0">
                <a:solidFill>
                  <a:schemeClr val="tx1"/>
                </a:solidFill>
                <a:latin typeface="Calibri" panose="020F0502020204030204" pitchFamily="34" charset="0"/>
                <a:cs typeface="Calibri" panose="020F0502020204030204" pitchFamily="34" charset="0"/>
              </a:rPr>
              <a:t>Spinath</a:t>
            </a:r>
            <a:r>
              <a:rPr lang="en-US" altLang="de-DE" sz="1200" dirty="0" smtClean="0">
                <a:solidFill>
                  <a:schemeClr val="tx1"/>
                </a:solidFill>
                <a:latin typeface="Calibri" panose="020F0502020204030204" pitchFamily="34" charset="0"/>
                <a:cs typeface="Calibri" panose="020F0502020204030204" pitchFamily="34" charset="0"/>
              </a:rPr>
              <a:t> FM </a:t>
            </a:r>
            <a:r>
              <a:rPr lang="en-US" altLang="de-DE" sz="1200" dirty="0">
                <a:solidFill>
                  <a:schemeClr val="tx1"/>
                </a:solidFill>
                <a:latin typeface="Calibri" panose="020F0502020204030204" pitchFamily="34" charset="0"/>
                <a:cs typeface="Calibri" panose="020F0502020204030204" pitchFamily="34" charset="0"/>
              </a:rPr>
              <a:t>(2012). Personality and coping with professional demands: A behavioral genetics analysis. Journal of Occupational Health Psychology, 17(3), 376–385. </a:t>
            </a:r>
            <a:r>
              <a:rPr lang="en-US" altLang="de-DE" sz="1200" dirty="0" err="1">
                <a:solidFill>
                  <a:schemeClr val="tx1"/>
                </a:solidFill>
                <a:latin typeface="Calibri" panose="020F0502020204030204" pitchFamily="34" charset="0"/>
                <a:cs typeface="Calibri" panose="020F0502020204030204" pitchFamily="34" charset="0"/>
              </a:rPr>
              <a:t>doi</a:t>
            </a:r>
            <a:r>
              <a:rPr lang="en-US" altLang="de-DE" sz="1200" dirty="0">
                <a:solidFill>
                  <a:schemeClr val="tx1"/>
                </a:solidFill>
                <a:latin typeface="Calibri" panose="020F0502020204030204" pitchFamily="34" charset="0"/>
                <a:cs typeface="Calibri" panose="020F0502020204030204" pitchFamily="34" charset="0"/>
              </a:rPr>
              <a:t>: 10.1037/a0027641</a:t>
            </a:r>
            <a:endParaRPr lang="de-DE" altLang="de-DE" sz="1200" dirty="0" smtClean="0">
              <a:solidFill>
                <a:schemeClr val="tx1"/>
              </a:solidFill>
              <a:latin typeface="Calibri" panose="020F0502020204030204" pitchFamily="34" charset="0"/>
              <a:cs typeface="Calibri" panose="020F0502020204030204" pitchFamily="34" charset="0"/>
            </a:endParaRPr>
          </a:p>
          <a:p>
            <a:r>
              <a:rPr lang="de-DE" altLang="de-DE" sz="1200" dirty="0" smtClean="0">
                <a:solidFill>
                  <a:schemeClr val="tx1"/>
                </a:solidFill>
                <a:latin typeface="Calibri" panose="020F0502020204030204" pitchFamily="34" charset="0"/>
                <a:cs typeface="Calibri" panose="020F0502020204030204" pitchFamily="34" charset="0"/>
              </a:rPr>
              <a:t>McEwen </a:t>
            </a:r>
            <a:r>
              <a:rPr lang="de-DE" altLang="de-DE" sz="1200" dirty="0">
                <a:solidFill>
                  <a:schemeClr val="tx1"/>
                </a:solidFill>
                <a:latin typeface="Calibri" panose="020F0502020204030204" pitchFamily="34" charset="0"/>
                <a:cs typeface="Calibri" panose="020F0502020204030204" pitchFamily="34" charset="0"/>
              </a:rPr>
              <a:t>BS (1998). Stress, </a:t>
            </a:r>
            <a:r>
              <a:rPr lang="de-DE" altLang="de-DE" sz="1200" dirty="0" err="1">
                <a:solidFill>
                  <a:schemeClr val="tx1"/>
                </a:solidFill>
                <a:latin typeface="Calibri" panose="020F0502020204030204" pitchFamily="34" charset="0"/>
                <a:cs typeface="Calibri" panose="020F0502020204030204" pitchFamily="34" charset="0"/>
              </a:rPr>
              <a:t>adaptation</a:t>
            </a:r>
            <a:r>
              <a:rPr lang="de-DE" altLang="de-DE" sz="1200" dirty="0">
                <a:solidFill>
                  <a:schemeClr val="tx1"/>
                </a:solidFill>
                <a:latin typeface="Calibri" panose="020F0502020204030204" pitchFamily="34" charset="0"/>
                <a:cs typeface="Calibri" panose="020F0502020204030204" pitchFamily="34" charset="0"/>
              </a:rPr>
              <a:t>, and </a:t>
            </a:r>
            <a:r>
              <a:rPr lang="de-DE" altLang="de-DE" sz="1200" dirty="0" err="1">
                <a:solidFill>
                  <a:schemeClr val="tx1"/>
                </a:solidFill>
                <a:latin typeface="Calibri" panose="020F0502020204030204" pitchFamily="34" charset="0"/>
                <a:cs typeface="Calibri" panose="020F0502020204030204" pitchFamily="34" charset="0"/>
              </a:rPr>
              <a:t>disease</a:t>
            </a:r>
            <a:r>
              <a:rPr lang="de-DE" altLang="de-DE" sz="1200" dirty="0">
                <a:solidFill>
                  <a:schemeClr val="tx1"/>
                </a:solidFill>
                <a:latin typeface="Calibri" panose="020F0502020204030204" pitchFamily="34" charset="0"/>
                <a:cs typeface="Calibri" panose="020F0502020204030204" pitchFamily="34" charset="0"/>
              </a:rPr>
              <a:t>. </a:t>
            </a:r>
            <a:r>
              <a:rPr lang="de-DE" altLang="de-DE" sz="1200" dirty="0" err="1">
                <a:solidFill>
                  <a:schemeClr val="tx1"/>
                </a:solidFill>
                <a:latin typeface="Calibri" panose="020F0502020204030204" pitchFamily="34" charset="0"/>
                <a:cs typeface="Calibri" panose="020F0502020204030204" pitchFamily="34" charset="0"/>
              </a:rPr>
              <a:t>Allostasis</a:t>
            </a:r>
            <a:r>
              <a:rPr lang="de-DE" altLang="de-DE" sz="1200" dirty="0">
                <a:solidFill>
                  <a:schemeClr val="tx1"/>
                </a:solidFill>
                <a:latin typeface="Calibri" panose="020F0502020204030204" pitchFamily="34" charset="0"/>
                <a:cs typeface="Calibri" panose="020F0502020204030204" pitchFamily="34" charset="0"/>
              </a:rPr>
              <a:t> and </a:t>
            </a:r>
            <a:r>
              <a:rPr lang="de-DE" altLang="de-DE" sz="1200" dirty="0" err="1">
                <a:solidFill>
                  <a:schemeClr val="tx1"/>
                </a:solidFill>
                <a:latin typeface="Calibri" panose="020F0502020204030204" pitchFamily="34" charset="0"/>
                <a:cs typeface="Calibri" panose="020F0502020204030204" pitchFamily="34" charset="0"/>
              </a:rPr>
              <a:t>allostatic</a:t>
            </a:r>
            <a:r>
              <a:rPr lang="de-DE" altLang="de-DE" sz="1200" dirty="0">
                <a:solidFill>
                  <a:schemeClr val="tx1"/>
                </a:solidFill>
                <a:latin typeface="Calibri" panose="020F0502020204030204" pitchFamily="34" charset="0"/>
                <a:cs typeface="Calibri" panose="020F0502020204030204" pitchFamily="34" charset="0"/>
              </a:rPr>
              <a:t> </a:t>
            </a:r>
            <a:r>
              <a:rPr lang="de-DE" altLang="de-DE" sz="1200" dirty="0" err="1">
                <a:solidFill>
                  <a:schemeClr val="tx1"/>
                </a:solidFill>
                <a:latin typeface="Calibri" panose="020F0502020204030204" pitchFamily="34" charset="0"/>
                <a:cs typeface="Calibri" panose="020F0502020204030204" pitchFamily="34" charset="0"/>
              </a:rPr>
              <a:t>load</a:t>
            </a:r>
            <a:r>
              <a:rPr lang="de-DE" altLang="de-DE" sz="1200" dirty="0">
                <a:solidFill>
                  <a:schemeClr val="tx1"/>
                </a:solidFill>
                <a:latin typeface="Calibri" panose="020F0502020204030204" pitchFamily="34" charset="0"/>
                <a:cs typeface="Calibri" panose="020F0502020204030204" pitchFamily="34" charset="0"/>
              </a:rPr>
              <a:t>. Ann N Y </a:t>
            </a:r>
            <a:r>
              <a:rPr lang="de-DE" altLang="de-DE" sz="1200" dirty="0" err="1">
                <a:solidFill>
                  <a:schemeClr val="tx1"/>
                </a:solidFill>
                <a:latin typeface="Calibri" panose="020F0502020204030204" pitchFamily="34" charset="0"/>
                <a:cs typeface="Calibri" panose="020F0502020204030204" pitchFamily="34" charset="0"/>
              </a:rPr>
              <a:t>Acad</a:t>
            </a:r>
            <a:r>
              <a:rPr lang="de-DE" altLang="de-DE" sz="1200" dirty="0">
                <a:solidFill>
                  <a:schemeClr val="tx1"/>
                </a:solidFill>
                <a:latin typeface="Calibri" panose="020F0502020204030204" pitchFamily="34" charset="0"/>
                <a:cs typeface="Calibri" panose="020F0502020204030204" pitchFamily="34" charset="0"/>
              </a:rPr>
              <a:t> </a:t>
            </a:r>
            <a:r>
              <a:rPr lang="de-DE" altLang="de-DE" sz="1200" dirty="0" err="1">
                <a:solidFill>
                  <a:schemeClr val="tx1"/>
                </a:solidFill>
                <a:latin typeface="Calibri" panose="020F0502020204030204" pitchFamily="34" charset="0"/>
                <a:cs typeface="Calibri" panose="020F0502020204030204" pitchFamily="34" charset="0"/>
              </a:rPr>
              <a:t>Sci</a:t>
            </a:r>
            <a:r>
              <a:rPr lang="de-DE" altLang="de-DE" sz="1200" dirty="0">
                <a:solidFill>
                  <a:schemeClr val="tx1"/>
                </a:solidFill>
                <a:latin typeface="Calibri" panose="020F0502020204030204" pitchFamily="34" charset="0"/>
                <a:cs typeface="Calibri" panose="020F0502020204030204" pitchFamily="34" charset="0"/>
              </a:rPr>
              <a:t>.</a:t>
            </a:r>
            <a:br>
              <a:rPr lang="de-DE" altLang="de-DE" sz="1200" dirty="0">
                <a:solidFill>
                  <a:schemeClr val="tx1"/>
                </a:solidFill>
                <a:latin typeface="Calibri" panose="020F0502020204030204" pitchFamily="34" charset="0"/>
                <a:cs typeface="Calibri" panose="020F0502020204030204" pitchFamily="34" charset="0"/>
              </a:rPr>
            </a:br>
            <a:r>
              <a:rPr lang="de-DE" altLang="de-DE" sz="1200" dirty="0">
                <a:solidFill>
                  <a:schemeClr val="tx1"/>
                </a:solidFill>
                <a:latin typeface="Calibri" panose="020F0502020204030204" pitchFamily="34" charset="0"/>
                <a:cs typeface="Calibri" panose="020F0502020204030204" pitchFamily="34" charset="0"/>
              </a:rPr>
              <a:t>840:33-44. </a:t>
            </a:r>
            <a:r>
              <a:rPr lang="de-DE" altLang="de-DE" sz="1200" dirty="0" err="1">
                <a:solidFill>
                  <a:schemeClr val="tx1"/>
                </a:solidFill>
                <a:latin typeface="Calibri" panose="020F0502020204030204" pitchFamily="34" charset="0"/>
                <a:cs typeface="Calibri" panose="020F0502020204030204" pitchFamily="34" charset="0"/>
              </a:rPr>
              <a:t>doi</a:t>
            </a:r>
            <a:r>
              <a:rPr lang="de-DE" altLang="de-DE" sz="1200" dirty="0">
                <a:solidFill>
                  <a:schemeClr val="tx1"/>
                </a:solidFill>
                <a:latin typeface="Calibri" panose="020F0502020204030204" pitchFamily="34" charset="0"/>
                <a:cs typeface="Calibri" panose="020F0502020204030204" pitchFamily="34" charset="0"/>
              </a:rPr>
              <a:t>: 10.1111/j.1749-6632.1998.tb09546.x </a:t>
            </a:r>
          </a:p>
          <a:p>
            <a:r>
              <a:rPr lang="en-US" altLang="de-DE" sz="1200" dirty="0" smtClean="0">
                <a:solidFill>
                  <a:schemeClr val="tx1"/>
                </a:solidFill>
                <a:latin typeface="Calibri" panose="020F0502020204030204" pitchFamily="34" charset="0"/>
                <a:cs typeface="Calibri" panose="020F0502020204030204" pitchFamily="34" charset="0"/>
              </a:rPr>
              <a:t>Weigl et. al (2014) Hospital pediatricians' </a:t>
            </a:r>
            <a:r>
              <a:rPr lang="en-US" altLang="de-DE" sz="1200" dirty="0">
                <a:solidFill>
                  <a:schemeClr val="tx1"/>
                </a:solidFill>
                <a:latin typeface="Calibri" panose="020F0502020204030204" pitchFamily="34" charset="0"/>
                <a:cs typeface="Calibri" panose="020F0502020204030204" pitchFamily="34" charset="0"/>
              </a:rPr>
              <a:t>workflow interruptions, performance, and care quality: a unit-based controlled </a:t>
            </a:r>
            <a:r>
              <a:rPr lang="en-US" altLang="de-DE" sz="1200" dirty="0" smtClean="0">
                <a:solidFill>
                  <a:schemeClr val="tx1"/>
                </a:solidFill>
                <a:latin typeface="Calibri" panose="020F0502020204030204" pitchFamily="34" charset="0"/>
                <a:cs typeface="Calibri" panose="020F0502020204030204" pitchFamily="34" charset="0"/>
              </a:rPr>
              <a:t>intervention. European </a:t>
            </a:r>
            <a:r>
              <a:rPr lang="en-US" altLang="de-DE" sz="1200" dirty="0">
                <a:solidFill>
                  <a:schemeClr val="tx1"/>
                </a:solidFill>
                <a:latin typeface="Calibri" panose="020F0502020204030204" pitchFamily="34" charset="0"/>
                <a:cs typeface="Calibri" panose="020F0502020204030204" pitchFamily="34" charset="0"/>
              </a:rPr>
              <a:t>Journal of </a:t>
            </a:r>
            <a:r>
              <a:rPr lang="en-US" altLang="de-DE" sz="1200" dirty="0" smtClean="0">
                <a:solidFill>
                  <a:schemeClr val="tx1"/>
                </a:solidFill>
                <a:latin typeface="Calibri" panose="020F0502020204030204" pitchFamily="34" charset="0"/>
                <a:cs typeface="Calibri" panose="020F0502020204030204" pitchFamily="34" charset="0"/>
              </a:rPr>
              <a:t>Pediatrics.173:637 </a:t>
            </a:r>
            <a:r>
              <a:rPr lang="en-US" altLang="de-DE" sz="1200" dirty="0">
                <a:solidFill>
                  <a:schemeClr val="tx1"/>
                </a:solidFill>
                <a:latin typeface="Calibri" panose="020F0502020204030204" pitchFamily="34" charset="0"/>
                <a:cs typeface="Calibri" panose="020F0502020204030204" pitchFamily="34" charset="0"/>
              </a:rPr>
              <a:t>-</a:t>
            </a:r>
            <a:r>
              <a:rPr lang="en-US" altLang="de-DE" sz="1200" dirty="0" smtClean="0">
                <a:solidFill>
                  <a:schemeClr val="tx1"/>
                </a:solidFill>
                <a:latin typeface="Calibri" panose="020F0502020204030204" pitchFamily="34" charset="0"/>
                <a:cs typeface="Calibri" panose="020F0502020204030204" pitchFamily="34" charset="0"/>
              </a:rPr>
              <a:t>645</a:t>
            </a:r>
            <a:r>
              <a:rPr lang="de-DE" altLang="de-DE" sz="1200" dirty="0">
                <a:solidFill>
                  <a:schemeClr val="tx1"/>
                </a:solidFill>
                <a:latin typeface="Calibri" panose="020F0502020204030204" pitchFamily="34" charset="0"/>
                <a:cs typeface="Calibri" panose="020F0502020204030204" pitchFamily="34" charset="0"/>
              </a:rPr>
              <a:t>.</a:t>
            </a:r>
            <a:endParaRPr lang="de-DE" altLang="de-DE" sz="1200" dirty="0" smtClean="0">
              <a:solidFill>
                <a:schemeClr val="tx1"/>
              </a:solidFill>
              <a:latin typeface="Calibri" panose="020F0502020204030204" pitchFamily="34" charset="0"/>
              <a:cs typeface="Calibri" panose="020F0502020204030204" pitchFamily="34" charset="0"/>
            </a:endParaRPr>
          </a:p>
          <a:p>
            <a:r>
              <a:rPr lang="de-DE" sz="1200" dirty="0" smtClean="0">
                <a:solidFill>
                  <a:schemeClr val="tx1"/>
                </a:solidFill>
                <a:latin typeface="Calibri" panose="020F0502020204030204" pitchFamily="34" charset="0"/>
                <a:cs typeface="Calibri" panose="020F0502020204030204" pitchFamily="34" charset="0"/>
              </a:rPr>
              <a:t>Bildquellen</a:t>
            </a:r>
            <a:r>
              <a:rPr lang="de-DE" sz="1200" dirty="0">
                <a:solidFill>
                  <a:schemeClr val="tx1"/>
                </a:solidFill>
                <a:latin typeface="Calibri" panose="020F0502020204030204" pitchFamily="34" charset="0"/>
                <a:cs typeface="Calibri" panose="020F0502020204030204" pitchFamily="34" charset="0"/>
              </a:rPr>
              <a:t>: </a:t>
            </a:r>
            <a:r>
              <a:rPr lang="de-DE" sz="1200" dirty="0" smtClean="0">
                <a:solidFill>
                  <a:schemeClr val="tx1"/>
                </a:solidFill>
                <a:latin typeface="Calibri" panose="020F0502020204030204" pitchFamily="34" charset="0"/>
                <a:cs typeface="Calibri" panose="020F0502020204030204" pitchFamily="34" charset="0"/>
                <a:hlinkClick r:id="rId6"/>
              </a:rPr>
              <a:t>www.pixabay.com</a:t>
            </a:r>
            <a:endParaRPr lang="de-DE" sz="1200" dirty="0">
              <a:solidFill>
                <a:schemeClr val="tx1"/>
              </a:solidFill>
              <a:latin typeface="Calibri" panose="020F0502020204030204" pitchFamily="34" charset="0"/>
              <a:cs typeface="Calibri" panose="020F0502020204030204" pitchFamily="34" charset="0"/>
            </a:endParaRPr>
          </a:p>
        </p:txBody>
      </p:sp>
      <p:sp>
        <p:nvSpPr>
          <p:cNvPr id="8"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9" name="AutoShape 6" descr="data:image/svg+xml;base64,PD94bWwgdmVyc2lvbj0iMS4wIiBlbmNvZGluZz0idXRmLTgiPz48IURPQ1RZUEUgc3ZnIFBVQkxJQyAiLS8vVzNDLy9EVEQgU1ZHIDEuMS8vRU4iICJodHRwOi8vd3d3LnczLm9yZy9HcmFwaGljcy9TVkcvMS4xL0RURC9zdmcxMS5kdGQiPjxzdmcgdmVyc2lvbj0iMS4xIiBpZD0iRWJlbmVfMSIgeG1sbnM9Imh0dHA6Ly93d3cudzMub3JnLzIwMDAvc3ZnIiB4bWxuczp4bGluaz0iaHR0cDovL3d3dy53My5vcmcvMTk5OS94bGluayIgeD0iMHB4IiB5PSIwcHgiIHdpZHRoPSIxNnB4IiBoZWlnaHQ9IjE2cHgiIHZpZXdCb3g9IjAgMCAxNiAxNiIgZW5hYmxlLWJhY2tncm91bmQ9Im5ldyAwIDAgMTYgMTYiIHhtbDpzcGFjZT0icHJlc2VydmUiPjxnPjxnPjxwYXRoIGZpbGw9IiNGRkZGRkYiIGQ9Ik04LjAwMSwxNS41QzMuODY0LDE1LjUsMC41LDEyLjEzNiwwLjUsOGMwLTQuMTM1LDMuMzY1LTcuNSw3LjUwMS03LjVTMTUuNSwzLjg2NCwxNS41LDhTMTIuMTM3LDE1LjUsOC4wMDEsMTUuNXoiLz48cGF0aCBmaWxsPSIjRDUyQjFFIiBkPSJNOC4wMDEsMUMxMS44NiwxLDE1LDQuMTQxLDE1LDhzLTMuMTM5LDctNi45OTksN0M0LjE0LDE1LDEsMTEuODU5LDEsOFM0LjE0LDEsOC4wMDEsMSBNOC4wMDEsMEMzLjU4MiwwLDAsMy41ODIsMCw4czMuNTgyLDgsOC4wMDEsOEMxMi40MTgsMTYsMTYsMTIuNDE4LDE2LDhTMTIuNDE4LDAsOC4wMDEsMEw4LjAwMSwweiIvPjwvZz48cGF0aCBmaWxsPSIjRDUyQjFFIiBkPSJNNi43NDUsMTIuNTg5Yy0wLjIyNywwLjEyMi0wLjQ5NywwLjI0Ny0wLjY4NCwwLjI0N2MtMC4zMTgsMC0wLjUwMS0wLjE2NC0wLjUwMS0wLjQ1MmMwLTAuMjA3LDAuMTQtMC4zNzUsMC41OTUtMC42MjJjMS41NDktMC45MDQsMi41OTQtMi4yNzIsMi41OTQtMy43MjFjMC0wLjgyNS0wLjIyNy0xLjExOS0wLjY4MS0xLjExOWMtMC4xMzUsMC0wLjMyLDAuMjE5LTAuNjM2LDAuMjE5SDcuMTU3QzYuMTAyLDcuMTQzLDUuMzMzLDYuMjY0LDUuMzMzLDUuMjNjMC0xLjE1MiwwLjk1OC0yLjAwNiwyLjI4LTIuMDA2YzEuNzc3LDAsMy4wNTMsMS4zNzMsMy4wNTMsMy40M0MxMC42NjYsOS4yMTUsOS4yMDMsMTEuMjcsNi43NDUsMTIuNTg5Ii8+PC9nPjwvc3ZnPg"/>
          <p:cNvSpPr>
            <a:spLocks noChangeAspect="1" noChangeArrowheads="1"/>
          </p:cNvSpPr>
          <p:nvPr/>
        </p:nvSpPr>
        <p:spPr bwMode="auto">
          <a:xfrm>
            <a:off x="160147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Calibri" panose="020F0502020204030204" pitchFamily="34" charset="0"/>
              <a:cs typeface="Calibri" panose="020F0502020204030204" pitchFamily="34" charset="0"/>
            </a:endParaRPr>
          </a:p>
        </p:txBody>
      </p:sp>
      <p:sp>
        <p:nvSpPr>
          <p:cNvPr id="5" name="AutoShape 2" descr="data:image/svg+xml;base64,PD94bWwgdmVyc2lvbj0iMS4wIiBlbmNvZGluZz0idXRmLTgiPz48IURPQ1RZUEUgc3ZnIFBVQkxJQyAiLS8vVzNDLy9EVEQgU1ZHIDEuMS8vRU4iICJodHRwOi8vd3d3LnczLm9yZy9HcmFwaGljcy9TVkcvMS4xL0RURC9zdmcxMS5kdGQiPjxzdmcgdmVyc2lvbj0iMS4xIiBpZD0iRWJlbmVfMSIgeG1sbnM9Imh0dHA6Ly93d3cudzMub3JnLzIwMDAvc3ZnIiB4bWxuczp4bGluaz0iaHR0cDovL3d3dy53My5vcmcvMTk5OS94bGluayIgeD0iMHB4IiB5PSIwcHgiIHdpZHRoPSIxNnB4IiBoZWlnaHQ9IjE2cHgiIHZpZXdCb3g9IjAgMCAxNiAxNiIgZW5hYmxlLWJhY2tncm91bmQ9Im5ldyAwIDAgMTYgMTYiIHhtbDpzcGFjZT0icHJlc2VydmUiPjxnPjxnPjxwYXRoIGZpbGw9IiNGRkZGRkYiIGQ9Ik04LjAwMSwxNS41QzMuODY0LDE1LjUsMC41LDEyLjEzNiwwLjUsOGMwLTQuMTM1LDMuMzY1LTcuNSw3LjUwMS03LjVTMTUuNSwzLjg2NCwxNS41LDhTMTIuMTM3LDE1LjUsOC4wMDEsMTUuNXoiLz48cGF0aCBmaWxsPSIjRDUyQjFFIiBkPSJNOC4wMDEsMUMxMS44NiwxLDE1LDQuMTQxLDE1LDhzLTMuMTM5LDctNi45OTksN0M0LjE0LDE1LDEsMTEuODU5LDEsOFM0LjE0LDEsOC4wMDEsMSBNOC4wMDEsMEMzLjU4MiwwLDAsMy41ODIsMCw4czMuNTgyLDgsOC4wMDEsOEMxMi40MTgsMTYsMTYsMTIuNDE4LDE2LDhTMTIuNDE4LDAsOC4wMDEsMEw4LjAwMSwweiIvPjwvZz48cGF0aCBmaWxsPSIjRDUyQjFFIiBkPSJNNi43NDUsMTIuNTg5Yy0wLjIyNywwLjEyMi0wLjQ5NywwLjI0Ny0wLjY4NCwwLjI0N2MtMC4zMTgsMC0wLjUwMS0wLjE2NC0wLjUwMS0wLjQ1MmMwLTAuMjA3LDAuMTQtMC4zNzUsMC41OTUtMC42MjJjMS41NDktMC45MDQsMi41OTQtMi4yNzIsMi41OTQtMy43MjFjMC0wLjgyNS0wLjIyNy0xLjExOS0wLjY4MS0xLjExOWMtMC4xMzUsMC0wLjMyLDAuMjE5LTAuNjM2LDAuMjE5SDcuMTU3QzYuMTAyLDcuMTQzLDUuMzMzLDYuMjY0LDUuMzMzLDUuMjNjMC0xLjE1MiwwLjk1OC0yLjAwNiwyLjI4LTIuMDA2YzEuNzc3LDAsMy4wNTMsMS4zNzMsMy4wNTMsMy40M0MxMC42NjYsOS4yMTUsOS4yMDMsMTEuMjcsNi43NDUsMTIuNTg5Ii8+PC9nPjwvc3ZnPg"/>
          <p:cNvSpPr>
            <a:spLocks noChangeAspect="1" noChangeArrowheads="1"/>
          </p:cNvSpPr>
          <p:nvPr/>
        </p:nvSpPr>
        <p:spPr bwMode="auto">
          <a:xfrm>
            <a:off x="2911475" y="-52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Calibri" panose="020F0502020204030204" pitchFamily="34" charset="0"/>
              <a:cs typeface="Calibri" panose="020F0502020204030204" pitchFamily="34" charset="0"/>
            </a:endParaRPr>
          </a:p>
        </p:txBody>
      </p:sp>
      <p:sp>
        <p:nvSpPr>
          <p:cNvPr id="7" name="AutoShape 4" descr="data:image/svg+xml;base64,PD94bWwgdmVyc2lvbj0iMS4wIiBlbmNvZGluZz0idXRmLTgiPz48IURPQ1RZUEUgc3ZnIFBVQkxJQyAiLS8vVzNDLy9EVEQgU1ZHIDEuMS8vRU4iICJodHRwOi8vd3d3LnczLm9yZy9HcmFwaGljcy9TVkcvMS4xL0RURC9zdmcxMS5kdGQiPjxzdmcgdmVyc2lvbj0iMS4xIiBpZD0iRWJlbmVfMSIgeG1sbnM9Imh0dHA6Ly93d3cudzMub3JnLzIwMDAvc3ZnIiB4bWxuczp4bGluaz0iaHR0cDovL3d3dy53My5vcmcvMTk5OS94bGluayIgeD0iMHB4IiB5PSIwcHgiIHdpZHRoPSIxNnB4IiBoZWlnaHQ9IjE2cHgiIHZpZXdCb3g9IjAgMCAxNiAxNiIgZW5hYmxlLWJhY2tncm91bmQ9Im5ldyAwIDAgMTYgMTYiIHhtbDpzcGFjZT0icHJlc2VydmUiPjxnPjxnPjxwYXRoIGZpbGw9IiNGRkZGRkYiIGQ9Ik04LjAwMSwxNS41QzMuODY0LDE1LjUsMC41LDEyLjEzNiwwLjUsOGMwLTQuMTM1LDMuMzY1LTcuNSw3LjUwMS03LjVTMTUuNSwzLjg2NCwxNS41LDhTMTIuMTM3LDE1LjUsOC4wMDEsMTUuNXoiLz48cGF0aCBmaWxsPSIjRDUyQjFFIiBkPSJNOC4wMDEsMUMxMS44NiwxLDE1LDQuMTQxLDE1LDhzLTMuMTM5LDctNi45OTksN0M0LjE0LDE1LDEsMTEuODU5LDEsOFM0LjE0LDEsOC4wMDEsMSBNOC4wMDEsMEMzLjU4MiwwLDAsMy41ODIsMCw4czMuNTgyLDgsOC4wMDEsOEMxMi40MTgsMTYsMTYsMTIuNDE4LDE2LDhTMTIuNDE4LDAsOC4wMDEsMEw4LjAwMSwweiIvPjwvZz48cGF0aCBmaWxsPSIjRDUyQjFFIiBkPSJNNi43NDUsMTIuNTg5Yy0wLjIyNywwLjEyMi0wLjQ5NywwLjI0Ny0wLjY4NCwwLjI0N2MtMC4zMTgsMC0wLjUwMS0wLjE2NC0wLjUwMS0wLjQ1MmMwLTAuMjA3LDAuMTQtMC4zNzUsMC41OTUtMC42MjJjMS41NDktMC45MDQsMi41OTQtMi4yNzIsMi41OTQtMy43MjFjMC0wLjgyNS0wLjIyNy0xLjExOS0wLjY4MS0xLjExOWMtMC4xMzUsMC0wLjMyLDAuMjE5LTAuNjM2LDAuMjE5SDcuMTU3QzYuMTAyLDcuMTQzLDUuMzMzLDYuMjY0LDUuMzMzLDUuMjNjMC0xLjE1MiwwLjk1OC0yLjAwNiwyLjI4LTIuMDA2YzEuNzc3LDAsMy4wNTMsMS4zNzMsMy4wNTMsMy40M0MxMC42NjYsOS4yMTUsOS4yMDMsMTEuMjcsNi43NDUsMTIuNTg5Ii8+PC9nPjwvc3ZnPg"/>
          <p:cNvSpPr>
            <a:spLocks noChangeAspect="1" noChangeArrowheads="1"/>
          </p:cNvSpPr>
          <p:nvPr/>
        </p:nvSpPr>
        <p:spPr bwMode="auto">
          <a:xfrm>
            <a:off x="3063875" y="1000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32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alibri" panose="020F0502020204030204" pitchFamily="34" charset="0"/>
                <a:cs typeface="Calibri" panose="020F0502020204030204" pitchFamily="34" charset="0"/>
              </a:rPr>
              <a:t>Arbeit ist ein Gesundheitsfaktor!</a:t>
            </a:r>
            <a:endParaRPr lang="de-DE" dirty="0">
              <a:latin typeface="Calibri" panose="020F0502020204030204" pitchFamily="34" charset="0"/>
              <a:cs typeface="Calibri" panose="020F050202020403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1797069865"/>
              </p:ext>
            </p:extLst>
          </p:nvPr>
        </p:nvGraphicFramePr>
        <p:xfrm>
          <a:off x="392485" y="1772816"/>
          <a:ext cx="8458198" cy="2687320"/>
        </p:xfrm>
        <a:graphic>
          <a:graphicData uri="http://schemas.openxmlformats.org/drawingml/2006/table">
            <a:tbl>
              <a:tblPr firstRow="1" bandRow="1">
                <a:tableStyleId>{5C22544A-7EE6-4342-B048-85BDC9FD1C3A}</a:tableStyleId>
              </a:tblPr>
              <a:tblGrid>
                <a:gridCol w="1208314">
                  <a:extLst>
                    <a:ext uri="{9D8B030D-6E8A-4147-A177-3AD203B41FA5}">
                      <a16:colId xmlns:a16="http://schemas.microsoft.com/office/drawing/2014/main" val="3762820036"/>
                    </a:ext>
                  </a:extLst>
                </a:gridCol>
                <a:gridCol w="1208314">
                  <a:extLst>
                    <a:ext uri="{9D8B030D-6E8A-4147-A177-3AD203B41FA5}">
                      <a16:colId xmlns:a16="http://schemas.microsoft.com/office/drawing/2014/main" val="1267595432"/>
                    </a:ext>
                  </a:extLst>
                </a:gridCol>
                <a:gridCol w="1208314">
                  <a:extLst>
                    <a:ext uri="{9D8B030D-6E8A-4147-A177-3AD203B41FA5}">
                      <a16:colId xmlns:a16="http://schemas.microsoft.com/office/drawing/2014/main" val="1971722832"/>
                    </a:ext>
                  </a:extLst>
                </a:gridCol>
                <a:gridCol w="1208314">
                  <a:extLst>
                    <a:ext uri="{9D8B030D-6E8A-4147-A177-3AD203B41FA5}">
                      <a16:colId xmlns:a16="http://schemas.microsoft.com/office/drawing/2014/main" val="3460366463"/>
                    </a:ext>
                  </a:extLst>
                </a:gridCol>
                <a:gridCol w="1208314">
                  <a:extLst>
                    <a:ext uri="{9D8B030D-6E8A-4147-A177-3AD203B41FA5}">
                      <a16:colId xmlns:a16="http://schemas.microsoft.com/office/drawing/2014/main" val="771369015"/>
                    </a:ext>
                  </a:extLst>
                </a:gridCol>
                <a:gridCol w="1231237">
                  <a:extLst>
                    <a:ext uri="{9D8B030D-6E8A-4147-A177-3AD203B41FA5}">
                      <a16:colId xmlns:a16="http://schemas.microsoft.com/office/drawing/2014/main" val="316277535"/>
                    </a:ext>
                  </a:extLst>
                </a:gridCol>
                <a:gridCol w="1185391">
                  <a:extLst>
                    <a:ext uri="{9D8B030D-6E8A-4147-A177-3AD203B41FA5}">
                      <a16:colId xmlns:a16="http://schemas.microsoft.com/office/drawing/2014/main" val="350822544"/>
                    </a:ext>
                  </a:extLst>
                </a:gridCol>
              </a:tblGrid>
              <a:tr h="370840">
                <a:tc>
                  <a:txBody>
                    <a:bodyPr/>
                    <a:lstStyle/>
                    <a:p>
                      <a:endParaRPr lang="de-DE" sz="1600" dirty="0">
                        <a:latin typeface="Calibri" panose="020F0502020204030204" pitchFamily="34" charset="0"/>
                        <a:cs typeface="Calibri" panose="020F0502020204030204" pitchFamily="34" charset="0"/>
                      </a:endParaRPr>
                    </a:p>
                  </a:txBody>
                  <a:tcPr/>
                </a:tc>
                <a:tc gridSpan="3">
                  <a:txBody>
                    <a:bodyPr/>
                    <a:lstStyle/>
                    <a:p>
                      <a:pPr algn="ctr"/>
                      <a:r>
                        <a:rPr lang="de-DE" sz="1600" dirty="0" smtClean="0">
                          <a:latin typeface="Calibri" panose="020F0502020204030204" pitchFamily="34" charset="0"/>
                          <a:cs typeface="Calibri" panose="020F0502020204030204" pitchFamily="34" charset="0"/>
                        </a:rPr>
                        <a:t>Männer</a:t>
                      </a:r>
                      <a:endParaRPr lang="de-DE" sz="1600" dirty="0">
                        <a:latin typeface="Calibri" panose="020F0502020204030204" pitchFamily="34" charset="0"/>
                        <a:cs typeface="Calibri" panose="020F0502020204030204" pitchFamily="34" charset="0"/>
                      </a:endParaRPr>
                    </a:p>
                  </a:txBody>
                  <a:tcPr/>
                </a:tc>
                <a:tc hMerge="1">
                  <a:txBody>
                    <a:bodyPr/>
                    <a:lstStyle/>
                    <a:p>
                      <a:endParaRPr lang="de-DE" dirty="0">
                        <a:latin typeface="Calibri" panose="020F0502020204030204" pitchFamily="34" charset="0"/>
                        <a:cs typeface="Calibri" panose="020F0502020204030204" pitchFamily="34" charset="0"/>
                      </a:endParaRPr>
                    </a:p>
                  </a:txBody>
                  <a:tcPr/>
                </a:tc>
                <a:tc hMerge="1">
                  <a:txBody>
                    <a:bodyPr/>
                    <a:lstStyle/>
                    <a:p>
                      <a:endParaRPr lang="de-DE" dirty="0">
                        <a:latin typeface="Calibri" panose="020F0502020204030204" pitchFamily="34" charset="0"/>
                        <a:cs typeface="Calibri" panose="020F0502020204030204" pitchFamily="34" charset="0"/>
                      </a:endParaRPr>
                    </a:p>
                  </a:txBody>
                  <a:tcPr/>
                </a:tc>
                <a:tc gridSpan="3">
                  <a:txBody>
                    <a:bodyPr/>
                    <a:lstStyle/>
                    <a:p>
                      <a:pPr algn="ctr"/>
                      <a:r>
                        <a:rPr lang="de-DE" sz="1600" dirty="0" smtClean="0">
                          <a:latin typeface="Calibri" panose="020F0502020204030204" pitchFamily="34" charset="0"/>
                          <a:cs typeface="Calibri" panose="020F0502020204030204" pitchFamily="34" charset="0"/>
                        </a:rPr>
                        <a:t>Frauen</a:t>
                      </a:r>
                      <a:endParaRPr lang="de-DE" sz="1600" dirty="0">
                        <a:latin typeface="Calibri" panose="020F0502020204030204" pitchFamily="34" charset="0"/>
                        <a:cs typeface="Calibri" panose="020F0502020204030204" pitchFamily="34" charset="0"/>
                      </a:endParaRPr>
                    </a:p>
                  </a:txBody>
                  <a:tcPr/>
                </a:tc>
                <a:tc hMerge="1">
                  <a:txBody>
                    <a:bodyPr/>
                    <a:lstStyle/>
                    <a:p>
                      <a:endParaRPr lang="de-DE" dirty="0">
                        <a:latin typeface="Calibri" panose="020F0502020204030204" pitchFamily="34" charset="0"/>
                        <a:cs typeface="Calibri" panose="020F0502020204030204" pitchFamily="34" charset="0"/>
                      </a:endParaRPr>
                    </a:p>
                  </a:txBody>
                  <a:tcPr/>
                </a:tc>
                <a:tc hMerge="1">
                  <a:txBody>
                    <a:bodyPr/>
                    <a:lstStyle/>
                    <a:p>
                      <a:endParaRPr lang="de-D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42692175"/>
                  </a:ext>
                </a:extLst>
              </a:tr>
              <a:tr h="370840">
                <a:tc>
                  <a:txBody>
                    <a:bodyPr/>
                    <a:lstStyle/>
                    <a:p>
                      <a:r>
                        <a:rPr lang="de-DE" sz="1600" dirty="0" smtClean="0">
                          <a:latin typeface="Calibri" panose="020F0502020204030204" pitchFamily="34" charset="0"/>
                          <a:cs typeface="Calibri" panose="020F0502020204030204" pitchFamily="34" charset="0"/>
                        </a:rPr>
                        <a:t>Merkmal</a:t>
                      </a:r>
                      <a:endParaRPr lang="de-DE" sz="1600" dirty="0">
                        <a:latin typeface="Calibri" panose="020F0502020204030204" pitchFamily="34" charset="0"/>
                        <a:cs typeface="Calibri" panose="020F0502020204030204" pitchFamily="34" charset="0"/>
                      </a:endParaRPr>
                    </a:p>
                  </a:txBody>
                  <a:tcPr/>
                </a:tc>
                <a:tc>
                  <a:txBody>
                    <a:bodyPr/>
                    <a:lstStyle/>
                    <a:p>
                      <a:pPr algn="ctr"/>
                      <a:r>
                        <a:rPr lang="de-DE" sz="1600" b="0" dirty="0" smtClean="0">
                          <a:latin typeface="Calibri" panose="020F0502020204030204" pitchFamily="34" charset="0"/>
                          <a:cs typeface="Calibri" panose="020F0502020204030204" pitchFamily="34" charset="0"/>
                        </a:rPr>
                        <a:t>Beschäftigte </a:t>
                      </a:r>
                      <a:r>
                        <a:rPr lang="de-DE" sz="1600" dirty="0" smtClean="0">
                          <a:latin typeface="Calibri" panose="020F0502020204030204" pitchFamily="34" charset="0"/>
                          <a:cs typeface="Calibri" panose="020F0502020204030204" pitchFamily="34" charset="0"/>
                        </a:rPr>
                        <a:t>(n=2.853)</a:t>
                      </a:r>
                      <a:endParaRPr lang="de-DE" sz="1600" dirty="0">
                        <a:latin typeface="Calibri" panose="020F0502020204030204" pitchFamily="34" charset="0"/>
                        <a:cs typeface="Calibri" panose="020F0502020204030204" pitchFamily="34" charset="0"/>
                      </a:endParaRPr>
                    </a:p>
                  </a:txBody>
                  <a:tcPr/>
                </a:tc>
                <a:tc>
                  <a:txBody>
                    <a:bodyPr/>
                    <a:lstStyle/>
                    <a:p>
                      <a:pPr algn="ctr"/>
                      <a:r>
                        <a:rPr lang="de-DE" sz="1600" dirty="0" smtClean="0">
                          <a:latin typeface="Calibri" panose="020F0502020204030204" pitchFamily="34" charset="0"/>
                          <a:cs typeface="Calibri" panose="020F0502020204030204" pitchFamily="34" charset="0"/>
                        </a:rPr>
                        <a:t>Arbeitslose (n=1.660)</a:t>
                      </a:r>
                      <a:endParaRPr lang="de-DE" sz="1600" dirty="0">
                        <a:latin typeface="Calibri" panose="020F0502020204030204" pitchFamily="34" charset="0"/>
                        <a:cs typeface="Calibri" panose="020F0502020204030204" pitchFamily="34" charset="0"/>
                      </a:endParaRPr>
                    </a:p>
                  </a:txBody>
                  <a:tcPr/>
                </a:tc>
                <a:tc>
                  <a:txBody>
                    <a:bodyPr/>
                    <a:lstStyle/>
                    <a:p>
                      <a:pPr algn="ctr"/>
                      <a:r>
                        <a:rPr lang="de-DE" sz="1600" dirty="0" smtClean="0">
                          <a:latin typeface="Calibri" panose="020F0502020204030204" pitchFamily="34" charset="0"/>
                          <a:cs typeface="Calibri" panose="020F0502020204030204" pitchFamily="34" charset="0"/>
                        </a:rPr>
                        <a:t>p-Wert</a:t>
                      </a:r>
                      <a:endParaRPr lang="de-DE" sz="1600" dirty="0">
                        <a:latin typeface="Calibri" panose="020F0502020204030204" pitchFamily="34" charset="0"/>
                        <a:cs typeface="Calibri" panose="020F0502020204030204" pitchFamily="34" charset="0"/>
                      </a:endParaRPr>
                    </a:p>
                  </a:txBody>
                  <a:tcPr/>
                </a:tc>
                <a:tc>
                  <a:txBody>
                    <a:bodyPr/>
                    <a:lstStyle/>
                    <a:p>
                      <a:pPr algn="ctr"/>
                      <a:r>
                        <a:rPr lang="de-DE" sz="1600" dirty="0" smtClean="0">
                          <a:latin typeface="Calibri" panose="020F0502020204030204" pitchFamily="34" charset="0"/>
                          <a:cs typeface="Calibri" panose="020F0502020204030204" pitchFamily="34" charset="0"/>
                        </a:rPr>
                        <a:t>Beschäftigte (n=2.759)</a:t>
                      </a:r>
                      <a:endParaRPr lang="de-DE" sz="1600" dirty="0">
                        <a:latin typeface="Calibri" panose="020F0502020204030204" pitchFamily="34" charset="0"/>
                        <a:cs typeface="Calibri" panose="020F0502020204030204" pitchFamily="34" charset="0"/>
                      </a:endParaRPr>
                    </a:p>
                  </a:txBody>
                  <a:tcPr/>
                </a:tc>
                <a:tc>
                  <a:txBody>
                    <a:bodyPr/>
                    <a:lstStyle/>
                    <a:p>
                      <a:pPr algn="ctr"/>
                      <a:r>
                        <a:rPr lang="de-DE" sz="1600" dirty="0" smtClean="0">
                          <a:latin typeface="Calibri" panose="020F0502020204030204" pitchFamily="34" charset="0"/>
                          <a:cs typeface="Calibri" panose="020F0502020204030204" pitchFamily="34" charset="0"/>
                        </a:rPr>
                        <a:t>Arbeitslose (n=1.679)</a:t>
                      </a:r>
                      <a:endParaRPr lang="de-DE" sz="1600" dirty="0">
                        <a:latin typeface="Calibri" panose="020F0502020204030204" pitchFamily="34" charset="0"/>
                        <a:cs typeface="Calibri" panose="020F0502020204030204" pitchFamily="34" charset="0"/>
                      </a:endParaRPr>
                    </a:p>
                  </a:txBody>
                  <a:tcPr/>
                </a:tc>
                <a:tc>
                  <a:txBody>
                    <a:bodyPr/>
                    <a:lstStyle/>
                    <a:p>
                      <a:pPr algn="ctr"/>
                      <a:r>
                        <a:rPr lang="de-DE" sz="1600" dirty="0" smtClean="0">
                          <a:latin typeface="Calibri" panose="020F0502020204030204" pitchFamily="34" charset="0"/>
                          <a:cs typeface="Calibri" panose="020F0502020204030204" pitchFamily="34" charset="0"/>
                        </a:rPr>
                        <a:t>p-Wert</a:t>
                      </a:r>
                      <a:endParaRPr lang="de-DE"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66109641"/>
                  </a:ext>
                </a:extLst>
              </a:tr>
              <a:tr h="370840">
                <a:tc>
                  <a:txBody>
                    <a:bodyPr/>
                    <a:lstStyle/>
                    <a:p>
                      <a:r>
                        <a:rPr lang="de-DE" sz="1600" b="1" dirty="0" smtClean="0">
                          <a:latin typeface="Calibri" panose="020F0502020204030204" pitchFamily="34" charset="0"/>
                          <a:cs typeface="Calibri" panose="020F0502020204030204" pitchFamily="34" charset="0"/>
                        </a:rPr>
                        <a:t>Körperliche</a:t>
                      </a:r>
                      <a:r>
                        <a:rPr lang="de-DE" sz="1600" baseline="0" dirty="0" smtClean="0">
                          <a:latin typeface="Calibri" panose="020F0502020204030204" pitchFamily="34" charset="0"/>
                          <a:cs typeface="Calibri" panose="020F0502020204030204" pitchFamily="34" charset="0"/>
                        </a:rPr>
                        <a:t> Gesundheit</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52,4 (0,3)</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46,8 (0,5)</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&lt;0,001***</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51,3 (0,3)</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45,5 (0,7)</a:t>
                      </a:r>
                      <a:endParaRPr lang="de-DE" sz="16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latin typeface="Calibri" panose="020F0502020204030204" pitchFamily="34" charset="0"/>
                          <a:cs typeface="Calibri" panose="020F0502020204030204" pitchFamily="34" charset="0"/>
                        </a:rPr>
                        <a:t>&lt;0,001***</a:t>
                      </a:r>
                    </a:p>
                    <a:p>
                      <a:endParaRPr lang="de-DE"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86594096"/>
                  </a:ext>
                </a:extLst>
              </a:tr>
              <a:tr h="370840">
                <a:tc>
                  <a:txBody>
                    <a:bodyPr/>
                    <a:lstStyle/>
                    <a:p>
                      <a:r>
                        <a:rPr lang="de-DE" sz="1600" b="1" dirty="0" smtClean="0">
                          <a:latin typeface="Calibri" panose="020F0502020204030204" pitchFamily="34" charset="0"/>
                          <a:cs typeface="Calibri" panose="020F0502020204030204" pitchFamily="34" charset="0"/>
                        </a:rPr>
                        <a:t>Psychische</a:t>
                      </a:r>
                      <a:r>
                        <a:rPr lang="de-DE" sz="1600" dirty="0" smtClean="0">
                          <a:latin typeface="Calibri" panose="020F0502020204030204" pitchFamily="34" charset="0"/>
                          <a:cs typeface="Calibri" panose="020F0502020204030204" pitchFamily="34" charset="0"/>
                        </a:rPr>
                        <a:t> Gesundheit</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54,4 (0,5)</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49,9 (0,7)</a:t>
                      </a:r>
                      <a:endParaRPr lang="de-DE" sz="16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latin typeface="Calibri" panose="020F0502020204030204" pitchFamily="34" charset="0"/>
                          <a:cs typeface="Calibri" panose="020F0502020204030204" pitchFamily="34" charset="0"/>
                        </a:rPr>
                        <a:t>&lt;0,001***</a:t>
                      </a:r>
                    </a:p>
                    <a:p>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52,3 (0,3)</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48,3</a:t>
                      </a:r>
                      <a:r>
                        <a:rPr lang="de-DE" sz="1600" baseline="0" dirty="0" smtClean="0">
                          <a:latin typeface="Calibri" panose="020F0502020204030204" pitchFamily="34" charset="0"/>
                          <a:cs typeface="Calibri" panose="020F0502020204030204" pitchFamily="34" charset="0"/>
                        </a:rPr>
                        <a:t> (0,6)</a:t>
                      </a:r>
                      <a:endParaRPr lang="de-DE" sz="16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latin typeface="Calibri" panose="020F0502020204030204" pitchFamily="34" charset="0"/>
                          <a:cs typeface="Calibri" panose="020F0502020204030204" pitchFamily="34" charset="0"/>
                        </a:rPr>
                        <a:t>&lt;0,001***</a:t>
                      </a:r>
                    </a:p>
                    <a:p>
                      <a:endParaRPr lang="de-DE"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20859226"/>
                  </a:ext>
                </a:extLst>
              </a:tr>
              <a:tr h="370840">
                <a:tc>
                  <a:txBody>
                    <a:bodyPr/>
                    <a:lstStyle/>
                    <a:p>
                      <a:r>
                        <a:rPr lang="de-DE" sz="1600" dirty="0" smtClean="0">
                          <a:latin typeface="Calibri" panose="020F0502020204030204" pitchFamily="34" charset="0"/>
                          <a:cs typeface="Calibri" panose="020F0502020204030204" pitchFamily="34" charset="0"/>
                        </a:rPr>
                        <a:t>Klinik-aufenthalt</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9,8 (1,1)</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23,3 (2,4)</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0,002**</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13,0 (1,2)</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21,3 (2,7)</a:t>
                      </a:r>
                      <a:endParaRPr lang="de-DE" sz="1600" dirty="0">
                        <a:latin typeface="Calibri" panose="020F0502020204030204" pitchFamily="34" charset="0"/>
                        <a:cs typeface="Calibri" panose="020F0502020204030204" pitchFamily="34" charset="0"/>
                      </a:endParaRPr>
                    </a:p>
                  </a:txBody>
                  <a:tcPr/>
                </a:tc>
                <a:tc>
                  <a:txBody>
                    <a:bodyPr/>
                    <a:lstStyle/>
                    <a:p>
                      <a:r>
                        <a:rPr lang="de-DE" sz="1600" dirty="0" smtClean="0">
                          <a:latin typeface="Calibri" panose="020F0502020204030204" pitchFamily="34" charset="0"/>
                          <a:cs typeface="Calibri" panose="020F0502020204030204" pitchFamily="34" charset="0"/>
                        </a:rPr>
                        <a:t>0,016*</a:t>
                      </a:r>
                      <a:endParaRPr lang="de-DE"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02283909"/>
                  </a:ext>
                </a:extLst>
              </a:tr>
            </a:tbl>
          </a:graphicData>
        </a:graphic>
      </p:graphicFrame>
      <p:sp>
        <p:nvSpPr>
          <p:cNvPr id="6" name="Textfeld 5"/>
          <p:cNvSpPr txBox="1"/>
          <p:nvPr/>
        </p:nvSpPr>
        <p:spPr>
          <a:xfrm>
            <a:off x="6948264" y="6165304"/>
            <a:ext cx="2114681" cy="276999"/>
          </a:xfrm>
          <a:prstGeom prst="rect">
            <a:avLst/>
          </a:prstGeom>
          <a:noFill/>
        </p:spPr>
        <p:txBody>
          <a:bodyPr wrap="none" rtlCol="0">
            <a:spAutoFit/>
          </a:bodyPr>
          <a:lstStyle/>
          <a:p>
            <a:r>
              <a:rPr lang="de-DE" sz="1200" dirty="0" err="1" smtClean="0">
                <a:solidFill>
                  <a:schemeClr val="accent6">
                    <a:lumMod val="60000"/>
                    <a:lumOff val="40000"/>
                  </a:schemeClr>
                </a:solidFill>
                <a:latin typeface="Calibri" panose="020F0502020204030204" pitchFamily="34" charset="0"/>
                <a:cs typeface="Calibri" panose="020F0502020204030204" pitchFamily="34" charset="0"/>
              </a:rPr>
              <a:t>Hollederer</a:t>
            </a:r>
            <a:r>
              <a:rPr lang="de-DE" sz="1200" dirty="0" smtClean="0">
                <a:solidFill>
                  <a:schemeClr val="accent6">
                    <a:lumMod val="60000"/>
                    <a:lumOff val="40000"/>
                  </a:schemeClr>
                </a:solidFill>
                <a:latin typeface="Calibri" panose="020F0502020204030204" pitchFamily="34" charset="0"/>
                <a:cs typeface="Calibri" panose="020F0502020204030204" pitchFamily="34" charset="0"/>
              </a:rPr>
              <a:t> &amp; Voigtländer, 2016</a:t>
            </a:r>
            <a:endParaRPr lang="de-DE" sz="1200" dirty="0">
              <a:solidFill>
                <a:schemeClr val="accent6">
                  <a:lumMod val="60000"/>
                  <a:lumOff val="40000"/>
                </a:schemeClr>
              </a:solidFill>
              <a:latin typeface="Calibri" panose="020F0502020204030204" pitchFamily="34" charset="0"/>
              <a:cs typeface="Calibri" panose="020F0502020204030204" pitchFamily="34" charset="0"/>
            </a:endParaRPr>
          </a:p>
        </p:txBody>
      </p:sp>
      <p:sp>
        <p:nvSpPr>
          <p:cNvPr id="7" name="Textfeld 6"/>
          <p:cNvSpPr txBox="1"/>
          <p:nvPr/>
        </p:nvSpPr>
        <p:spPr>
          <a:xfrm>
            <a:off x="1908822" y="5079580"/>
            <a:ext cx="5314532" cy="461665"/>
          </a:xfrm>
          <a:prstGeom prst="rect">
            <a:avLst/>
          </a:prstGeom>
          <a:noFill/>
        </p:spPr>
        <p:txBody>
          <a:bodyPr wrap="none" rtlCol="0">
            <a:spAutoFit/>
          </a:bodyPr>
          <a:lstStyle/>
          <a:p>
            <a:r>
              <a:rPr lang="de-DE" dirty="0" smtClean="0">
                <a:solidFill>
                  <a:srgbClr val="0067B4"/>
                </a:solidFill>
                <a:latin typeface="Calibri" panose="020F0502020204030204" pitchFamily="34" charset="0"/>
                <a:cs typeface="Calibri" panose="020F0502020204030204" pitchFamily="34" charset="0"/>
              </a:rPr>
              <a:t>Relevanz des Erhalts der Arbeitsfähigkeit!</a:t>
            </a:r>
            <a:endParaRPr lang="de-DE" dirty="0">
              <a:solidFill>
                <a:srgbClr val="0067B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9101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Grafik 57"/>
          <p:cNvPicPr>
            <a:picLocks noChangeAspect="1"/>
          </p:cNvPicPr>
          <p:nvPr/>
        </p:nvPicPr>
        <p:blipFill>
          <a:blip r:embed="rId3"/>
          <a:stretch>
            <a:fillRect/>
          </a:stretch>
        </p:blipFill>
        <p:spPr>
          <a:xfrm>
            <a:off x="1187982" y="2752402"/>
            <a:ext cx="1895475" cy="1247775"/>
          </a:xfrm>
          <a:prstGeom prst="rect">
            <a:avLst/>
          </a:prstGeom>
        </p:spPr>
      </p:pic>
      <p:pic>
        <p:nvPicPr>
          <p:cNvPr id="57" name="Picture 2" descr="Youtuber, Blogger, Drehbuchau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044" y="2753746"/>
            <a:ext cx="1726342" cy="1235698"/>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en-US" dirty="0" smtClean="0">
                <a:latin typeface="Calibri" panose="020F0502020204030204" pitchFamily="34" charset="0"/>
                <a:cs typeface="Calibri" panose="020F0502020204030204" pitchFamily="34" charset="0"/>
              </a:rPr>
              <a:t>Psychische Belastungen am Arbeitsplatz </a:t>
            </a:r>
            <a:br>
              <a:rPr lang="de-DE" altLang="en-US" dirty="0" smtClean="0">
                <a:latin typeface="Calibri" panose="020F0502020204030204" pitchFamily="34" charset="0"/>
                <a:cs typeface="Calibri" panose="020F0502020204030204" pitchFamily="34" charset="0"/>
              </a:rPr>
            </a:br>
            <a:r>
              <a:rPr lang="de-DE" altLang="en-US" dirty="0" smtClean="0">
                <a:latin typeface="Calibri" panose="020F0502020204030204" pitchFamily="34" charset="0"/>
                <a:cs typeface="Calibri" panose="020F0502020204030204" pitchFamily="34" charset="0"/>
              </a:rPr>
              <a:t>und deren Folgen</a:t>
            </a:r>
          </a:p>
        </p:txBody>
      </p:sp>
      <p:graphicFrame>
        <p:nvGraphicFramePr>
          <p:cNvPr id="24" name="Diagramm 23"/>
          <p:cNvGraphicFramePr/>
          <p:nvPr>
            <p:extLst>
              <p:ext uri="{D42A27DB-BD31-4B8C-83A1-F6EECF244321}">
                <p14:modId xmlns:p14="http://schemas.microsoft.com/office/powerpoint/2010/main" val="486438151"/>
              </p:ext>
            </p:extLst>
          </p:nvPr>
        </p:nvGraphicFramePr>
        <p:xfrm>
          <a:off x="-163418" y="2066200"/>
          <a:ext cx="4739871" cy="27338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p:cNvGraphicFramePr/>
          <p:nvPr>
            <p:extLst>
              <p:ext uri="{D42A27DB-BD31-4B8C-83A1-F6EECF244321}">
                <p14:modId xmlns:p14="http://schemas.microsoft.com/office/powerpoint/2010/main" val="4245544737"/>
              </p:ext>
            </p:extLst>
          </p:nvPr>
        </p:nvGraphicFramePr>
        <p:xfrm>
          <a:off x="3480280" y="2096460"/>
          <a:ext cx="4739871" cy="2733847"/>
        </p:xfrm>
        <a:graphic>
          <a:graphicData uri="http://schemas.openxmlformats.org/drawingml/2006/chart">
            <c:chart xmlns:c="http://schemas.openxmlformats.org/drawingml/2006/chart" xmlns:r="http://schemas.openxmlformats.org/officeDocument/2006/relationships" r:id="rId6"/>
          </a:graphicData>
        </a:graphic>
      </p:graphicFrame>
      <p:sp>
        <p:nvSpPr>
          <p:cNvPr id="26" name="Pfeil nach rechts 25"/>
          <p:cNvSpPr/>
          <p:nvPr/>
        </p:nvSpPr>
        <p:spPr>
          <a:xfrm>
            <a:off x="3403296" y="3190807"/>
            <a:ext cx="1165868" cy="484632"/>
          </a:xfrm>
          <a:prstGeom prst="rightArrow">
            <a:avLst/>
          </a:prstGeom>
          <a:solidFill>
            <a:srgbClr val="0067B4"/>
          </a:solidFill>
          <a:ln w="12700" cap="flat" cmpd="sng" algn="ctr">
            <a:solidFill>
              <a:srgbClr val="0378FF">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dirty="0" smtClean="0">
              <a:ln>
                <a:noFill/>
              </a:ln>
              <a:solidFill>
                <a:srgbClr val="FFFFFF"/>
              </a:solidFill>
              <a:effectLst/>
              <a:uLnTx/>
              <a:uFillTx/>
              <a:latin typeface="Calibri" panose="020F0502020204030204"/>
              <a:ea typeface="+mn-ea"/>
              <a:cs typeface="+mn-cs"/>
            </a:endParaRPr>
          </a:p>
        </p:txBody>
      </p:sp>
      <p:sp>
        <p:nvSpPr>
          <p:cNvPr id="27" name="Textfeld 26"/>
          <p:cNvSpPr txBox="1"/>
          <p:nvPr/>
        </p:nvSpPr>
        <p:spPr>
          <a:xfrm>
            <a:off x="3301762" y="2945481"/>
            <a:ext cx="1267402" cy="923330"/>
          </a:xfrm>
          <a:prstGeom prst="rect">
            <a:avLst/>
          </a:prstGeom>
          <a:noFill/>
        </p:spPr>
        <p:txBody>
          <a:bodyPr wrap="square" rtlCol="0">
            <a:spAutoFit/>
          </a:bodyPr>
          <a:lstStyle/>
          <a:p>
            <a:pPr algn="ctr" eaLnBrk="1" fontAlgn="auto" hangingPunct="1">
              <a:spcBef>
                <a:spcPts val="0"/>
              </a:spcBef>
              <a:spcAft>
                <a:spcPts val="0"/>
              </a:spcAft>
            </a:pPr>
            <a:r>
              <a:rPr lang="de-DE" sz="1800" b="1" dirty="0" smtClean="0">
                <a:solidFill>
                  <a:srgbClr val="383838"/>
                </a:solidFill>
                <a:latin typeface="Calibri" panose="020F0502020204030204"/>
              </a:rPr>
              <a:t>Psychische</a:t>
            </a:r>
          </a:p>
          <a:p>
            <a:pPr algn="ctr" eaLnBrk="1" fontAlgn="auto" hangingPunct="1">
              <a:spcBef>
                <a:spcPts val="0"/>
              </a:spcBef>
              <a:spcAft>
                <a:spcPts val="0"/>
              </a:spcAft>
            </a:pPr>
            <a:endParaRPr lang="de-DE" sz="1800" b="1" dirty="0" smtClean="0">
              <a:solidFill>
                <a:srgbClr val="383838"/>
              </a:solidFill>
              <a:latin typeface="Calibri" panose="020F0502020204030204"/>
            </a:endParaRPr>
          </a:p>
          <a:p>
            <a:pPr algn="ctr" eaLnBrk="1" fontAlgn="auto" hangingPunct="1">
              <a:spcBef>
                <a:spcPts val="0"/>
              </a:spcBef>
              <a:spcAft>
                <a:spcPts val="0"/>
              </a:spcAft>
            </a:pPr>
            <a:r>
              <a:rPr lang="de-DE" sz="1800" b="1" dirty="0" smtClean="0">
                <a:solidFill>
                  <a:srgbClr val="383838"/>
                </a:solidFill>
                <a:latin typeface="Calibri" panose="020F0502020204030204"/>
              </a:rPr>
              <a:t>Probleme</a:t>
            </a:r>
          </a:p>
        </p:txBody>
      </p:sp>
      <p:sp>
        <p:nvSpPr>
          <p:cNvPr id="28" name="Textfeld 27"/>
          <p:cNvSpPr txBox="1"/>
          <p:nvPr/>
        </p:nvSpPr>
        <p:spPr>
          <a:xfrm>
            <a:off x="3468495" y="2060472"/>
            <a:ext cx="1973766" cy="646331"/>
          </a:xfrm>
          <a:prstGeom prst="rect">
            <a:avLst/>
          </a:prstGeom>
          <a:noFill/>
        </p:spPr>
        <p:txBody>
          <a:bodyPr wrap="square" rtlCol="0">
            <a:spAutoFit/>
          </a:bodyPr>
          <a:lstStyle/>
          <a:p>
            <a:pPr algn="ctr" eaLnBrk="1" fontAlgn="auto" hangingPunct="1">
              <a:spcBef>
                <a:spcPts val="0"/>
              </a:spcBef>
              <a:spcAft>
                <a:spcPts val="0"/>
              </a:spcAft>
            </a:pPr>
            <a:r>
              <a:rPr lang="de-DE" sz="1800" dirty="0" smtClean="0">
                <a:solidFill>
                  <a:srgbClr val="383838"/>
                </a:solidFill>
                <a:latin typeface="Calibri" panose="020F0502020204030204"/>
              </a:rPr>
              <a:t>Depression / Burnout</a:t>
            </a:r>
            <a:endParaRPr lang="de-DE" sz="1800" dirty="0">
              <a:solidFill>
                <a:srgbClr val="383838"/>
              </a:solidFill>
              <a:latin typeface="Calibri" panose="020F0502020204030204"/>
            </a:endParaRPr>
          </a:p>
        </p:txBody>
      </p:sp>
      <p:sp>
        <p:nvSpPr>
          <p:cNvPr id="29" name="Textfeld 28"/>
          <p:cNvSpPr txBox="1"/>
          <p:nvPr/>
        </p:nvSpPr>
        <p:spPr>
          <a:xfrm>
            <a:off x="5150854" y="1324388"/>
            <a:ext cx="1973766" cy="923330"/>
          </a:xfrm>
          <a:prstGeom prst="rect">
            <a:avLst/>
          </a:prstGeom>
          <a:noFill/>
        </p:spPr>
        <p:txBody>
          <a:bodyPr wrap="square" rtlCol="0">
            <a:spAutoFit/>
          </a:bodyPr>
          <a:lstStyle/>
          <a:p>
            <a:pPr algn="ctr" eaLnBrk="1" fontAlgn="auto" hangingPunct="1">
              <a:spcBef>
                <a:spcPts val="0"/>
              </a:spcBef>
              <a:spcAft>
                <a:spcPts val="0"/>
              </a:spcAft>
            </a:pPr>
            <a:r>
              <a:rPr lang="de-DE" sz="1800" dirty="0" smtClean="0">
                <a:solidFill>
                  <a:srgbClr val="383838"/>
                </a:solidFill>
                <a:latin typeface="Calibri" panose="020F0502020204030204"/>
              </a:rPr>
              <a:t>Angst/</a:t>
            </a:r>
          </a:p>
          <a:p>
            <a:pPr algn="ctr" eaLnBrk="1" fontAlgn="auto" hangingPunct="1">
              <a:spcBef>
                <a:spcPts val="0"/>
              </a:spcBef>
              <a:spcAft>
                <a:spcPts val="0"/>
              </a:spcAft>
            </a:pPr>
            <a:r>
              <a:rPr lang="de-DE" sz="1800" dirty="0" smtClean="0">
                <a:solidFill>
                  <a:srgbClr val="383838"/>
                </a:solidFill>
                <a:latin typeface="Calibri" panose="020F0502020204030204"/>
              </a:rPr>
              <a:t>Anpassungs-störung</a:t>
            </a:r>
            <a:endParaRPr lang="de-DE" sz="1800" dirty="0">
              <a:solidFill>
                <a:srgbClr val="383838"/>
              </a:solidFill>
              <a:latin typeface="Calibri" panose="020F0502020204030204"/>
            </a:endParaRPr>
          </a:p>
        </p:txBody>
      </p:sp>
      <p:sp>
        <p:nvSpPr>
          <p:cNvPr id="30" name="Abgerundetes Rechteck 29"/>
          <p:cNvSpPr/>
          <p:nvPr/>
        </p:nvSpPr>
        <p:spPr>
          <a:xfrm>
            <a:off x="7096049" y="2121071"/>
            <a:ext cx="1909449" cy="2624103"/>
          </a:xfrm>
          <a:prstGeom prst="roundRect">
            <a:avLst/>
          </a:prstGeom>
          <a:noFill/>
          <a:ln w="38100" cap="flat" cmpd="sng" algn="ctr">
            <a:solidFill>
              <a:srgbClr val="0070C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err="1" smtClean="0">
                <a:ln>
                  <a:noFill/>
                </a:ln>
                <a:solidFill>
                  <a:srgbClr val="0067B4"/>
                </a:solidFill>
                <a:effectLst/>
                <a:uLnTx/>
                <a:uFillTx/>
                <a:latin typeface="Calibri" panose="020F0502020204030204"/>
                <a:ea typeface="+mn-ea"/>
                <a:cs typeface="+mn-cs"/>
              </a:rPr>
              <a:t>Gesellschaft</a:t>
            </a:r>
            <a:r>
              <a:rPr kumimoji="0" lang="en-GB" sz="1800" b="1" i="0" u="none" strike="noStrike" kern="0" cap="none" spc="0" normalizeH="0" baseline="0" noProof="0" dirty="0" smtClean="0">
                <a:ln>
                  <a:noFill/>
                </a:ln>
                <a:solidFill>
                  <a:srgbClr val="0067B4"/>
                </a:solidFill>
                <a:effectLst/>
                <a:uLnTx/>
                <a:uFillTx/>
                <a:latin typeface="Calibri" panose="020F0502020204030204"/>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uLnTx/>
                <a:uFillTx/>
                <a:latin typeface="Calibri" panose="020F0502020204030204"/>
                <a:ea typeface="+mn-ea"/>
                <a:cs typeface="+mn-cs"/>
              </a:rPr>
              <a:t>€ 617 </a:t>
            </a:r>
            <a:r>
              <a:rPr kumimoji="0" lang="en-GB" sz="1800" b="1" i="0" u="none" strike="noStrike" kern="0" cap="none" spc="0" normalizeH="0" baseline="0" noProof="0" dirty="0" err="1" smtClean="0">
                <a:ln>
                  <a:noFill/>
                </a:ln>
                <a:solidFill>
                  <a:srgbClr val="FF0000"/>
                </a:solidFill>
                <a:effectLst/>
                <a:uLnTx/>
                <a:uFillTx/>
                <a:latin typeface="Calibri" panose="020F0502020204030204"/>
                <a:ea typeface="+mn-ea"/>
                <a:cs typeface="+mn-cs"/>
              </a:rPr>
              <a:t>Mrd</a:t>
            </a:r>
            <a:r>
              <a:rPr kumimoji="0" lang="en-GB" sz="1800" b="1" i="0" u="none" strike="noStrike" kern="0" cap="none" spc="0" normalizeH="0" baseline="0" noProof="0" dirty="0" smtClean="0">
                <a:ln>
                  <a:noFill/>
                </a:ln>
                <a:solidFill>
                  <a:srgbClr val="FF0000"/>
                </a:solidFill>
                <a:effectLst/>
                <a:uLnTx/>
                <a:uFillTx/>
                <a:latin typeface="Calibri" panose="020F0502020204030204"/>
                <a:ea typeface="+mn-ea"/>
                <a:cs typeface="+mn-cs"/>
              </a:rPr>
              <a:t>./</a:t>
            </a:r>
            <a:r>
              <a:rPr kumimoji="0" lang="en-GB" sz="1800" b="1" i="0" u="none" strike="noStrike" kern="0" cap="none" spc="0" normalizeH="0" baseline="0" noProof="0" dirty="0" err="1" smtClean="0">
                <a:ln>
                  <a:noFill/>
                </a:ln>
                <a:solidFill>
                  <a:srgbClr val="FF0000"/>
                </a:solidFill>
                <a:effectLst/>
                <a:uLnTx/>
                <a:uFillTx/>
                <a:latin typeface="Calibri" panose="020F0502020204030204"/>
                <a:ea typeface="+mn-ea"/>
                <a:cs typeface="+mn-cs"/>
              </a:rPr>
              <a:t>Jahr</a:t>
            </a:r>
            <a:endParaRPr kumimoji="0" lang="en-GB" sz="1800" b="1" i="0" u="none" strike="noStrike" kern="0" cap="none" spc="0" normalizeH="0" baseline="0" noProof="0" dirty="0" smtClean="0">
              <a:ln>
                <a:noFill/>
              </a:ln>
              <a:solidFill>
                <a:srgbClr val="FF0000"/>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378FF"/>
                </a:solidFill>
                <a:effectLst/>
                <a:uLnTx/>
                <a:uFillTx/>
                <a:latin typeface="Calibri" panose="020F0502020204030204"/>
                <a:ea typeface="+mn-ea"/>
                <a:cs typeface="+mn-cs"/>
              </a:rPr>
              <a:t/>
            </a:r>
            <a:br>
              <a:rPr kumimoji="0" lang="en-GB" sz="1800" b="1" i="0" u="none" strike="noStrike" kern="0" cap="none" spc="0" normalizeH="0" baseline="0" noProof="0" dirty="0" smtClean="0">
                <a:ln>
                  <a:noFill/>
                </a:ln>
                <a:solidFill>
                  <a:srgbClr val="0378FF"/>
                </a:solidFill>
                <a:effectLst/>
                <a:uLnTx/>
                <a:uFillTx/>
                <a:latin typeface="Calibri" panose="020F0502020204030204"/>
                <a:ea typeface="+mn-ea"/>
                <a:cs typeface="+mn-cs"/>
              </a:rPr>
            </a:br>
            <a:r>
              <a:rPr kumimoji="0" lang="en-GB" sz="1800" b="1" i="0" u="none" strike="noStrike" kern="0" cap="none" spc="0" normalizeH="0" baseline="0" noProof="0" dirty="0" smtClean="0">
                <a:ln>
                  <a:noFill/>
                </a:ln>
                <a:solidFill>
                  <a:srgbClr val="0067B4"/>
                </a:solidFill>
                <a:effectLst/>
                <a:uLnTx/>
                <a:uFillTx/>
                <a:latin typeface="Calibri" panose="020F0502020204030204"/>
                <a:ea typeface="+mn-ea"/>
                <a:cs typeface="+mn-cs"/>
              </a:rPr>
              <a:t>Organisation: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0000"/>
                </a:solidFill>
                <a:effectLst/>
                <a:uLnTx/>
                <a:uFillTx/>
                <a:latin typeface="Calibri" panose="020F0502020204030204"/>
                <a:ea typeface="+mn-ea"/>
                <a:cs typeface="+mn-cs"/>
              </a:rPr>
              <a:t>€ 136 </a:t>
            </a:r>
            <a:r>
              <a:rPr kumimoji="0" lang="en-GB" sz="1800" b="1" i="0" u="none" strike="noStrike" kern="0" cap="none" spc="0" normalizeH="0" baseline="0" noProof="0" dirty="0" err="1" smtClean="0">
                <a:ln>
                  <a:noFill/>
                </a:ln>
                <a:solidFill>
                  <a:srgbClr val="FF0000"/>
                </a:solidFill>
                <a:effectLst/>
                <a:uLnTx/>
                <a:uFillTx/>
                <a:latin typeface="Calibri" panose="020F0502020204030204"/>
                <a:ea typeface="+mn-ea"/>
                <a:cs typeface="+mn-cs"/>
              </a:rPr>
              <a:t>Mrd</a:t>
            </a:r>
            <a:r>
              <a:rPr kumimoji="0" lang="en-GB" sz="1800" b="1" i="0" u="none" strike="noStrike" kern="0" cap="none" spc="0" normalizeH="0" baseline="0" noProof="0" dirty="0" smtClean="0">
                <a:ln>
                  <a:noFill/>
                </a:ln>
                <a:solidFill>
                  <a:srgbClr val="FF0000"/>
                </a:solidFill>
                <a:effectLst/>
                <a:uLnTx/>
                <a:uFillTx/>
                <a:latin typeface="Calibri" panose="020F0502020204030204"/>
                <a:ea typeface="+mn-ea"/>
                <a:cs typeface="+mn-cs"/>
              </a:rPr>
              <a:t>./</a:t>
            </a:r>
            <a:r>
              <a:rPr kumimoji="0" lang="en-GB" sz="1800" b="1" i="0" u="none" strike="noStrike" kern="0" cap="none" spc="0" normalizeH="0" baseline="0" noProof="0" dirty="0" err="1" smtClean="0">
                <a:ln>
                  <a:noFill/>
                </a:ln>
                <a:solidFill>
                  <a:srgbClr val="FF0000"/>
                </a:solidFill>
                <a:effectLst/>
                <a:uLnTx/>
                <a:uFillTx/>
                <a:latin typeface="Calibri" panose="020F0502020204030204"/>
                <a:ea typeface="+mn-ea"/>
                <a:cs typeface="+mn-cs"/>
              </a:rPr>
              <a:t>Jahr</a:t>
            </a:r>
            <a:endParaRPr kumimoji="0" lang="en-GB" sz="1800" b="1" i="0" u="none" strike="noStrike" kern="0" cap="none" spc="0" normalizeH="0" baseline="0" noProof="0" dirty="0" smtClean="0">
              <a:ln>
                <a:noFill/>
              </a:ln>
              <a:solidFill>
                <a:srgbClr val="FF0000"/>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0067B4"/>
                </a:solidFill>
                <a:effectLst/>
                <a:uLnTx/>
                <a:uFillTx/>
                <a:latin typeface="Calibri" panose="020F0502020204030204"/>
                <a:ea typeface="+mn-ea"/>
                <a:cs typeface="+mn-cs"/>
              </a:rPr>
              <a:t>Produktiväts-verlust</a:t>
            </a:r>
            <a:r>
              <a:rPr kumimoji="0" lang="en-GB" sz="1800" b="0" i="0" u="sng" strike="noStrike" kern="0" cap="none" spc="0" normalizeH="0" baseline="0" noProof="0" dirty="0" smtClean="0">
                <a:ln>
                  <a:noFill/>
                </a:ln>
                <a:solidFill>
                  <a:srgbClr val="0067B4"/>
                </a:solidFill>
                <a:effectLst/>
                <a:uLnTx/>
                <a:uFillTx/>
                <a:latin typeface="Calibri" panose="020F0502020204030204"/>
                <a:ea typeface="+mn-ea"/>
                <a:cs typeface="+mn-cs"/>
              </a:rPr>
              <a:t/>
            </a:r>
            <a:br>
              <a:rPr kumimoji="0" lang="en-GB" sz="1800" b="0" i="0" u="sng" strike="noStrike" kern="0" cap="none" spc="0" normalizeH="0" baseline="0" noProof="0" dirty="0" smtClean="0">
                <a:ln>
                  <a:noFill/>
                </a:ln>
                <a:solidFill>
                  <a:srgbClr val="0067B4"/>
                </a:solidFill>
                <a:effectLst/>
                <a:uLnTx/>
                <a:uFillTx/>
                <a:latin typeface="Calibri" panose="020F0502020204030204"/>
                <a:ea typeface="+mn-ea"/>
                <a:cs typeface="+mn-cs"/>
              </a:rPr>
            </a:br>
            <a:r>
              <a:rPr kumimoji="0" lang="en-GB" sz="1800" b="0" i="0" u="sng" strike="noStrike" kern="0" cap="none" spc="0" normalizeH="0" baseline="0" noProof="0" dirty="0" smtClean="0">
                <a:ln>
                  <a:noFill/>
                </a:ln>
                <a:solidFill>
                  <a:srgbClr val="0067B4"/>
                </a:solidFill>
                <a:effectLst/>
                <a:uLnTx/>
                <a:uFillTx/>
                <a:latin typeface="Calibri" panose="020F0502020204030204"/>
                <a:ea typeface="+mn-ea"/>
                <a:cs typeface="+mn-cs"/>
              </a:rPr>
              <a:t>+ </a:t>
            </a:r>
            <a:r>
              <a:rPr kumimoji="0" lang="en-GB" sz="1800" b="0" i="0" u="sng" strike="noStrike" kern="0" cap="none" spc="0" normalizeH="0" baseline="0" noProof="0" dirty="0" err="1" smtClean="0">
                <a:ln>
                  <a:noFill/>
                </a:ln>
                <a:solidFill>
                  <a:srgbClr val="0067B4"/>
                </a:solidFill>
                <a:effectLst/>
                <a:uLnTx/>
                <a:uFillTx/>
                <a:latin typeface="Calibri" panose="020F0502020204030204"/>
                <a:ea typeface="+mn-ea"/>
                <a:cs typeface="+mn-cs"/>
              </a:rPr>
              <a:t>Präsentismus</a:t>
            </a:r>
            <a:r>
              <a:rPr kumimoji="0" lang="en-GB" sz="1800" b="0" i="0" u="sng" strike="noStrike" kern="0" cap="none" spc="0" normalizeH="0" baseline="0" noProof="0" dirty="0" smtClean="0">
                <a:ln>
                  <a:noFill/>
                </a:ln>
                <a:solidFill>
                  <a:srgbClr val="0067B4"/>
                </a:solidFill>
                <a:effectLst/>
                <a:uLnTx/>
                <a:uFillTx/>
                <a:latin typeface="Calibri" panose="020F0502020204030204"/>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sng" strike="noStrike" kern="0" cap="none" spc="0" normalizeH="0" baseline="0" noProof="0" dirty="0" err="1" smtClean="0">
                <a:ln>
                  <a:noFill/>
                </a:ln>
                <a:solidFill>
                  <a:srgbClr val="0067B4"/>
                </a:solidFill>
                <a:effectLst/>
                <a:uLnTx/>
                <a:uFillTx/>
                <a:latin typeface="Calibri" panose="020F0502020204030204"/>
                <a:ea typeface="+mn-ea"/>
                <a:cs typeface="+mn-cs"/>
              </a:rPr>
              <a:t>oder</a:t>
            </a:r>
            <a:r>
              <a:rPr kumimoji="0" lang="en-GB" sz="1800" b="0" i="0" u="sng" strike="noStrike" kern="0" cap="none" spc="0" normalizeH="0" baseline="0" noProof="0" dirty="0" smtClean="0">
                <a:ln>
                  <a:noFill/>
                </a:ln>
                <a:solidFill>
                  <a:srgbClr val="0067B4"/>
                </a:solidFill>
                <a:effectLst/>
                <a:uLnTx/>
                <a:uFillTx/>
                <a:latin typeface="Calibri" panose="020F0502020204030204"/>
                <a:ea typeface="+mn-ea"/>
                <a:cs typeface="+mn-cs"/>
              </a:rPr>
              <a:t> </a:t>
            </a:r>
            <a:r>
              <a:rPr kumimoji="0" lang="en-GB" sz="1800" b="0" i="0" u="sng" strike="noStrike" kern="0" cap="none" spc="0" normalizeH="0" baseline="0" noProof="0" dirty="0" err="1" smtClean="0">
                <a:ln>
                  <a:noFill/>
                </a:ln>
                <a:solidFill>
                  <a:srgbClr val="0067B4"/>
                </a:solidFill>
                <a:effectLst/>
                <a:uLnTx/>
                <a:uFillTx/>
                <a:latin typeface="Calibri" panose="020F0502020204030204"/>
                <a:ea typeface="+mn-ea"/>
                <a:cs typeface="+mn-cs"/>
              </a:rPr>
              <a:t>Kündigung</a:t>
            </a:r>
            <a:endParaRPr kumimoji="0" lang="en-GB" sz="1800" b="0" i="0" u="sng" strike="noStrike" kern="0" cap="none" spc="0" normalizeH="0" baseline="0" noProof="0" dirty="0" smtClean="0">
              <a:ln>
                <a:noFill/>
              </a:ln>
              <a:solidFill>
                <a:srgbClr val="0067B4"/>
              </a:solidFill>
              <a:effectLst/>
              <a:uLnTx/>
              <a:uFillTx/>
              <a:latin typeface="Calibri" panose="020F0502020204030204"/>
              <a:ea typeface="+mn-ea"/>
              <a:cs typeface="+mn-cs"/>
            </a:endParaRPr>
          </a:p>
        </p:txBody>
      </p:sp>
      <p:sp>
        <p:nvSpPr>
          <p:cNvPr id="33" name="Textfeld 32"/>
          <p:cNvSpPr txBox="1"/>
          <p:nvPr/>
        </p:nvSpPr>
        <p:spPr>
          <a:xfrm>
            <a:off x="-80778" y="2429237"/>
            <a:ext cx="1190965" cy="646331"/>
          </a:xfrm>
          <a:prstGeom prst="rect">
            <a:avLst/>
          </a:prstGeom>
          <a:noFill/>
        </p:spPr>
        <p:txBody>
          <a:bodyPr wrap="square" rtlCol="0">
            <a:spAutoFit/>
          </a:bodyPr>
          <a:lstStyle/>
          <a:p>
            <a:pPr algn="ctr" eaLnBrk="1" fontAlgn="auto" hangingPunct="1">
              <a:spcBef>
                <a:spcPts val="0"/>
              </a:spcBef>
              <a:spcAft>
                <a:spcPts val="0"/>
              </a:spcAft>
            </a:pPr>
            <a:r>
              <a:rPr lang="de-DE" sz="1800" dirty="0" smtClean="0">
                <a:solidFill>
                  <a:srgbClr val="383838"/>
                </a:solidFill>
                <a:latin typeface="Calibri" panose="020F0502020204030204"/>
              </a:rPr>
              <a:t>Arbeits-intensität</a:t>
            </a:r>
            <a:endParaRPr lang="de-DE" sz="1800" dirty="0">
              <a:solidFill>
                <a:srgbClr val="383838"/>
              </a:solidFill>
              <a:latin typeface="Calibri" panose="020F0502020204030204"/>
            </a:endParaRPr>
          </a:p>
        </p:txBody>
      </p:sp>
      <p:sp>
        <p:nvSpPr>
          <p:cNvPr id="34" name="Textfeld 33"/>
          <p:cNvSpPr txBox="1"/>
          <p:nvPr/>
        </p:nvSpPr>
        <p:spPr>
          <a:xfrm>
            <a:off x="-68993" y="3352273"/>
            <a:ext cx="1190965" cy="646331"/>
          </a:xfrm>
          <a:prstGeom prst="rect">
            <a:avLst/>
          </a:prstGeom>
          <a:noFill/>
        </p:spPr>
        <p:txBody>
          <a:bodyPr wrap="square" rtlCol="0">
            <a:spAutoFit/>
          </a:bodyPr>
          <a:lstStyle/>
          <a:p>
            <a:pPr algn="ctr" eaLnBrk="1" fontAlgn="auto" hangingPunct="1">
              <a:spcBef>
                <a:spcPts val="0"/>
              </a:spcBef>
              <a:spcAft>
                <a:spcPts val="0"/>
              </a:spcAft>
            </a:pPr>
            <a:r>
              <a:rPr lang="de-DE" sz="1800" dirty="0" smtClean="0">
                <a:solidFill>
                  <a:srgbClr val="383838"/>
                </a:solidFill>
                <a:latin typeface="Calibri" panose="020F0502020204030204"/>
              </a:rPr>
              <a:t>Über-stunden</a:t>
            </a:r>
            <a:endParaRPr lang="de-DE" sz="1800" dirty="0">
              <a:solidFill>
                <a:srgbClr val="383838"/>
              </a:solidFill>
              <a:latin typeface="Calibri" panose="020F0502020204030204"/>
            </a:endParaRPr>
          </a:p>
        </p:txBody>
      </p:sp>
      <p:sp>
        <p:nvSpPr>
          <p:cNvPr id="35" name="Textfeld 34"/>
          <p:cNvSpPr txBox="1"/>
          <p:nvPr/>
        </p:nvSpPr>
        <p:spPr>
          <a:xfrm>
            <a:off x="-8878" y="4180123"/>
            <a:ext cx="1672437" cy="646331"/>
          </a:xfrm>
          <a:prstGeom prst="rect">
            <a:avLst/>
          </a:prstGeom>
          <a:noFill/>
        </p:spPr>
        <p:txBody>
          <a:bodyPr wrap="square" rtlCol="0">
            <a:spAutoFit/>
          </a:bodyPr>
          <a:lstStyle/>
          <a:p>
            <a:pPr algn="ctr" eaLnBrk="1" fontAlgn="auto" hangingPunct="1">
              <a:spcBef>
                <a:spcPts val="0"/>
              </a:spcBef>
              <a:spcAft>
                <a:spcPts val="0"/>
              </a:spcAft>
            </a:pPr>
            <a:r>
              <a:rPr lang="de-DE" sz="1800" dirty="0" smtClean="0">
                <a:solidFill>
                  <a:srgbClr val="383838"/>
                </a:solidFill>
                <a:latin typeface="Calibri" panose="020F0502020204030204"/>
              </a:rPr>
              <a:t>schlechte</a:t>
            </a:r>
          </a:p>
          <a:p>
            <a:pPr algn="ctr" eaLnBrk="1" fontAlgn="auto" hangingPunct="1">
              <a:spcBef>
                <a:spcPts val="0"/>
              </a:spcBef>
              <a:spcAft>
                <a:spcPts val="0"/>
              </a:spcAft>
            </a:pPr>
            <a:r>
              <a:rPr lang="de-DE" sz="1800" dirty="0" smtClean="0">
                <a:solidFill>
                  <a:srgbClr val="383838"/>
                </a:solidFill>
                <a:latin typeface="Calibri" panose="020F0502020204030204"/>
              </a:rPr>
              <a:t>Kommunikation</a:t>
            </a:r>
            <a:endParaRPr lang="de-DE" sz="1800" dirty="0">
              <a:solidFill>
                <a:srgbClr val="383838"/>
              </a:solidFill>
              <a:latin typeface="Calibri" panose="020F0502020204030204"/>
            </a:endParaRPr>
          </a:p>
        </p:txBody>
      </p:sp>
      <p:sp>
        <p:nvSpPr>
          <p:cNvPr id="36" name="Textfeld 35"/>
          <p:cNvSpPr txBox="1"/>
          <p:nvPr/>
        </p:nvSpPr>
        <p:spPr>
          <a:xfrm>
            <a:off x="251521" y="1601387"/>
            <a:ext cx="1467518" cy="646331"/>
          </a:xfrm>
          <a:prstGeom prst="rect">
            <a:avLst/>
          </a:prstGeom>
          <a:noFill/>
        </p:spPr>
        <p:txBody>
          <a:bodyPr wrap="square" rtlCol="0">
            <a:spAutoFit/>
          </a:bodyPr>
          <a:lstStyle/>
          <a:p>
            <a:pPr algn="ctr" eaLnBrk="1" fontAlgn="auto" hangingPunct="1">
              <a:spcBef>
                <a:spcPts val="0"/>
              </a:spcBef>
              <a:spcAft>
                <a:spcPts val="0"/>
              </a:spcAft>
            </a:pPr>
            <a:r>
              <a:rPr lang="de-DE" sz="1800" dirty="0" smtClean="0">
                <a:solidFill>
                  <a:srgbClr val="383838"/>
                </a:solidFill>
                <a:latin typeface="Calibri" panose="020F0502020204030204"/>
              </a:rPr>
              <a:t>Schwierige</a:t>
            </a:r>
            <a:br>
              <a:rPr lang="de-DE" sz="1800" dirty="0" smtClean="0">
                <a:solidFill>
                  <a:srgbClr val="383838"/>
                </a:solidFill>
                <a:latin typeface="Calibri" panose="020F0502020204030204"/>
              </a:rPr>
            </a:br>
            <a:r>
              <a:rPr lang="de-DE" sz="1800" dirty="0" smtClean="0">
                <a:solidFill>
                  <a:srgbClr val="383838"/>
                </a:solidFill>
                <a:latin typeface="Calibri" panose="020F0502020204030204"/>
              </a:rPr>
              <a:t>Interaktionen</a:t>
            </a:r>
            <a:endParaRPr lang="de-DE" sz="1800" dirty="0">
              <a:solidFill>
                <a:srgbClr val="383838"/>
              </a:solidFill>
              <a:latin typeface="Calibri" panose="020F0502020204030204"/>
            </a:endParaRPr>
          </a:p>
        </p:txBody>
      </p:sp>
      <p:pic>
        <p:nvPicPr>
          <p:cNvPr id="3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336" y="5498988"/>
            <a:ext cx="1409162" cy="98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feld 47"/>
          <p:cNvSpPr txBox="1"/>
          <p:nvPr/>
        </p:nvSpPr>
        <p:spPr>
          <a:xfrm>
            <a:off x="1013123" y="4694221"/>
            <a:ext cx="1990801" cy="800219"/>
          </a:xfrm>
          <a:prstGeom prst="rect">
            <a:avLst/>
          </a:prstGeom>
          <a:noFill/>
        </p:spPr>
        <p:txBody>
          <a:bodyPr wrap="none" rtlCol="0">
            <a:spAutoFit/>
          </a:bodyPr>
          <a:lstStyle/>
          <a:p>
            <a:pPr algn="ctr" eaLnBrk="1" fontAlgn="auto" hangingPunct="1">
              <a:spcBef>
                <a:spcPts val="0"/>
              </a:spcBef>
              <a:spcAft>
                <a:spcPts val="0"/>
              </a:spcAft>
            </a:pPr>
            <a:r>
              <a:rPr lang="de-DE" sz="2800" b="1" dirty="0" smtClean="0">
                <a:solidFill>
                  <a:srgbClr val="FF0000"/>
                </a:solidFill>
                <a:latin typeface="Calibri" panose="020F0502020204030204"/>
              </a:rPr>
              <a:t>60% </a:t>
            </a:r>
            <a:r>
              <a:rPr lang="de-DE" sz="1800" b="1" dirty="0" smtClean="0">
                <a:solidFill>
                  <a:srgbClr val="383838"/>
                </a:solidFill>
                <a:latin typeface="Calibri" panose="020F0502020204030204"/>
              </a:rPr>
              <a:t>leiden </a:t>
            </a:r>
          </a:p>
          <a:p>
            <a:pPr algn="ctr" eaLnBrk="1" fontAlgn="auto" hangingPunct="1">
              <a:spcBef>
                <a:spcPts val="0"/>
              </a:spcBef>
              <a:spcAft>
                <a:spcPts val="0"/>
              </a:spcAft>
            </a:pPr>
            <a:r>
              <a:rPr lang="de-DE" sz="1800" b="1" dirty="0" smtClean="0">
                <a:solidFill>
                  <a:srgbClr val="383838"/>
                </a:solidFill>
                <a:latin typeface="Calibri" panose="020F0502020204030204"/>
              </a:rPr>
              <a:t>unter Arbeitsstress</a:t>
            </a:r>
            <a:endParaRPr lang="de-DE" sz="1800" b="1" dirty="0">
              <a:solidFill>
                <a:srgbClr val="383838"/>
              </a:solidFill>
              <a:latin typeface="Calibri" panose="020F0502020204030204"/>
            </a:endParaRPr>
          </a:p>
        </p:txBody>
      </p:sp>
      <p:sp>
        <p:nvSpPr>
          <p:cNvPr id="49" name="Textfeld 48"/>
          <p:cNvSpPr txBox="1"/>
          <p:nvPr/>
        </p:nvSpPr>
        <p:spPr>
          <a:xfrm>
            <a:off x="4965960" y="4694221"/>
            <a:ext cx="1768689" cy="1077218"/>
          </a:xfrm>
          <a:prstGeom prst="rect">
            <a:avLst/>
          </a:prstGeom>
          <a:noFill/>
        </p:spPr>
        <p:txBody>
          <a:bodyPr wrap="none" rtlCol="0">
            <a:spAutoFit/>
          </a:bodyPr>
          <a:lstStyle/>
          <a:p>
            <a:pPr algn="ctr" eaLnBrk="1" fontAlgn="auto" hangingPunct="1">
              <a:spcBef>
                <a:spcPts val="0"/>
              </a:spcBef>
              <a:spcAft>
                <a:spcPts val="0"/>
              </a:spcAft>
            </a:pPr>
            <a:r>
              <a:rPr lang="de-DE" sz="2800" b="1" dirty="0" smtClean="0">
                <a:solidFill>
                  <a:srgbClr val="FF0000"/>
                </a:solidFill>
                <a:latin typeface="Calibri" panose="020F0502020204030204"/>
              </a:rPr>
              <a:t>50%</a:t>
            </a:r>
            <a:r>
              <a:rPr lang="de-DE" sz="1800" b="1" dirty="0" smtClean="0">
                <a:solidFill>
                  <a:srgbClr val="383838"/>
                </a:solidFill>
                <a:latin typeface="Calibri" panose="020F0502020204030204"/>
              </a:rPr>
              <a:t> Ursache </a:t>
            </a:r>
          </a:p>
          <a:p>
            <a:pPr algn="ctr" eaLnBrk="1" fontAlgn="auto" hangingPunct="1">
              <a:spcBef>
                <a:spcPts val="0"/>
              </a:spcBef>
              <a:spcAft>
                <a:spcPts val="0"/>
              </a:spcAft>
            </a:pPr>
            <a:r>
              <a:rPr lang="de-DE" sz="1800" b="1" dirty="0" smtClean="0">
                <a:solidFill>
                  <a:srgbClr val="383838"/>
                </a:solidFill>
                <a:latin typeface="Calibri" panose="020F0502020204030204"/>
              </a:rPr>
              <a:t>für Abwesenheit</a:t>
            </a:r>
            <a:br>
              <a:rPr lang="de-DE" sz="1800" b="1" dirty="0" smtClean="0">
                <a:solidFill>
                  <a:srgbClr val="383838"/>
                </a:solidFill>
                <a:latin typeface="Calibri" panose="020F0502020204030204"/>
              </a:rPr>
            </a:br>
            <a:r>
              <a:rPr lang="de-DE" sz="1800" b="1" dirty="0" smtClean="0">
                <a:solidFill>
                  <a:srgbClr val="383838"/>
                </a:solidFill>
                <a:latin typeface="Calibri" panose="020F0502020204030204"/>
              </a:rPr>
              <a:t>von der Arbeit</a:t>
            </a:r>
            <a:endParaRPr lang="de-DE" sz="1800" b="1" dirty="0">
              <a:solidFill>
                <a:srgbClr val="383838"/>
              </a:solidFill>
              <a:latin typeface="Calibri" panose="020F0502020204030204"/>
            </a:endParaRPr>
          </a:p>
        </p:txBody>
      </p:sp>
      <p:grpSp>
        <p:nvGrpSpPr>
          <p:cNvPr id="50" name="Gruppieren 49"/>
          <p:cNvGrpSpPr/>
          <p:nvPr/>
        </p:nvGrpSpPr>
        <p:grpSpPr>
          <a:xfrm>
            <a:off x="3210827" y="3999463"/>
            <a:ext cx="1685840" cy="1517769"/>
            <a:chOff x="3474466" y="4143803"/>
            <a:chExt cx="1685840" cy="1517769"/>
          </a:xfrm>
        </p:grpSpPr>
        <p:cxnSp>
          <p:nvCxnSpPr>
            <p:cNvPr id="51" name="Gewinkelter Verbinder 50"/>
            <p:cNvCxnSpPr/>
            <p:nvPr/>
          </p:nvCxnSpPr>
          <p:spPr>
            <a:xfrm flipV="1">
              <a:off x="3477738" y="4476943"/>
              <a:ext cx="1464481" cy="545614"/>
            </a:xfrm>
            <a:prstGeom prst="bentConnector3">
              <a:avLst/>
            </a:prstGeom>
            <a:noFill/>
            <a:ln w="28575" cap="flat" cmpd="sng" algn="ctr">
              <a:solidFill>
                <a:srgbClr val="FF0000"/>
              </a:solidFill>
              <a:prstDash val="solid"/>
              <a:miter lim="800000"/>
              <a:tailEnd type="triangle"/>
            </a:ln>
            <a:effectLst/>
          </p:spPr>
        </p:cxnSp>
        <p:grpSp>
          <p:nvGrpSpPr>
            <p:cNvPr id="52" name="Gruppieren 51"/>
            <p:cNvGrpSpPr/>
            <p:nvPr/>
          </p:nvGrpSpPr>
          <p:grpSpPr>
            <a:xfrm>
              <a:off x="3474466" y="4143803"/>
              <a:ext cx="1685840" cy="1517769"/>
              <a:chOff x="3425341" y="3278345"/>
              <a:chExt cx="1685840" cy="1517769"/>
            </a:xfrm>
          </p:grpSpPr>
          <p:sp>
            <p:nvSpPr>
              <p:cNvPr id="53" name="Textfeld 52"/>
              <p:cNvSpPr txBox="1"/>
              <p:nvPr/>
            </p:nvSpPr>
            <p:spPr>
              <a:xfrm>
                <a:off x="3425341" y="4149783"/>
                <a:ext cx="81945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383838"/>
                    </a:solidFill>
                    <a:effectLst/>
                    <a:uLnTx/>
                    <a:uFillTx/>
                    <a:latin typeface="Calibri" panose="020F0502020204030204"/>
                  </a:rPr>
                  <a:t>76.7T/</a:t>
                </a:r>
                <a:br>
                  <a:rPr kumimoji="0" lang="en-GB" sz="1800" b="1" i="0" u="none" strike="noStrike" kern="0" cap="none" spc="0" normalizeH="0" baseline="0" noProof="0" dirty="0" smtClean="0">
                    <a:ln>
                      <a:noFill/>
                    </a:ln>
                    <a:solidFill>
                      <a:srgbClr val="383838"/>
                    </a:solidFill>
                    <a:effectLst/>
                    <a:uLnTx/>
                    <a:uFillTx/>
                    <a:latin typeface="Calibri" panose="020F0502020204030204"/>
                  </a:rPr>
                </a:br>
                <a:r>
                  <a:rPr kumimoji="0" lang="en-GB" sz="1800" b="1" i="0" u="none" strike="noStrike" kern="0" cap="none" spc="0" normalizeH="0" baseline="0" noProof="0" dirty="0" smtClean="0">
                    <a:ln>
                      <a:noFill/>
                    </a:ln>
                    <a:solidFill>
                      <a:srgbClr val="383838"/>
                    </a:solidFill>
                    <a:effectLst/>
                    <a:uLnTx/>
                    <a:uFillTx/>
                    <a:latin typeface="Calibri" panose="020F0502020204030204"/>
                  </a:rPr>
                  <a:t>100</a:t>
                </a:r>
              </a:p>
            </p:txBody>
          </p:sp>
          <p:sp>
            <p:nvSpPr>
              <p:cNvPr id="54" name="Textfeld 53"/>
              <p:cNvSpPr txBox="1"/>
              <p:nvPr/>
            </p:nvSpPr>
            <p:spPr>
              <a:xfrm>
                <a:off x="4181176" y="3593510"/>
                <a:ext cx="93000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383838"/>
                    </a:solidFill>
                    <a:effectLst/>
                    <a:uLnTx/>
                    <a:uFillTx/>
                    <a:latin typeface="Calibri" panose="020F0502020204030204"/>
                  </a:rPr>
                  <a:t>260.3T/100</a:t>
                </a:r>
              </a:p>
            </p:txBody>
          </p:sp>
          <p:sp>
            <p:nvSpPr>
              <p:cNvPr id="55" name="Textfeld 54"/>
              <p:cNvSpPr txBox="1"/>
              <p:nvPr/>
            </p:nvSpPr>
            <p:spPr>
              <a:xfrm>
                <a:off x="3515240" y="3801085"/>
                <a:ext cx="69234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383838"/>
                    </a:solidFill>
                    <a:effectLst/>
                    <a:uLnTx/>
                    <a:uFillTx/>
                    <a:latin typeface="Calibri" panose="020F0502020204030204"/>
                  </a:rPr>
                  <a:t>1997</a:t>
                </a:r>
                <a:endParaRPr kumimoji="0" lang="en-GB" sz="1800" b="1" i="0" u="none" strike="noStrike" kern="0" cap="none" spc="0" normalizeH="0" baseline="0" noProof="0" dirty="0" smtClean="0">
                  <a:ln>
                    <a:noFill/>
                  </a:ln>
                  <a:solidFill>
                    <a:srgbClr val="383838"/>
                  </a:solidFill>
                  <a:effectLst/>
                  <a:uLnTx/>
                  <a:uFillTx/>
                  <a:latin typeface="Calibri" panose="020F0502020204030204"/>
                </a:endParaRPr>
              </a:p>
            </p:txBody>
          </p:sp>
          <p:sp>
            <p:nvSpPr>
              <p:cNvPr id="56" name="Textfeld 55"/>
              <p:cNvSpPr txBox="1"/>
              <p:nvPr/>
            </p:nvSpPr>
            <p:spPr>
              <a:xfrm>
                <a:off x="4238373" y="3278345"/>
                <a:ext cx="65799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383838"/>
                    </a:solidFill>
                    <a:effectLst/>
                    <a:uLnTx/>
                    <a:uFillTx/>
                    <a:latin typeface="Calibri" panose="020F0502020204030204"/>
                  </a:rPr>
                  <a:t>2019</a:t>
                </a:r>
                <a:endParaRPr kumimoji="0" lang="en-GB" sz="1800" b="1" i="0" u="none" strike="noStrike" kern="0" cap="none" spc="0" normalizeH="0" baseline="0" noProof="0" dirty="0" smtClean="0">
                  <a:ln>
                    <a:noFill/>
                  </a:ln>
                  <a:solidFill>
                    <a:srgbClr val="383838"/>
                  </a:solidFill>
                  <a:effectLst/>
                  <a:uLnTx/>
                  <a:uFillTx/>
                  <a:latin typeface="Calibri" panose="020F0502020204030204"/>
                </a:endParaRPr>
              </a:p>
            </p:txBody>
          </p:sp>
        </p:grpSp>
      </p:grpSp>
      <p:sp>
        <p:nvSpPr>
          <p:cNvPr id="5" name="Textfeld 4"/>
          <p:cNvSpPr txBox="1"/>
          <p:nvPr/>
        </p:nvSpPr>
        <p:spPr>
          <a:xfrm>
            <a:off x="3810866" y="5540828"/>
            <a:ext cx="446917" cy="276999"/>
          </a:xfrm>
          <a:prstGeom prst="rect">
            <a:avLst/>
          </a:prstGeom>
          <a:noFill/>
        </p:spPr>
        <p:txBody>
          <a:bodyPr wrap="none" rtlCol="0">
            <a:spAutoFit/>
          </a:bodyPr>
          <a:lstStyle/>
          <a:p>
            <a:r>
              <a:rPr lang="de-DE" sz="1200" dirty="0" smtClean="0">
                <a:solidFill>
                  <a:schemeClr val="accent6">
                    <a:lumMod val="60000"/>
                    <a:lumOff val="40000"/>
                  </a:schemeClr>
                </a:solidFill>
                <a:latin typeface="Calibri" panose="020F0502020204030204" pitchFamily="34" charset="0"/>
                <a:cs typeface="Calibri" panose="020F0502020204030204" pitchFamily="34" charset="0"/>
              </a:rPr>
              <a:t>DAK</a:t>
            </a:r>
            <a:endParaRPr lang="de-DE" sz="1200" dirty="0">
              <a:solidFill>
                <a:schemeClr val="accent6">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34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6" grpId="0" animBg="1"/>
      <p:bldP spid="27" grpId="0"/>
      <p:bldP spid="28" grpId="0"/>
      <p:bldP spid="29" grpId="0"/>
      <p:bldP spid="30" grpId="0" animBg="1"/>
      <p:bldP spid="4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de-DE" smtClean="0"/>
              <a:t>Meta-Analysen zu Belastung &amp; Gesundheit</a:t>
            </a:r>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3335981830"/>
              </p:ext>
            </p:extLst>
          </p:nvPr>
        </p:nvGraphicFramePr>
        <p:xfrm>
          <a:off x="468313" y="1125538"/>
          <a:ext cx="8447088" cy="4745038"/>
        </p:xfrm>
        <a:graphic>
          <a:graphicData uri="http://schemas.openxmlformats.org/drawingml/2006/table">
            <a:tbl>
              <a:tblPr firstRow="1" bandRow="1">
                <a:tableStyleId>{5C22544A-7EE6-4342-B048-85BDC9FD1C3A}</a:tableStyleId>
              </a:tblPr>
              <a:tblGrid>
                <a:gridCol w="237549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751113">
                  <a:extLst>
                    <a:ext uri="{9D8B030D-6E8A-4147-A177-3AD203B41FA5}">
                      <a16:colId xmlns:a16="http://schemas.microsoft.com/office/drawing/2014/main" val="20005"/>
                    </a:ext>
                  </a:extLst>
                </a:gridCol>
              </a:tblGrid>
              <a:tr h="731569">
                <a:tc>
                  <a:txBody>
                    <a:bodyPr/>
                    <a:lstStyle/>
                    <a:p>
                      <a:r>
                        <a:rPr lang="de-DE" sz="1400" dirty="0" smtClean="0">
                          <a:latin typeface="Calibri" panose="020F0502020204030204" pitchFamily="34" charset="0"/>
                          <a:cs typeface="Calibri" panose="020F0502020204030204" pitchFamily="34" charset="0"/>
                        </a:rPr>
                        <a:t>Arbeitsbelastung</a:t>
                      </a:r>
                      <a:endParaRPr lang="de-DE" sz="1400" dirty="0">
                        <a:latin typeface="Calibri" panose="020F0502020204030204" pitchFamily="34" charset="0"/>
                        <a:cs typeface="Calibri" panose="020F0502020204030204" pitchFamily="34" charset="0"/>
                      </a:endParaRPr>
                    </a:p>
                  </a:txBody>
                  <a:tcPr marT="45723" marB="45723">
                    <a:solidFill>
                      <a:srgbClr val="0067B4"/>
                    </a:solidFill>
                  </a:tcPr>
                </a:tc>
                <a:tc>
                  <a:txBody>
                    <a:bodyPr/>
                    <a:lstStyle/>
                    <a:p>
                      <a:endParaRPr lang="de-DE" sz="1400" dirty="0" smtClean="0">
                        <a:latin typeface="Calibri" panose="020F0502020204030204" pitchFamily="34" charset="0"/>
                        <a:cs typeface="Calibri" panose="020F0502020204030204" pitchFamily="34" charset="0"/>
                      </a:endParaRPr>
                    </a:p>
                    <a:p>
                      <a:endParaRPr lang="de-DE" sz="1400" dirty="0" smtClean="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txBody>
                  <a:tcPr marT="45723" marB="45723">
                    <a:solidFill>
                      <a:srgbClr val="0067B4"/>
                    </a:solidFill>
                  </a:tcPr>
                </a:tc>
                <a:tc>
                  <a:txBody>
                    <a:bodyPr/>
                    <a:lstStyle/>
                    <a:p>
                      <a:endParaRPr lang="de-DE" sz="1400" dirty="0">
                        <a:latin typeface="Calibri" panose="020F0502020204030204" pitchFamily="34" charset="0"/>
                        <a:cs typeface="Calibri" panose="020F0502020204030204" pitchFamily="34" charset="0"/>
                      </a:endParaRPr>
                    </a:p>
                  </a:txBody>
                  <a:tcPr marT="45723" marB="45723">
                    <a:solidFill>
                      <a:srgbClr val="0067B4"/>
                    </a:solidFill>
                  </a:tcPr>
                </a:tc>
                <a:tc>
                  <a:txBody>
                    <a:bodyPr/>
                    <a:lstStyle/>
                    <a:p>
                      <a:endParaRPr lang="de-DE" sz="1400" dirty="0">
                        <a:latin typeface="Calibri" panose="020F0502020204030204" pitchFamily="34" charset="0"/>
                        <a:cs typeface="Calibri" panose="020F0502020204030204" pitchFamily="34" charset="0"/>
                      </a:endParaRPr>
                    </a:p>
                  </a:txBody>
                  <a:tcPr marT="45723" marB="45723">
                    <a:solidFill>
                      <a:srgbClr val="0067B4"/>
                    </a:solidFill>
                  </a:tcPr>
                </a:tc>
                <a:tc>
                  <a:txBody>
                    <a:bodyPr/>
                    <a:lstStyle/>
                    <a:p>
                      <a:endParaRPr lang="de-DE" sz="1400" dirty="0">
                        <a:latin typeface="Calibri" panose="020F0502020204030204" pitchFamily="34" charset="0"/>
                        <a:cs typeface="Calibri" panose="020F0502020204030204" pitchFamily="34" charset="0"/>
                      </a:endParaRPr>
                    </a:p>
                  </a:txBody>
                  <a:tcPr marT="45723" marB="45723">
                    <a:solidFill>
                      <a:srgbClr val="0067B4"/>
                    </a:solidFill>
                  </a:tcPr>
                </a:tc>
                <a:tc>
                  <a:txBody>
                    <a:bodyPr/>
                    <a:lstStyle/>
                    <a:p>
                      <a:r>
                        <a:rPr lang="de-DE" sz="1400" dirty="0" smtClean="0">
                          <a:latin typeface="Calibri" panose="020F0502020204030204" pitchFamily="34" charset="0"/>
                          <a:cs typeface="Calibri" panose="020F0502020204030204" pitchFamily="34" charset="0"/>
                        </a:rPr>
                        <a:t>Psychische Beanspruchung allgemein</a:t>
                      </a:r>
                      <a:endParaRPr lang="de-DE" sz="1400" dirty="0">
                        <a:latin typeface="Calibri" panose="020F0502020204030204" pitchFamily="34" charset="0"/>
                        <a:cs typeface="Calibri" panose="020F0502020204030204" pitchFamily="34" charset="0"/>
                      </a:endParaRPr>
                    </a:p>
                  </a:txBody>
                  <a:tcPr marT="45723" marB="45723">
                    <a:solidFill>
                      <a:srgbClr val="0067B4"/>
                    </a:solidFill>
                  </a:tcPr>
                </a:tc>
                <a:extLst>
                  <a:ext uri="{0D108BD9-81ED-4DB2-BD59-A6C34878D82A}">
                    <a16:rowId xmlns:a16="http://schemas.microsoft.com/office/drawing/2014/main" val="10000"/>
                  </a:ext>
                </a:extLst>
              </a:tr>
              <a:tr h="396266">
                <a:tc>
                  <a:txBody>
                    <a:bodyPr/>
                    <a:lstStyle/>
                    <a:p>
                      <a:r>
                        <a:rPr lang="de-DE" sz="1600" dirty="0" smtClean="0">
                          <a:latin typeface="Calibri" panose="020F0502020204030204" pitchFamily="34" charset="0"/>
                          <a:cs typeface="Calibri" panose="020F0502020204030204" pitchFamily="34" charset="0"/>
                        </a:rPr>
                        <a:t>Überstunden</a:t>
                      </a:r>
                      <a:endParaRPr lang="de-DE" sz="1600" dirty="0">
                        <a:latin typeface="Calibri" panose="020F0502020204030204" pitchFamily="34" charset="0"/>
                        <a:cs typeface="Calibri" panose="020F0502020204030204" pitchFamily="34" charset="0"/>
                      </a:endParaRPr>
                    </a:p>
                  </a:txBody>
                  <a:tcPr marT="45723" marB="45723"/>
                </a:tc>
                <a:tc>
                  <a:txBody>
                    <a:bodyPr/>
                    <a:lstStyle/>
                    <a:p>
                      <a:pPr algn="ctr"/>
                      <a:r>
                        <a:rPr lang="de-DE" sz="2000" b="1" dirty="0" smtClean="0">
                          <a:latin typeface="Calibri" panose="020F0502020204030204" pitchFamily="34" charset="0"/>
                          <a:cs typeface="Calibri" panose="020F0502020204030204" pitchFamily="34" charset="0"/>
                        </a:rPr>
                        <a:t>√</a:t>
                      </a:r>
                      <a:endParaRPr lang="de-DE" sz="2000" b="1" dirty="0">
                        <a:latin typeface="Calibri" panose="020F0502020204030204" pitchFamily="34" charset="0"/>
                        <a:cs typeface="Calibri" panose="020F0502020204030204" pitchFamily="34" charset="0"/>
                      </a:endParaRPr>
                    </a:p>
                  </a:txBody>
                  <a:tcPr marT="45723" marB="45723" anchor="ctr"/>
                </a:tc>
                <a:tc>
                  <a:txBody>
                    <a:bodyPr/>
                    <a:lstStyle/>
                    <a:p>
                      <a:pPr algn="ctr"/>
                      <a:r>
                        <a:rPr lang="de-DE" sz="1600" dirty="0" smtClean="0">
                          <a:latin typeface="Calibri" panose="020F0502020204030204" pitchFamily="34" charset="0"/>
                          <a:cs typeface="Calibri" panose="020F0502020204030204" pitchFamily="34" charset="0"/>
                        </a:rPr>
                        <a:t>Hinweis</a:t>
                      </a:r>
                      <a:endParaRPr lang="de-DE" sz="1600" dirty="0">
                        <a:latin typeface="Calibri" panose="020F0502020204030204" pitchFamily="34" charset="0"/>
                        <a:cs typeface="Calibri" panose="020F0502020204030204" pitchFamily="34" charset="0"/>
                      </a:endParaRPr>
                    </a:p>
                  </a:txBody>
                  <a:tcPr marT="45723" marB="45723" anchor="ctr"/>
                </a:tc>
                <a:tc>
                  <a:txBody>
                    <a:bodyPr/>
                    <a:lstStyle/>
                    <a:p>
                      <a:pPr algn="ctr"/>
                      <a:r>
                        <a:rPr lang="de-DE" sz="1600" dirty="0" smtClean="0">
                          <a:latin typeface="Calibri" panose="020F0502020204030204" pitchFamily="34" charset="0"/>
                          <a:cs typeface="Calibri" panose="020F0502020204030204" pitchFamily="34" charset="0"/>
                        </a:rPr>
                        <a:t>Hinweis+</a:t>
                      </a:r>
                      <a:endParaRPr lang="de-DE" sz="1600" dirty="0">
                        <a:latin typeface="Calibri" panose="020F0502020204030204" pitchFamily="34" charset="0"/>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accent3">
                              <a:lumMod val="50000"/>
                            </a:schemeClr>
                          </a:solidFill>
                          <a:latin typeface="Calibri" panose="020F0502020204030204" pitchFamily="34" charset="0"/>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accent3">
                              <a:lumMod val="50000"/>
                            </a:schemeClr>
                          </a:solidFill>
                          <a:latin typeface="Calibri" panose="020F0502020204030204" pitchFamily="34" charset="0"/>
                          <a:cs typeface="Calibri" panose="020F0502020204030204" pitchFamily="34" charset="0"/>
                        </a:rPr>
                        <a:t>k. MA</a:t>
                      </a:r>
                    </a:p>
                  </a:txBody>
                  <a:tcPr marT="45723" marB="45723" anchor="ctr"/>
                </a:tc>
                <a:extLst>
                  <a:ext uri="{0D108BD9-81ED-4DB2-BD59-A6C34878D82A}">
                    <a16:rowId xmlns:a16="http://schemas.microsoft.com/office/drawing/2014/main" val="10001"/>
                  </a:ext>
                </a:extLst>
              </a:tr>
              <a:tr h="396266">
                <a:tc>
                  <a:txBody>
                    <a:bodyPr/>
                    <a:lstStyle/>
                    <a:p>
                      <a:r>
                        <a:rPr lang="de-DE" sz="1600" dirty="0" smtClean="0">
                          <a:latin typeface="Calibri" panose="020F0502020204030204" pitchFamily="34" charset="0"/>
                          <a:cs typeface="Calibri" panose="020F0502020204030204" pitchFamily="34" charset="0"/>
                        </a:rPr>
                        <a:t>Schichtarbeit</a:t>
                      </a:r>
                      <a:endParaRPr lang="de-DE" sz="1600" dirty="0">
                        <a:latin typeface="Calibri" panose="020F0502020204030204" pitchFamily="34" charset="0"/>
                        <a:cs typeface="Calibri" panose="020F0502020204030204" pitchFamily="34" charset="0"/>
                      </a:endParaRPr>
                    </a:p>
                  </a:txBody>
                  <a:tcPr marT="45723" marB="45723"/>
                </a:tc>
                <a:tc>
                  <a:txBody>
                    <a:bodyPr/>
                    <a:lstStyle/>
                    <a:p>
                      <a:pPr algn="ctr"/>
                      <a:r>
                        <a:rPr lang="de-DE" sz="2000" b="1" dirty="0" smtClean="0">
                          <a:latin typeface="Calibri" panose="020F0502020204030204" pitchFamily="34" charset="0"/>
                          <a:cs typeface="Calibri" panose="020F0502020204030204" pitchFamily="34" charset="0"/>
                        </a:rPr>
                        <a:t>√</a:t>
                      </a:r>
                      <a:endParaRPr lang="de-DE" sz="2000" b="1" dirty="0">
                        <a:latin typeface="Calibri" panose="020F0502020204030204" pitchFamily="34" charset="0"/>
                        <a:cs typeface="Calibri" panose="020F0502020204030204" pitchFamily="34" charset="0"/>
                      </a:endParaRPr>
                    </a:p>
                  </a:txBody>
                  <a:tcPr marT="45723" marB="45723" anchor="ctr"/>
                </a:tc>
                <a:tc>
                  <a:txBody>
                    <a:bodyPr/>
                    <a:lstStyle/>
                    <a:p>
                      <a:pPr algn="ctr"/>
                      <a:r>
                        <a:rPr lang="de-DE" sz="1600" dirty="0" smtClean="0">
                          <a:latin typeface="Calibri" panose="020F0502020204030204" pitchFamily="34" charset="0"/>
                          <a:cs typeface="Calibri" panose="020F0502020204030204" pitchFamily="34" charset="0"/>
                        </a:rPr>
                        <a:t>Hinweis+</a:t>
                      </a:r>
                      <a:endParaRPr lang="de-DE" sz="1600" dirty="0">
                        <a:latin typeface="Calibri" panose="020F0502020204030204" pitchFamily="34" charset="0"/>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accent3">
                              <a:lumMod val="50000"/>
                            </a:schemeClr>
                          </a:solidFill>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accent3">
                              <a:lumMod val="50000"/>
                            </a:schemeClr>
                          </a:solidFill>
                          <a:latin typeface="Calibri" panose="020F0502020204030204" pitchFamily="34" charset="0"/>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accent3">
                              <a:lumMod val="50000"/>
                            </a:schemeClr>
                          </a:solidFill>
                          <a:latin typeface="Calibri" panose="020F0502020204030204" pitchFamily="34" charset="0"/>
                          <a:cs typeface="Calibri" panose="020F0502020204030204" pitchFamily="34" charset="0"/>
                        </a:rPr>
                        <a:t>k. MA</a:t>
                      </a:r>
                    </a:p>
                  </a:txBody>
                  <a:tcPr marT="45723" marB="45723" anchor="ctr"/>
                </a:tc>
                <a:extLst>
                  <a:ext uri="{0D108BD9-81ED-4DB2-BD59-A6C34878D82A}">
                    <a16:rowId xmlns:a16="http://schemas.microsoft.com/office/drawing/2014/main" val="10002"/>
                  </a:ext>
                </a:extLst>
              </a:tr>
              <a:tr h="370865">
                <a:tc>
                  <a:txBody>
                    <a:bodyPr/>
                    <a:lstStyle/>
                    <a:p>
                      <a:r>
                        <a:rPr lang="de-DE" sz="1600" dirty="0" smtClean="0">
                          <a:latin typeface="Calibri" panose="020F0502020204030204" pitchFamily="34" charset="0"/>
                          <a:cs typeface="Calibri" panose="020F0502020204030204" pitchFamily="34" charset="0"/>
                        </a:rPr>
                        <a:t>Soziale</a:t>
                      </a:r>
                      <a:r>
                        <a:rPr lang="de-DE" sz="1600" baseline="0" dirty="0" smtClean="0">
                          <a:latin typeface="Calibri" panose="020F0502020204030204" pitchFamily="34" charset="0"/>
                          <a:cs typeface="Calibri" panose="020F0502020204030204" pitchFamily="34" charset="0"/>
                        </a:rPr>
                        <a:t> Unterstützung</a:t>
                      </a:r>
                      <a:endParaRPr lang="de-DE" sz="1600" dirty="0">
                        <a:latin typeface="Calibri" panose="020F0502020204030204" pitchFamily="34" charset="0"/>
                        <a:cs typeface="Calibri" panose="020F0502020204030204" pitchFamily="34" charset="0"/>
                      </a:endParaRPr>
                    </a:p>
                  </a:txBody>
                  <a:tcPr marT="45723" marB="45723"/>
                </a:tc>
                <a:tc>
                  <a:txBody>
                    <a:bodyPr/>
                    <a:lstStyle/>
                    <a:p>
                      <a:pPr algn="ctr"/>
                      <a:r>
                        <a:rPr lang="de-DE" sz="1600" dirty="0" smtClean="0">
                          <a:latin typeface="Calibri" panose="020F0502020204030204" pitchFamily="34" charset="0"/>
                          <a:cs typeface="Calibri" panose="020F0502020204030204" pitchFamily="34" charset="0"/>
                        </a:rPr>
                        <a:t>Hinweis</a:t>
                      </a:r>
                      <a:endParaRPr lang="de-DE" sz="1600" dirty="0">
                        <a:latin typeface="Calibri" panose="020F0502020204030204" pitchFamily="34" charset="0"/>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smtClean="0">
                          <a:latin typeface="Calibri" panose="020F0502020204030204" pitchFamily="34" charset="0"/>
                          <a:cs typeface="Calibri" panose="020F0502020204030204" pitchFamily="34" charset="0"/>
                        </a:rPr>
                        <a:t>√</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smtClean="0">
                          <a:latin typeface="Calibri" panose="020F0502020204030204" pitchFamily="34" charset="0"/>
                          <a:cs typeface="Calibri" panose="020F0502020204030204" pitchFamily="34" charset="0"/>
                        </a:rPr>
                        <a:t>√</a:t>
                      </a:r>
                    </a:p>
                  </a:txBody>
                  <a:tcPr marT="45723" marB="45723" anchor="ctr"/>
                </a:tc>
                <a:extLst>
                  <a:ext uri="{0D108BD9-81ED-4DB2-BD59-A6C34878D82A}">
                    <a16:rowId xmlns:a16="http://schemas.microsoft.com/office/drawing/2014/main" val="10003"/>
                  </a:ext>
                </a:extLst>
              </a:tr>
              <a:tr h="370865">
                <a:tc>
                  <a:txBody>
                    <a:bodyPr/>
                    <a:lstStyle/>
                    <a:p>
                      <a:r>
                        <a:rPr lang="de-DE" sz="1600" dirty="0" smtClean="0">
                          <a:latin typeface="Calibri" panose="020F0502020204030204" pitchFamily="34" charset="0"/>
                          <a:cs typeface="Calibri" panose="020F0502020204030204" pitchFamily="34" charset="0"/>
                        </a:rPr>
                        <a:t>Rollenunklarheit</a:t>
                      </a:r>
                      <a:endParaRPr lang="de-DE" sz="1600" dirty="0">
                        <a:latin typeface="Calibri" panose="020F0502020204030204" pitchFamily="34" charset="0"/>
                        <a:cs typeface="Calibri" panose="020F0502020204030204" pitchFamily="34" charset="0"/>
                      </a:endParaRPr>
                    </a:p>
                  </a:txBody>
                  <a:tcPr marT="45723" marB="45723"/>
                </a:tc>
                <a:tc>
                  <a:txBody>
                    <a:bodyPr/>
                    <a:lstStyle/>
                    <a:p>
                      <a:pPr algn="ctr"/>
                      <a:r>
                        <a:rPr lang="de-DE" sz="1200" dirty="0" smtClean="0">
                          <a:solidFill>
                            <a:schemeClr val="accent3">
                              <a:lumMod val="50000"/>
                            </a:schemeClr>
                          </a:solidFill>
                          <a:latin typeface="Calibri" panose="020F0502020204030204" pitchFamily="34" charset="0"/>
                          <a:cs typeface="Calibri" panose="020F0502020204030204" pitchFamily="34" charset="0"/>
                        </a:rPr>
                        <a:t>k. MA</a:t>
                      </a:r>
                      <a:endParaRPr lang="de-DE" sz="1200" dirty="0">
                        <a:solidFill>
                          <a:schemeClr val="accent3">
                            <a:lumMod val="50000"/>
                          </a:schemeClr>
                        </a:solidFill>
                        <a:latin typeface="Calibri" panose="020F0502020204030204" pitchFamily="34" charset="0"/>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1600" b="0" i="0" u="none" strike="noStrike" kern="1200" cap="none" spc="0" normalizeH="0" baseline="0" noProof="0" dirty="0" smtClean="0">
                        <a:ln>
                          <a:noFill/>
                        </a:ln>
                        <a:solidFill>
                          <a:schemeClr val="dk1"/>
                        </a:solidFill>
                        <a:effectLst/>
                        <a:uLnTx/>
                        <a:uFillTx/>
                        <a:latin typeface="Calibri" panose="020F0502020204030204" pitchFamily="34" charset="0"/>
                        <a:ea typeface="+mn-ea"/>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de-DE" sz="1600" b="0" i="0" u="none" strike="noStrike" kern="1200" cap="none" spc="0" normalizeH="0" baseline="0" noProof="0" dirty="0" smtClean="0">
                          <a:ln>
                            <a:noFill/>
                          </a:ln>
                          <a:solidFill>
                            <a:schemeClr val="dk1"/>
                          </a:solidFill>
                          <a:effectLst/>
                          <a:uLnTx/>
                          <a:uFillTx/>
                          <a:latin typeface="Calibri" panose="020F0502020204030204" pitchFamily="34" charset="0"/>
                          <a:ea typeface="+mn-ea"/>
                          <a:cs typeface="Calibri" panose="020F0502020204030204" pitchFamily="34" charset="0"/>
                        </a:rPr>
                        <a:t>+</a:t>
                      </a:r>
                      <a:endPar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extLst>
                  <a:ext uri="{0D108BD9-81ED-4DB2-BD59-A6C34878D82A}">
                    <a16:rowId xmlns:a16="http://schemas.microsoft.com/office/drawing/2014/main" val="10004"/>
                  </a:ext>
                </a:extLst>
              </a:tr>
              <a:tr h="370865">
                <a:tc>
                  <a:txBody>
                    <a:bodyPr/>
                    <a:lstStyle/>
                    <a:p>
                      <a:r>
                        <a:rPr lang="de-DE" sz="1600" dirty="0" smtClean="0">
                          <a:latin typeface="Calibri" panose="020F0502020204030204" pitchFamily="34" charset="0"/>
                          <a:cs typeface="Calibri" panose="020F0502020204030204" pitchFamily="34" charset="0"/>
                        </a:rPr>
                        <a:t>Aggression</a:t>
                      </a:r>
                      <a:endParaRPr lang="de-DE" sz="1600" dirty="0">
                        <a:latin typeface="Calibri" panose="020F0502020204030204" pitchFamily="34" charset="0"/>
                        <a:cs typeface="Calibri" panose="020F0502020204030204" pitchFamily="34" charset="0"/>
                      </a:endParaRPr>
                    </a:p>
                  </a:txBody>
                  <a:tcPr marT="45723" marB="45723"/>
                </a:tc>
                <a:tc>
                  <a:txBody>
                    <a:bodyPr/>
                    <a:lstStyle/>
                    <a:p>
                      <a:pPr algn="ctr"/>
                      <a:r>
                        <a:rPr lang="de-DE" sz="1200" dirty="0" smtClean="0">
                          <a:solidFill>
                            <a:schemeClr val="accent3">
                              <a:lumMod val="50000"/>
                            </a:schemeClr>
                          </a:solidFill>
                          <a:latin typeface="Calibri" panose="020F0502020204030204" pitchFamily="34" charset="0"/>
                          <a:cs typeface="Calibri" panose="020F0502020204030204" pitchFamily="34" charset="0"/>
                        </a:rPr>
                        <a:t>k. MA</a:t>
                      </a:r>
                      <a:endParaRPr lang="de-DE" sz="1200" dirty="0">
                        <a:solidFill>
                          <a:schemeClr val="accent3">
                            <a:lumMod val="50000"/>
                          </a:schemeClr>
                        </a:solidFill>
                        <a:latin typeface="Calibri" panose="020F0502020204030204" pitchFamily="34" charset="0"/>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txBody>
                  <a:tcPr marT="45723" marB="45723" anchor="ctr"/>
                </a:tc>
                <a:extLst>
                  <a:ext uri="{0D108BD9-81ED-4DB2-BD59-A6C34878D82A}">
                    <a16:rowId xmlns:a16="http://schemas.microsoft.com/office/drawing/2014/main" val="10005"/>
                  </a:ext>
                </a:extLst>
              </a:tr>
              <a:tr h="579159">
                <a:tc>
                  <a:txBody>
                    <a:bodyPr/>
                    <a:lstStyle/>
                    <a:p>
                      <a:r>
                        <a:rPr lang="de-DE" sz="1600" dirty="0" smtClean="0">
                          <a:latin typeface="Calibri" panose="020F0502020204030204" pitchFamily="34" charset="0"/>
                          <a:cs typeface="Calibri" panose="020F0502020204030204" pitchFamily="34" charset="0"/>
                        </a:rPr>
                        <a:t>Arbeitsintensität ↑ &amp;</a:t>
                      </a:r>
                      <a:r>
                        <a:rPr lang="de-DE" sz="1600" baseline="0" dirty="0" smtClean="0">
                          <a:latin typeface="Calibri" panose="020F0502020204030204" pitchFamily="34" charset="0"/>
                          <a:cs typeface="Calibri" panose="020F0502020204030204" pitchFamily="34" charset="0"/>
                        </a:rPr>
                        <a:t> </a:t>
                      </a:r>
                      <a:r>
                        <a:rPr lang="de-DE" sz="1600" dirty="0" smtClean="0">
                          <a:latin typeface="Calibri" panose="020F0502020204030204" pitchFamily="34" charset="0"/>
                          <a:cs typeface="Calibri" panose="020F0502020204030204" pitchFamily="34" charset="0"/>
                        </a:rPr>
                        <a:t>Handlungsspielraum ↓</a:t>
                      </a:r>
                      <a:endParaRPr lang="de-DE" sz="1600" dirty="0">
                        <a:latin typeface="Calibri" panose="020F0502020204030204" pitchFamily="34" charset="0"/>
                        <a:cs typeface="Calibri" panose="020F0502020204030204" pitchFamily="34" charset="0"/>
                      </a:endParaRPr>
                    </a:p>
                  </a:txBody>
                  <a:tcPr marT="45723" marB="45723"/>
                </a:tc>
                <a:tc>
                  <a:txBody>
                    <a:bodyPr/>
                    <a:lstStyle/>
                    <a:p>
                      <a:pPr algn="ctr"/>
                      <a:r>
                        <a:rPr lang="de-DE" sz="1600" dirty="0" smtClean="0">
                          <a:latin typeface="Calibri" panose="020F0502020204030204" pitchFamily="34" charset="0"/>
                          <a:cs typeface="Calibri" panose="020F0502020204030204" pitchFamily="34" charset="0"/>
                        </a:rPr>
                        <a:t>√+</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txBody>
                  <a:tcPr marT="45723" marB="45723" anchor="ctr"/>
                </a:tc>
                <a:tc>
                  <a:txBody>
                    <a:bodyPr/>
                    <a:lstStyle/>
                    <a:p>
                      <a:pPr algn="ctr"/>
                      <a:r>
                        <a:rPr lang="de-DE" sz="1600" dirty="0" smtClean="0">
                          <a:latin typeface="Calibri" panose="020F0502020204030204" pitchFamily="34" charset="0"/>
                          <a:cs typeface="Calibri" panose="020F0502020204030204" pitchFamily="34" charset="0"/>
                        </a:rPr>
                        <a:t>Hinweis+</a:t>
                      </a:r>
                      <a:endParaRPr lang="de-DE" sz="1600" dirty="0">
                        <a:latin typeface="Calibri" panose="020F0502020204030204" pitchFamily="34" charset="0"/>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txBody>
                  <a:tcPr marT="45723" marB="45723" anchor="ctr"/>
                </a:tc>
                <a:extLst>
                  <a:ext uri="{0D108BD9-81ED-4DB2-BD59-A6C34878D82A}">
                    <a16:rowId xmlns:a16="http://schemas.microsoft.com/office/drawing/2014/main" val="10006"/>
                  </a:ext>
                </a:extLst>
              </a:tr>
              <a:tr h="579159">
                <a:tc>
                  <a:txBody>
                    <a:bodyPr/>
                    <a:lstStyle/>
                    <a:p>
                      <a:r>
                        <a:rPr lang="de-DE" sz="1600" dirty="0" smtClean="0">
                          <a:latin typeface="Calibri" panose="020F0502020204030204" pitchFamily="34" charset="0"/>
                          <a:cs typeface="Calibri" panose="020F0502020204030204" pitchFamily="34" charset="0"/>
                        </a:rPr>
                        <a:t>AI ↑ &amp; HS</a:t>
                      </a:r>
                      <a:r>
                        <a:rPr lang="de-DE" sz="1600" baseline="0" dirty="0" smtClean="0">
                          <a:latin typeface="Calibri" panose="020F0502020204030204" pitchFamily="34" charset="0"/>
                          <a:cs typeface="Calibri" panose="020F0502020204030204" pitchFamily="34" charset="0"/>
                        </a:rPr>
                        <a:t> </a:t>
                      </a:r>
                      <a:r>
                        <a:rPr lang="de-DE" sz="1600" dirty="0" smtClean="0">
                          <a:latin typeface="Calibri" panose="020F0502020204030204" pitchFamily="34" charset="0"/>
                          <a:cs typeface="Calibri" panose="020F0502020204030204" pitchFamily="34" charset="0"/>
                        </a:rPr>
                        <a:t>↓ &amp; </a:t>
                      </a:r>
                    </a:p>
                    <a:p>
                      <a:r>
                        <a:rPr lang="de-DE" sz="1600" baseline="0" dirty="0" smtClean="0">
                          <a:latin typeface="Calibri" panose="020F0502020204030204" pitchFamily="34" charset="0"/>
                          <a:cs typeface="Calibri" panose="020F0502020204030204" pitchFamily="34" charset="0"/>
                        </a:rPr>
                        <a:t>Soziale Unterstützung </a:t>
                      </a:r>
                      <a:r>
                        <a:rPr lang="de-DE" sz="1600" dirty="0" smtClean="0">
                          <a:latin typeface="Calibri" panose="020F0502020204030204" pitchFamily="34" charset="0"/>
                          <a:cs typeface="Calibri" panose="020F0502020204030204" pitchFamily="34" charset="0"/>
                        </a:rPr>
                        <a:t>↓</a:t>
                      </a:r>
                      <a:endParaRPr lang="de-DE" sz="1600" dirty="0">
                        <a:latin typeface="Calibri" panose="020F0502020204030204" pitchFamily="34" charset="0"/>
                        <a:cs typeface="Calibri" panose="020F0502020204030204" pitchFamily="34" charset="0"/>
                      </a:endParaRPr>
                    </a:p>
                  </a:txBody>
                  <a:tcPr marT="45723" marB="45723"/>
                </a:tc>
                <a:tc>
                  <a:txBody>
                    <a:bodyPr/>
                    <a:lstStyle/>
                    <a:p>
                      <a:pPr algn="ctr"/>
                      <a:r>
                        <a:rPr lang="de-DE" sz="1600" dirty="0" smtClean="0">
                          <a:latin typeface="Calibri" panose="020F0502020204030204" pitchFamily="34" charset="0"/>
                          <a:cs typeface="Calibri" panose="020F0502020204030204" pitchFamily="34" charset="0"/>
                        </a:rPr>
                        <a:t>Hinweis+</a:t>
                      </a:r>
                      <a:endParaRPr lang="de-DE" sz="1600" dirty="0">
                        <a:latin typeface="Calibri" panose="020F0502020204030204" pitchFamily="34" charset="0"/>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txBody>
                  <a:tcPr marT="45723" marB="45723" anchor="ctr"/>
                </a:tc>
                <a:tc>
                  <a:txBody>
                    <a:bodyPr/>
                    <a:lstStyle/>
                    <a:p>
                      <a:pPr algn="ctr"/>
                      <a:r>
                        <a:rPr lang="de-DE" sz="1600" dirty="0" smtClean="0">
                          <a:latin typeface="Calibri" panose="020F0502020204030204" pitchFamily="34" charset="0"/>
                          <a:cs typeface="Calibri" panose="020F0502020204030204" pitchFamily="34" charset="0"/>
                        </a:rPr>
                        <a:t>-</a:t>
                      </a:r>
                      <a:endParaRPr lang="de-DE" sz="1600" dirty="0">
                        <a:latin typeface="Calibri" panose="020F0502020204030204" pitchFamily="34" charset="0"/>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extLst>
                  <a:ext uri="{0D108BD9-81ED-4DB2-BD59-A6C34878D82A}">
                    <a16:rowId xmlns:a16="http://schemas.microsoft.com/office/drawing/2014/main" val="10007"/>
                  </a:ext>
                </a:extLst>
              </a:tr>
              <a:tr h="370865">
                <a:tc>
                  <a:txBody>
                    <a:bodyPr/>
                    <a:lstStyle/>
                    <a:p>
                      <a:r>
                        <a:rPr lang="de-DE" sz="1600" dirty="0" smtClean="0">
                          <a:latin typeface="Calibri" panose="020F0502020204030204" pitchFamily="34" charset="0"/>
                          <a:cs typeface="Calibri" panose="020F0502020204030204" pitchFamily="34" charset="0"/>
                        </a:rPr>
                        <a:t>Gratifikationskrise</a:t>
                      </a:r>
                      <a:endParaRPr lang="de-DE" sz="1600" dirty="0">
                        <a:latin typeface="Calibri" panose="020F0502020204030204" pitchFamily="34" charset="0"/>
                        <a:cs typeface="Calibri" panose="020F0502020204030204" pitchFamily="34" charset="0"/>
                      </a:endParaRPr>
                    </a:p>
                  </a:txBody>
                  <a:tcPr marT="45723" marB="45723"/>
                </a:tc>
                <a:tc>
                  <a:txBody>
                    <a:bodyPr/>
                    <a:lstStyle/>
                    <a:p>
                      <a:pPr algn="ctr"/>
                      <a:r>
                        <a:rPr lang="de-DE" sz="1600" dirty="0" smtClean="0">
                          <a:latin typeface="Calibri" panose="020F0502020204030204" pitchFamily="34" charset="0"/>
                          <a:cs typeface="Calibri" panose="020F0502020204030204" pitchFamily="34" charset="0"/>
                        </a:rPr>
                        <a:t>√</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Hinweis+</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p>
                  </a:txBody>
                  <a:tcPr marT="45723" marB="45723" anchor="ctr"/>
                </a:tc>
                <a:extLst>
                  <a:ext uri="{0D108BD9-81ED-4DB2-BD59-A6C34878D82A}">
                    <a16:rowId xmlns:a16="http://schemas.microsoft.com/office/drawing/2014/main" val="10008"/>
                  </a:ext>
                </a:extLst>
              </a:tr>
              <a:tr h="579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latin typeface="Calibri" panose="020F0502020204030204" pitchFamily="34" charset="0"/>
                          <a:cs typeface="Calibri" panose="020F0502020204030204" pitchFamily="34" charset="0"/>
                        </a:rPr>
                        <a:t>Arbeitsplatz-unsicherheit</a:t>
                      </a:r>
                    </a:p>
                  </a:txBody>
                  <a:tcPr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smtClean="0">
                          <a:latin typeface="Calibri" panose="020F0502020204030204" pitchFamily="34" charset="0"/>
                          <a:cs typeface="Calibri" panose="020F0502020204030204" pitchFamily="34" charset="0"/>
                        </a:rPr>
                        <a:t>√</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endPar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endPar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n-ea"/>
                          <a:cs typeface="Calibri" panose="020F0502020204030204" pitchFamily="34" charset="0"/>
                        </a:rPr>
                        <a:t>k. MA</a:t>
                      </a:r>
                    </a:p>
                  </a:txBody>
                  <a:tcPr marT="45723" marB="4572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de-DE"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txBody>
                  <a:tcPr marT="45723" marB="45723" anchor="ctr"/>
                </a:tc>
                <a:extLst>
                  <a:ext uri="{0D108BD9-81ED-4DB2-BD59-A6C34878D82A}">
                    <a16:rowId xmlns:a16="http://schemas.microsoft.com/office/drawing/2014/main" val="10009"/>
                  </a:ext>
                </a:extLst>
              </a:tr>
            </a:tbl>
          </a:graphicData>
        </a:graphic>
      </p:graphicFrame>
      <p:pic>
        <p:nvPicPr>
          <p:cNvPr id="16466"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868363"/>
            <a:ext cx="887412"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7"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020763"/>
            <a:ext cx="94456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8" name="Grafik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0313" y="1025525"/>
            <a:ext cx="6572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9" name="Grafik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8900" y="1030288"/>
            <a:ext cx="11239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0" name="Textfeld 13"/>
          <p:cNvSpPr txBox="1">
            <a:spLocks noChangeArrowheads="1"/>
          </p:cNvSpPr>
          <p:nvPr/>
        </p:nvSpPr>
        <p:spPr bwMode="auto">
          <a:xfrm>
            <a:off x="7505700" y="6138863"/>
            <a:ext cx="1638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800">
                <a:solidFill>
                  <a:srgbClr val="0067B4"/>
                </a:solidFill>
                <a:latin typeface="Arial" panose="020B0604020202020204" pitchFamily="34" charset="0"/>
                <a:cs typeface="Arial" panose="020B0604020202020204" pitchFamily="34" charset="0"/>
              </a:rPr>
              <a:t>Quelle:</a:t>
            </a:r>
            <a:br>
              <a:rPr lang="de-DE" altLang="de-DE" sz="800">
                <a:solidFill>
                  <a:srgbClr val="0067B4"/>
                </a:solidFill>
                <a:latin typeface="Arial" panose="020B0604020202020204" pitchFamily="34" charset="0"/>
                <a:cs typeface="Arial" panose="020B0604020202020204" pitchFamily="34" charset="0"/>
              </a:rPr>
            </a:br>
            <a:r>
              <a:rPr lang="de-DE" altLang="de-DE" sz="800">
                <a:solidFill>
                  <a:srgbClr val="0067B4"/>
                </a:solidFill>
                <a:latin typeface="Arial" panose="020B0604020202020204" pitchFamily="34" charset="0"/>
                <a:cs typeface="Arial" panose="020B0604020202020204" pitchFamily="34" charset="0"/>
              </a:rPr>
              <a:t>Rau (2015) iga.Report 31, 2015</a:t>
            </a:r>
          </a:p>
        </p:txBody>
      </p:sp>
      <p:sp>
        <p:nvSpPr>
          <p:cNvPr id="16471" name="Textfeld 13"/>
          <p:cNvSpPr txBox="1">
            <a:spLocks noChangeArrowheads="1"/>
          </p:cNvSpPr>
          <p:nvPr/>
        </p:nvSpPr>
        <p:spPr bwMode="auto">
          <a:xfrm>
            <a:off x="468313" y="5899150"/>
            <a:ext cx="59843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sz="1000" dirty="0">
                <a:solidFill>
                  <a:srgbClr val="0067B4"/>
                </a:solidFill>
                <a:latin typeface="Calibri" panose="020F0502020204030204" pitchFamily="34" charset="0"/>
                <a:cs typeface="Calibri" panose="020F0502020204030204" pitchFamily="34" charset="0"/>
              </a:rPr>
              <a:t>Anmerkung: √+ = sehr guter Beleg;  √ = Beleg; Hinweis + = Hinweis; k.MA = noch keine Meta-Analyse vorhanden</a:t>
            </a:r>
          </a:p>
        </p:txBody>
      </p:sp>
    </p:spTree>
    <p:extLst>
      <p:ext uri="{BB962C8B-B14F-4D97-AF65-F5344CB8AC3E}">
        <p14:creationId xmlns:p14="http://schemas.microsoft.com/office/powerpoint/2010/main" val="167286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de-DE" altLang="en-US" dirty="0" smtClean="0">
                <a:latin typeface="Calibri" panose="020F0502020204030204" pitchFamily="34" charset="0"/>
                <a:cs typeface="Calibri" panose="020F0502020204030204" pitchFamily="34" charset="0"/>
              </a:rPr>
              <a:t>Quellen psychischer Belastung</a:t>
            </a:r>
          </a:p>
        </p:txBody>
      </p:sp>
      <p:sp>
        <p:nvSpPr>
          <p:cNvPr id="31" name="Inhaltsplatzhalter 2"/>
          <p:cNvSpPr txBox="1">
            <a:spLocks/>
          </p:cNvSpPr>
          <p:nvPr/>
        </p:nvSpPr>
        <p:spPr>
          <a:xfrm>
            <a:off x="2643708" y="2810075"/>
            <a:ext cx="1835561"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Arbeits-</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menge</a:t>
            </a:r>
            <a:endParaRPr lang="de-DE" dirty="0">
              <a:latin typeface="Calibri" panose="020F0502020204030204" pitchFamily="34" charset="0"/>
              <a:cs typeface="Calibri" panose="020F0502020204030204" pitchFamily="34" charset="0"/>
            </a:endParaRPr>
          </a:p>
        </p:txBody>
      </p:sp>
      <p:pic>
        <p:nvPicPr>
          <p:cNvPr id="32" name="Grafik 31"/>
          <p:cNvPicPr>
            <a:picLocks noChangeAspect="1"/>
          </p:cNvPicPr>
          <p:nvPr/>
        </p:nvPicPr>
        <p:blipFill>
          <a:blip r:embed="rId3"/>
          <a:stretch>
            <a:fillRect/>
          </a:stretch>
        </p:blipFill>
        <p:spPr>
          <a:xfrm>
            <a:off x="4623380" y="5341773"/>
            <a:ext cx="1623077" cy="498056"/>
          </a:xfrm>
          <a:prstGeom prst="rect">
            <a:avLst/>
          </a:prstGeom>
        </p:spPr>
      </p:pic>
      <p:sp>
        <p:nvSpPr>
          <p:cNvPr id="38" name="Inhaltsplatzhalter 2"/>
          <p:cNvSpPr txBox="1">
            <a:spLocks/>
          </p:cNvSpPr>
          <p:nvPr/>
        </p:nvSpPr>
        <p:spPr>
          <a:xfrm>
            <a:off x="2653793" y="3684040"/>
            <a:ext cx="1835561"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Mangel an sozialer Unterstützung</a:t>
            </a:r>
            <a:endParaRPr lang="de-DE" dirty="0">
              <a:latin typeface="Calibri" panose="020F0502020204030204" pitchFamily="34" charset="0"/>
              <a:cs typeface="Calibri" panose="020F0502020204030204" pitchFamily="34" charset="0"/>
            </a:endParaRPr>
          </a:p>
        </p:txBody>
      </p:sp>
      <p:sp>
        <p:nvSpPr>
          <p:cNvPr id="39" name="Inhaltsplatzhalter 2"/>
          <p:cNvSpPr txBox="1">
            <a:spLocks/>
          </p:cNvSpPr>
          <p:nvPr/>
        </p:nvSpPr>
        <p:spPr>
          <a:xfrm>
            <a:off x="2669500" y="4698386"/>
            <a:ext cx="1835561"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Gefahrstoffe</a:t>
            </a:r>
            <a:endParaRPr lang="de-DE" dirty="0">
              <a:latin typeface="Calibri" panose="020F0502020204030204" pitchFamily="34" charset="0"/>
              <a:cs typeface="Calibri" panose="020F0502020204030204" pitchFamily="34" charset="0"/>
            </a:endParaRPr>
          </a:p>
        </p:txBody>
      </p:sp>
      <p:pic>
        <p:nvPicPr>
          <p:cNvPr id="40" name="Picture 6" descr="Gesichtsmaske, Atemmaske, Mas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317" y="4678926"/>
            <a:ext cx="601205" cy="601205"/>
          </a:xfrm>
          <a:prstGeom prst="rect">
            <a:avLst/>
          </a:prstGeom>
          <a:noFill/>
          <a:extLst>
            <a:ext uri="{909E8E84-426E-40DD-AFC4-6F175D3DCCD1}">
              <a14:hiddenFill xmlns:a14="http://schemas.microsoft.com/office/drawing/2010/main">
                <a:solidFill>
                  <a:srgbClr val="FFFFFF"/>
                </a:solidFill>
              </a14:hiddenFill>
            </a:ext>
          </a:extLst>
        </p:spPr>
      </p:pic>
      <p:sp>
        <p:nvSpPr>
          <p:cNvPr id="41" name="Rechteck 40"/>
          <p:cNvSpPr/>
          <p:nvPr/>
        </p:nvSpPr>
        <p:spPr>
          <a:xfrm>
            <a:off x="2779190" y="1020639"/>
            <a:ext cx="1616183" cy="64214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latin typeface="Calibri" panose="020F0502020204030204" pitchFamily="34" charset="0"/>
                <a:cs typeface="Calibri" panose="020F0502020204030204" pitchFamily="34" charset="0"/>
              </a:rPr>
              <a:t>Risiko</a:t>
            </a:r>
            <a:endParaRPr lang="de-DE" sz="2000" b="1" dirty="0">
              <a:latin typeface="Calibri" panose="020F0502020204030204" pitchFamily="34" charset="0"/>
              <a:cs typeface="Calibri" panose="020F0502020204030204" pitchFamily="34" charset="0"/>
            </a:endParaRPr>
          </a:p>
        </p:txBody>
      </p:sp>
      <p:sp>
        <p:nvSpPr>
          <p:cNvPr id="42" name="Rechteck 41"/>
          <p:cNvSpPr/>
          <p:nvPr/>
        </p:nvSpPr>
        <p:spPr>
          <a:xfrm>
            <a:off x="6655854" y="1020639"/>
            <a:ext cx="2020601" cy="633979"/>
          </a:xfrm>
          <a:prstGeom prst="rect">
            <a:avLst/>
          </a:prstGeom>
          <a:solidFill>
            <a:srgbClr val="6BB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latin typeface="Calibri" panose="020F0502020204030204" pitchFamily="34" charset="0"/>
                <a:cs typeface="Calibri" panose="020F0502020204030204" pitchFamily="34" charset="0"/>
              </a:rPr>
              <a:t>Systematische Prävention</a:t>
            </a:r>
            <a:endParaRPr lang="de-DE" sz="2000" b="1" dirty="0">
              <a:latin typeface="Calibri" panose="020F0502020204030204" pitchFamily="34" charset="0"/>
              <a:cs typeface="Calibri" panose="020F0502020204030204" pitchFamily="34" charset="0"/>
            </a:endParaRPr>
          </a:p>
        </p:txBody>
      </p:sp>
      <p:sp>
        <p:nvSpPr>
          <p:cNvPr id="43" name="Inhaltsplatzhalter 2"/>
          <p:cNvSpPr txBox="1">
            <a:spLocks/>
          </p:cNvSpPr>
          <p:nvPr/>
        </p:nvSpPr>
        <p:spPr>
          <a:xfrm>
            <a:off x="2604581" y="1866820"/>
            <a:ext cx="1928018"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Emotionale Anforderungen</a:t>
            </a:r>
            <a:endParaRPr lang="de-DE" dirty="0">
              <a:latin typeface="Calibri" panose="020F0502020204030204" pitchFamily="34" charset="0"/>
              <a:cs typeface="Calibri" panose="020F0502020204030204" pitchFamily="34" charset="0"/>
            </a:endParaRPr>
          </a:p>
        </p:txBody>
      </p:sp>
      <p:sp>
        <p:nvSpPr>
          <p:cNvPr id="44" name="Rechteck 43"/>
          <p:cNvSpPr/>
          <p:nvPr/>
        </p:nvSpPr>
        <p:spPr>
          <a:xfrm>
            <a:off x="4870083" y="1020639"/>
            <a:ext cx="1129675" cy="63399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latin typeface="Calibri" panose="020F0502020204030204" pitchFamily="34" charset="0"/>
                <a:cs typeface="Calibri" panose="020F0502020204030204" pitchFamily="34" charset="0"/>
              </a:rPr>
              <a:t>COVID</a:t>
            </a:r>
            <a:endParaRPr lang="de-DE" sz="2000" b="1" dirty="0">
              <a:latin typeface="Calibri" panose="020F0502020204030204" pitchFamily="34" charset="0"/>
              <a:cs typeface="Calibri" panose="020F0502020204030204" pitchFamily="34" charset="0"/>
            </a:endParaRPr>
          </a:p>
        </p:txBody>
      </p:sp>
      <p:sp>
        <p:nvSpPr>
          <p:cNvPr id="45" name="Inhaltsplatzhalter 2"/>
          <p:cNvSpPr txBox="1">
            <a:spLocks/>
          </p:cNvSpPr>
          <p:nvPr/>
        </p:nvSpPr>
        <p:spPr>
          <a:xfrm>
            <a:off x="1169974" y="1869381"/>
            <a:ext cx="1238932"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Arbeits- </a:t>
            </a:r>
            <a:br>
              <a:rPr lang="de-DE" dirty="0" smtClean="0">
                <a:latin typeface="Calibri" panose="020F0502020204030204" pitchFamily="34" charset="0"/>
                <a:cs typeface="Calibri" panose="020F0502020204030204" pitchFamily="34" charset="0"/>
              </a:rPr>
            </a:br>
            <a:r>
              <a:rPr lang="de-DE" dirty="0" err="1" smtClean="0">
                <a:latin typeface="Calibri" panose="020F0502020204030204" pitchFamily="34" charset="0"/>
                <a:cs typeface="Calibri" panose="020F0502020204030204" pitchFamily="34" charset="0"/>
              </a:rPr>
              <a:t>inhalte</a:t>
            </a:r>
            <a:endParaRPr lang="de-DE" dirty="0">
              <a:latin typeface="Calibri" panose="020F0502020204030204" pitchFamily="34" charset="0"/>
              <a:cs typeface="Calibri" panose="020F0502020204030204" pitchFamily="34" charset="0"/>
            </a:endParaRPr>
          </a:p>
        </p:txBody>
      </p:sp>
      <p:sp>
        <p:nvSpPr>
          <p:cNvPr id="46" name="Inhaltsplatzhalter 2"/>
          <p:cNvSpPr txBox="1">
            <a:spLocks/>
          </p:cNvSpPr>
          <p:nvPr/>
        </p:nvSpPr>
        <p:spPr>
          <a:xfrm>
            <a:off x="951196" y="2837668"/>
            <a:ext cx="1676488"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Arbeits-organisation</a:t>
            </a:r>
            <a:endParaRPr lang="de-DE" dirty="0">
              <a:latin typeface="Calibri" panose="020F0502020204030204" pitchFamily="34" charset="0"/>
              <a:cs typeface="Calibri" panose="020F0502020204030204" pitchFamily="34" charset="0"/>
            </a:endParaRPr>
          </a:p>
        </p:txBody>
      </p:sp>
      <p:sp>
        <p:nvSpPr>
          <p:cNvPr id="47" name="Inhaltsplatzhalter 2"/>
          <p:cNvSpPr txBox="1">
            <a:spLocks/>
          </p:cNvSpPr>
          <p:nvPr/>
        </p:nvSpPr>
        <p:spPr>
          <a:xfrm>
            <a:off x="755576" y="3839635"/>
            <a:ext cx="1928018"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Soziale Beziehungen</a:t>
            </a:r>
            <a:endParaRPr lang="de-DE" dirty="0">
              <a:latin typeface="Calibri" panose="020F0502020204030204" pitchFamily="34" charset="0"/>
              <a:cs typeface="Calibri" panose="020F0502020204030204" pitchFamily="34" charset="0"/>
            </a:endParaRPr>
          </a:p>
        </p:txBody>
      </p:sp>
      <p:sp>
        <p:nvSpPr>
          <p:cNvPr id="59" name="Inhaltsplatzhalter 2"/>
          <p:cNvSpPr txBox="1">
            <a:spLocks/>
          </p:cNvSpPr>
          <p:nvPr/>
        </p:nvSpPr>
        <p:spPr>
          <a:xfrm>
            <a:off x="825431" y="4688715"/>
            <a:ext cx="1928018"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Arbeits-umgebung</a:t>
            </a:r>
            <a:endParaRPr lang="de-DE" dirty="0">
              <a:latin typeface="Calibri" panose="020F0502020204030204" pitchFamily="34" charset="0"/>
              <a:cs typeface="Calibri" panose="020F0502020204030204" pitchFamily="34" charset="0"/>
            </a:endParaRPr>
          </a:p>
        </p:txBody>
      </p:sp>
      <p:sp>
        <p:nvSpPr>
          <p:cNvPr id="60" name="Rechteck 59"/>
          <p:cNvSpPr/>
          <p:nvPr/>
        </p:nvSpPr>
        <p:spPr>
          <a:xfrm>
            <a:off x="1076962" y="1020639"/>
            <a:ext cx="1424957" cy="633979"/>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latin typeface="Calibri" panose="020F0502020204030204" pitchFamily="34" charset="0"/>
                <a:cs typeface="Calibri" panose="020F0502020204030204" pitchFamily="34" charset="0"/>
              </a:rPr>
              <a:t>Belastungs- Kategorie</a:t>
            </a:r>
            <a:endParaRPr lang="de-DE" sz="2000" b="1" dirty="0">
              <a:latin typeface="Calibri" panose="020F0502020204030204" pitchFamily="34" charset="0"/>
              <a:cs typeface="Calibri" panose="020F0502020204030204" pitchFamily="34" charset="0"/>
            </a:endParaRPr>
          </a:p>
        </p:txBody>
      </p:sp>
      <p:pic>
        <p:nvPicPr>
          <p:cNvPr id="61" name="Grafik 60"/>
          <p:cNvPicPr>
            <a:picLocks noChangeAspect="1"/>
          </p:cNvPicPr>
          <p:nvPr/>
        </p:nvPicPr>
        <p:blipFill>
          <a:blip r:embed="rId5"/>
          <a:stretch>
            <a:fillRect/>
          </a:stretch>
        </p:blipFill>
        <p:spPr>
          <a:xfrm>
            <a:off x="4842715" y="2788647"/>
            <a:ext cx="1157043" cy="763725"/>
          </a:xfrm>
          <a:prstGeom prst="rect">
            <a:avLst/>
          </a:prstGeom>
        </p:spPr>
      </p:pic>
      <p:pic>
        <p:nvPicPr>
          <p:cNvPr id="62" name="Grafik 61"/>
          <p:cNvPicPr>
            <a:picLocks noChangeAspect="1"/>
          </p:cNvPicPr>
          <p:nvPr/>
        </p:nvPicPr>
        <p:blipFill>
          <a:blip r:embed="rId6"/>
          <a:stretch>
            <a:fillRect/>
          </a:stretch>
        </p:blipFill>
        <p:spPr>
          <a:xfrm>
            <a:off x="4880581" y="3752212"/>
            <a:ext cx="1178041" cy="846717"/>
          </a:xfrm>
          <a:prstGeom prst="rect">
            <a:avLst/>
          </a:prstGeom>
        </p:spPr>
      </p:pic>
      <p:cxnSp>
        <p:nvCxnSpPr>
          <p:cNvPr id="63" name="Gerader Verbinder 62"/>
          <p:cNvCxnSpPr/>
          <p:nvPr/>
        </p:nvCxnSpPr>
        <p:spPr>
          <a:xfrm>
            <a:off x="2962914" y="2679011"/>
            <a:ext cx="1197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a:off x="1121011" y="2679257"/>
            <a:ext cx="1197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a:off x="1121011" y="3661864"/>
            <a:ext cx="1197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1121011" y="4622266"/>
            <a:ext cx="1197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a:off x="2962914" y="3648145"/>
            <a:ext cx="1197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a:off x="2970016" y="4611421"/>
            <a:ext cx="1197148" cy="0"/>
          </a:xfrm>
          <a:prstGeom prst="line">
            <a:avLst/>
          </a:prstGeom>
        </p:spPr>
        <p:style>
          <a:lnRef idx="1">
            <a:schemeClr val="accent1"/>
          </a:lnRef>
          <a:fillRef idx="0">
            <a:schemeClr val="accent1"/>
          </a:fillRef>
          <a:effectRef idx="0">
            <a:schemeClr val="accent1"/>
          </a:effectRef>
          <a:fontRef idx="minor">
            <a:schemeClr val="tx1"/>
          </a:fontRef>
        </p:style>
      </p:cxnSp>
      <p:pic>
        <p:nvPicPr>
          <p:cNvPr id="69" name="Grafik 68"/>
          <p:cNvPicPr>
            <a:picLocks noChangeAspect="1"/>
          </p:cNvPicPr>
          <p:nvPr/>
        </p:nvPicPr>
        <p:blipFill>
          <a:blip r:embed="rId7"/>
          <a:stretch>
            <a:fillRect/>
          </a:stretch>
        </p:blipFill>
        <p:spPr>
          <a:xfrm>
            <a:off x="4894002" y="1940346"/>
            <a:ext cx="1156988" cy="629789"/>
          </a:xfrm>
          <a:prstGeom prst="rect">
            <a:avLst/>
          </a:prstGeom>
        </p:spPr>
      </p:pic>
      <p:sp>
        <p:nvSpPr>
          <p:cNvPr id="70" name="Inhaltsplatzhalter 2"/>
          <p:cNvSpPr txBox="1">
            <a:spLocks/>
          </p:cNvSpPr>
          <p:nvPr/>
        </p:nvSpPr>
        <p:spPr>
          <a:xfrm>
            <a:off x="6609899" y="1900940"/>
            <a:ext cx="1928018"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Verhaltens-regeln</a:t>
            </a:r>
            <a:endParaRPr lang="de-DE" dirty="0">
              <a:latin typeface="Calibri" panose="020F0502020204030204" pitchFamily="34" charset="0"/>
              <a:cs typeface="Calibri" panose="020F0502020204030204" pitchFamily="34" charset="0"/>
            </a:endParaRPr>
          </a:p>
        </p:txBody>
      </p:sp>
      <p:cxnSp>
        <p:nvCxnSpPr>
          <p:cNvPr id="71" name="Gerader Verbinder 70"/>
          <p:cNvCxnSpPr/>
          <p:nvPr/>
        </p:nvCxnSpPr>
        <p:spPr>
          <a:xfrm>
            <a:off x="6975062" y="3617431"/>
            <a:ext cx="1197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6975062" y="2680049"/>
            <a:ext cx="11971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6975062" y="4600716"/>
            <a:ext cx="1197148"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Inhaltsplatzhalter 2"/>
          <p:cNvSpPr txBox="1">
            <a:spLocks/>
          </p:cNvSpPr>
          <p:nvPr/>
        </p:nvSpPr>
        <p:spPr>
          <a:xfrm>
            <a:off x="6609899" y="4575850"/>
            <a:ext cx="1928018"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Hygiene Standards</a:t>
            </a:r>
            <a:endParaRPr lang="de-DE" dirty="0">
              <a:latin typeface="Calibri" panose="020F0502020204030204" pitchFamily="34" charset="0"/>
              <a:cs typeface="Calibri" panose="020F0502020204030204" pitchFamily="34" charset="0"/>
            </a:endParaRPr>
          </a:p>
        </p:txBody>
      </p:sp>
      <p:sp>
        <p:nvSpPr>
          <p:cNvPr id="75" name="Inhaltsplatzhalter 2"/>
          <p:cNvSpPr txBox="1">
            <a:spLocks/>
          </p:cNvSpPr>
          <p:nvPr/>
        </p:nvSpPr>
        <p:spPr>
          <a:xfrm>
            <a:off x="6623530" y="3804065"/>
            <a:ext cx="1835561"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Fester Team Austausch</a:t>
            </a:r>
            <a:endParaRPr lang="de-DE" dirty="0">
              <a:latin typeface="Calibri" panose="020F0502020204030204" pitchFamily="34" charset="0"/>
              <a:cs typeface="Calibri" panose="020F0502020204030204" pitchFamily="34" charset="0"/>
            </a:endParaRPr>
          </a:p>
        </p:txBody>
      </p:sp>
      <p:sp>
        <p:nvSpPr>
          <p:cNvPr id="76" name="Inhaltsplatzhalter 2"/>
          <p:cNvSpPr txBox="1">
            <a:spLocks/>
          </p:cNvSpPr>
          <p:nvPr/>
        </p:nvSpPr>
        <p:spPr>
          <a:xfrm>
            <a:off x="6596901" y="2766831"/>
            <a:ext cx="1835561" cy="807356"/>
          </a:xfrm>
          <a:prstGeom prst="rect">
            <a:avLst/>
          </a:prstGeom>
        </p:spPr>
        <p:txBody>
          <a:bodyPr>
            <a:noAutofit/>
          </a:bodyPr>
          <a:lstStyle>
            <a:lvl1pPr marL="182563" indent="-182563" algn="l" defTabSz="914400" rtl="0" eaLnBrk="1" latinLnBrk="0" hangingPunct="1">
              <a:lnSpc>
                <a:spcPct val="90000"/>
              </a:lnSpc>
              <a:spcBef>
                <a:spcPts val="1000"/>
              </a:spcBef>
              <a:buClr>
                <a:srgbClr val="034EA2"/>
              </a:buClr>
              <a:buFont typeface="Arial" panose="020B0604020202020204" pitchFamily="34" charset="0"/>
              <a:buChar char="•"/>
              <a:defRPr sz="2000" kern="1200">
                <a:solidFill>
                  <a:schemeClr val="tx1"/>
                </a:solidFill>
                <a:latin typeface="+mn-lt"/>
                <a:ea typeface="+mn-ea"/>
                <a:cs typeface="+mn-cs"/>
              </a:defRPr>
            </a:lvl1pPr>
            <a:lvl2pPr marL="627063" indent="-176213"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2pPr>
            <a:lvl3pPr marL="1071563" indent="-17145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3pPr>
            <a:lvl4pPr marL="1528763" indent="-177800" algn="l" defTabSz="914400" rtl="0" eaLnBrk="1" latinLnBrk="0" hangingPunct="1">
              <a:lnSpc>
                <a:spcPct val="90000"/>
              </a:lnSpc>
              <a:spcBef>
                <a:spcPts val="500"/>
              </a:spcBef>
              <a:buClr>
                <a:srgbClr val="034EA2"/>
              </a:buClr>
              <a:buFont typeface="Arial" panose="020B0604020202020204" pitchFamily="34" charset="0"/>
              <a:buChar char="•"/>
              <a:defRPr sz="1600" kern="1200">
                <a:solidFill>
                  <a:schemeClr val="tx1"/>
                </a:solidFill>
                <a:latin typeface="+mn-lt"/>
                <a:ea typeface="+mn-ea"/>
                <a:cs typeface="+mn-cs"/>
              </a:defRPr>
            </a:lvl4pPr>
            <a:lvl5pPr marL="1973263" indent="-185738" algn="l" defTabSz="914400" rtl="0" eaLnBrk="1" latinLnBrk="0" hangingPunct="1">
              <a:lnSpc>
                <a:spcPct val="90000"/>
              </a:lnSpc>
              <a:spcBef>
                <a:spcPts val="500"/>
              </a:spcBef>
              <a:buClr>
                <a:srgbClr val="034EA2"/>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smtClean="0">
                <a:latin typeface="Calibri" panose="020F0502020204030204" pitchFamily="34" charset="0"/>
                <a:cs typeface="Calibri" panose="020F0502020204030204" pitchFamily="34" charset="0"/>
              </a:rPr>
              <a:t>Prioritäten</a:t>
            </a:r>
            <a:r>
              <a:rPr lang="de-DE" dirty="0">
                <a:latin typeface="Calibri" panose="020F0502020204030204" pitchFamily="34" charset="0"/>
                <a:cs typeface="Calibri" panose="020F0502020204030204" pitchFamily="34" charset="0"/>
              </a:rPr>
              <a:t/>
            </a:r>
            <a:br>
              <a:rPr lang="de-DE" dirty="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setzen</a:t>
            </a:r>
          </a:p>
        </p:txBody>
      </p:sp>
    </p:spTree>
    <p:extLst>
      <p:ext uri="{BB962C8B-B14F-4D97-AF65-F5344CB8AC3E}">
        <p14:creationId xmlns:p14="http://schemas.microsoft.com/office/powerpoint/2010/main" val="32092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p:bldP spid="39" grpId="0"/>
      <p:bldP spid="41" grpId="0" animBg="1"/>
      <p:bldP spid="42" grpId="0" animBg="1"/>
      <p:bldP spid="43" grpId="0"/>
      <p:bldP spid="44" grpId="0" animBg="1"/>
      <p:bldP spid="45" grpId="0"/>
      <p:bldP spid="46" grpId="0"/>
      <p:bldP spid="47" grpId="0"/>
      <p:bldP spid="59" grpId="0"/>
      <p:bldP spid="60" grpId="0" animBg="1"/>
      <p:bldP spid="70" grpId="0"/>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3"/>
          <p:cNvSpPr>
            <a:spLocks noGrp="1"/>
          </p:cNvSpPr>
          <p:nvPr>
            <p:ph type="ctrTitle"/>
          </p:nvPr>
        </p:nvSpPr>
        <p:spPr bwMode="auto">
          <a:xfrm>
            <a:off x="685800" y="2276872"/>
            <a:ext cx="7772400" cy="230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altLang="en-US" sz="3200" dirty="0" smtClean="0">
                <a:latin typeface="Calibri" panose="020F0502020204030204" pitchFamily="34" charset="0"/>
                <a:cs typeface="Calibri" panose="020F0502020204030204" pitchFamily="34" charset="0"/>
              </a:rPr>
              <a:t>Relevanz</a:t>
            </a:r>
            <a:br>
              <a:rPr altLang="en-US" sz="3200" dirty="0" smtClean="0">
                <a:latin typeface="Calibri" panose="020F0502020204030204" pitchFamily="34" charset="0"/>
                <a:cs typeface="Calibri" panose="020F0502020204030204" pitchFamily="34" charset="0"/>
              </a:rPr>
            </a:br>
            <a:r>
              <a:rPr altLang="en-US" sz="3200" dirty="0" smtClean="0">
                <a:latin typeface="Calibri" panose="020F0502020204030204" pitchFamily="34" charset="0"/>
                <a:cs typeface="Calibri" panose="020F0502020204030204" pitchFamily="34" charset="0"/>
              </a:rPr>
              <a:t>von Stressoren </a:t>
            </a:r>
            <a:br>
              <a:rPr altLang="en-US" sz="3200" dirty="0" smtClean="0">
                <a:latin typeface="Calibri" panose="020F0502020204030204" pitchFamily="34" charset="0"/>
                <a:cs typeface="Calibri" panose="020F0502020204030204" pitchFamily="34" charset="0"/>
              </a:rPr>
            </a:br>
            <a:r>
              <a:rPr altLang="en-US" sz="3200" dirty="0" smtClean="0">
                <a:latin typeface="Calibri" panose="020F0502020204030204" pitchFamily="34" charset="0"/>
                <a:cs typeface="Calibri" panose="020F0502020204030204" pitchFamily="34" charset="0"/>
              </a:rPr>
              <a:t>für (arbeitsbedingte)</a:t>
            </a:r>
            <a:br>
              <a:rPr altLang="en-US" sz="3200" dirty="0" smtClean="0">
                <a:latin typeface="Calibri" panose="020F0502020204030204" pitchFamily="34" charset="0"/>
                <a:cs typeface="Calibri" panose="020F0502020204030204" pitchFamily="34" charset="0"/>
              </a:rPr>
            </a:br>
            <a:r>
              <a:rPr altLang="en-US" sz="3200" dirty="0" smtClean="0">
                <a:latin typeface="Calibri" panose="020F0502020204030204" pitchFamily="34" charset="0"/>
                <a:cs typeface="Calibri" panose="020F0502020204030204" pitchFamily="34" charset="0"/>
              </a:rPr>
              <a:t>Erkrankungen</a:t>
            </a:r>
            <a:r>
              <a:rPr altLang="de-DE" sz="3200" i="1" dirty="0">
                <a:solidFill>
                  <a:srgbClr val="0067B4"/>
                </a:solidFill>
                <a:latin typeface="Calibri" panose="020F0502020204030204" pitchFamily="34" charset="0"/>
                <a:cs typeface="Calibri" panose="020F0502020204030204" pitchFamily="34" charset="0"/>
              </a:rPr>
              <a:t/>
            </a:r>
            <a:br>
              <a:rPr altLang="de-DE" sz="3200" i="1" dirty="0">
                <a:solidFill>
                  <a:srgbClr val="0067B4"/>
                </a:solidFill>
                <a:latin typeface="Calibri" panose="020F0502020204030204" pitchFamily="34" charset="0"/>
                <a:cs typeface="Calibri" panose="020F0502020204030204" pitchFamily="34" charset="0"/>
              </a:rPr>
            </a:br>
            <a:r>
              <a:rPr altLang="de-DE" i="1" dirty="0">
                <a:solidFill>
                  <a:srgbClr val="0067B4"/>
                </a:solidFill>
                <a:latin typeface="Calibri" panose="020F0502020204030204" pitchFamily="34" charset="0"/>
                <a:cs typeface="Calibri" panose="020F0502020204030204" pitchFamily="34" charset="0"/>
              </a:rPr>
              <a:t/>
            </a:r>
            <a:br>
              <a:rPr altLang="de-DE" i="1" dirty="0">
                <a:solidFill>
                  <a:srgbClr val="0067B4"/>
                </a:solidFill>
                <a:latin typeface="Calibri" panose="020F0502020204030204" pitchFamily="34" charset="0"/>
                <a:cs typeface="Calibri" panose="020F0502020204030204" pitchFamily="34" charset="0"/>
              </a:rPr>
            </a:br>
            <a:r>
              <a:rPr altLang="de-DE" i="1" dirty="0">
                <a:solidFill>
                  <a:srgbClr val="0067B4"/>
                </a:solidFill>
                <a:latin typeface="Calibri" panose="020F0502020204030204" pitchFamily="34" charset="0"/>
                <a:cs typeface="Calibri" panose="020F0502020204030204" pitchFamily="34" charset="0"/>
              </a:rPr>
              <a:t/>
            </a:r>
            <a:br>
              <a:rPr altLang="de-DE" i="1" dirty="0">
                <a:solidFill>
                  <a:srgbClr val="0067B4"/>
                </a:solidFill>
                <a:latin typeface="Calibri" panose="020F0502020204030204" pitchFamily="34" charset="0"/>
                <a:cs typeface="Calibri" panose="020F0502020204030204" pitchFamily="34" charset="0"/>
              </a:rPr>
            </a:br>
            <a:endParaRPr altLang="en-US" dirty="0">
              <a:latin typeface="Calibri" panose="020F0502020204030204" pitchFamily="34" charset="0"/>
              <a:cs typeface="Calibri" panose="020F0502020204030204" pitchFamily="34" charset="0"/>
            </a:endParaRPr>
          </a:p>
        </p:txBody>
      </p:sp>
      <p:sp>
        <p:nvSpPr>
          <p:cNvPr id="16387" name="Fußzeilenplatzhalter 4"/>
          <p:cNvSpPr txBox="1">
            <a:spLocks/>
          </p:cNvSpPr>
          <p:nvPr/>
        </p:nvSpPr>
        <p:spPr bwMode="auto">
          <a:xfrm>
            <a:off x="2987675" y="6381750"/>
            <a:ext cx="3168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de-DE" sz="800">
                <a:solidFill>
                  <a:schemeClr val="accent2"/>
                </a:solidFill>
                <a:latin typeface="Arial" panose="020B0604020202020204" pitchFamily="34" charset="0"/>
              </a:rPr>
              <a:t>Institut für Arbeitsmedizin und Sozialmedizin Aachen (IASA),</a:t>
            </a:r>
          </a:p>
          <a:p>
            <a:pPr algn="ctr" eaLnBrk="1" hangingPunct="1"/>
            <a:r>
              <a:rPr lang="en-US" altLang="de-DE" sz="800">
                <a:solidFill>
                  <a:schemeClr val="accent2"/>
                </a:solidFill>
                <a:latin typeface="Arial" panose="020B0604020202020204" pitchFamily="34" charset="0"/>
              </a:rPr>
              <a:t>Universitätsklinikum RWTH Aachen</a:t>
            </a:r>
            <a:endParaRPr lang="de-DE" altLang="de-DE" sz="800">
              <a:solidFill>
                <a:schemeClr val="accent2"/>
              </a:solidFill>
              <a:latin typeface="Arial" panose="020B0604020202020204" pitchFamily="34" charset="0"/>
            </a:endParaRPr>
          </a:p>
          <a:p>
            <a:pPr algn="ctr" eaLnBrk="1" hangingPunct="1"/>
            <a:endParaRPr lang="de-DE" altLang="de-DE" sz="1400">
              <a:solidFill>
                <a:schemeClr val="accent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bwMode="auto">
          <a:xfrm>
            <a:off x="395288" y="188913"/>
            <a:ext cx="8458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latin typeface="Calibri" panose="020F0502020204030204" pitchFamily="34" charset="0"/>
                <a:cs typeface="Calibri" panose="020F0502020204030204" pitchFamily="34" charset="0"/>
              </a:rPr>
              <a:t>Definition: Stress…</a:t>
            </a:r>
          </a:p>
        </p:txBody>
      </p:sp>
      <p:sp>
        <p:nvSpPr>
          <p:cNvPr id="3" name="Inhaltsplatzhalter 2"/>
          <p:cNvSpPr>
            <a:spLocks noGrp="1"/>
          </p:cNvSpPr>
          <p:nvPr>
            <p:ph idx="1"/>
          </p:nvPr>
        </p:nvSpPr>
        <p:spPr>
          <a:xfrm>
            <a:off x="468313" y="1125539"/>
            <a:ext cx="8447087" cy="3167558"/>
          </a:xfrm>
        </p:spPr>
        <p:txBody>
          <a:bodyPr/>
          <a:lstStyle/>
          <a:p>
            <a:pPr>
              <a:spcAft>
                <a:spcPct val="30000"/>
              </a:spcAft>
              <a:buFontTx/>
              <a:buChar char="•"/>
            </a:pP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bezeichnet </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einen </a:t>
            </a:r>
            <a:r>
              <a:rPr lang="de-DE" altLang="de-DE" sz="2400" b="1" dirty="0">
                <a:solidFill>
                  <a:srgbClr val="0067B4"/>
                </a:solidFill>
                <a:latin typeface="Calibri" panose="020F0502020204030204" pitchFamily="34" charset="0"/>
                <a:cs typeface="Calibri" panose="020F0502020204030204" pitchFamily="34" charset="0"/>
                <a:sym typeface="Wingdings" panose="05000000000000000000" pitchFamily="2" charset="2"/>
              </a:rPr>
              <a:t>Spannungszustand</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 </a:t>
            </a: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
            </a:r>
            <a:b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br>
            <a:r>
              <a:rPr lang="de-DE" altLang="de-DE" sz="2400" dirty="0" smtClean="0">
                <a:solidFill>
                  <a:srgbClr val="0067B4"/>
                </a:solidFill>
                <a:latin typeface="Calibri" panose="020F0502020204030204" pitchFamily="34" charset="0"/>
                <a:cs typeface="Calibri" panose="020F0502020204030204" pitchFamily="34" charset="0"/>
                <a:sym typeface="Wingdings" panose="05000000000000000000" pitchFamily="2" charset="2"/>
              </a:rPr>
              <a:t>der </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dadurch entsteht,</a:t>
            </a:r>
          </a:p>
          <a:p>
            <a:pPr>
              <a:spcAft>
                <a:spcPct val="30000"/>
              </a:spcAft>
              <a:buFontTx/>
              <a:buChar char="•"/>
            </a:pP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dass zwischen den </a:t>
            </a:r>
            <a:r>
              <a:rPr lang="de-DE" altLang="de-DE" sz="2400" b="1" dirty="0">
                <a:solidFill>
                  <a:srgbClr val="0067B4"/>
                </a:solidFill>
                <a:latin typeface="Calibri" panose="020F0502020204030204" pitchFamily="34" charset="0"/>
                <a:cs typeface="Calibri" panose="020F0502020204030204" pitchFamily="34" charset="0"/>
                <a:sym typeface="Wingdings" panose="05000000000000000000" pitchFamily="2" charset="2"/>
              </a:rPr>
              <a:t>Anforderungen</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 die an eine Person gestellt werden,</a:t>
            </a:r>
          </a:p>
          <a:p>
            <a:pPr>
              <a:spcAft>
                <a:spcPct val="30000"/>
              </a:spcAft>
              <a:buFontTx/>
              <a:buChar char="•"/>
            </a:pP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und den </a:t>
            </a:r>
            <a:r>
              <a:rPr lang="de-DE" altLang="de-DE" sz="2400" b="1" dirty="0">
                <a:solidFill>
                  <a:srgbClr val="0067B4"/>
                </a:solidFill>
                <a:latin typeface="Calibri" panose="020F0502020204030204" pitchFamily="34" charset="0"/>
                <a:cs typeface="Calibri" panose="020F0502020204030204" pitchFamily="34" charset="0"/>
                <a:sym typeface="Wingdings" panose="05000000000000000000" pitchFamily="2" charset="2"/>
              </a:rPr>
              <a:t>Mitteln</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 die ihr zur Bewältigung dieser  Anforderungen zur Verfügung stehen,</a:t>
            </a:r>
          </a:p>
          <a:p>
            <a:pPr>
              <a:spcAft>
                <a:spcPct val="30000"/>
              </a:spcAft>
              <a:buFontTx/>
              <a:buChar char="•"/>
            </a:pP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ein </a:t>
            </a:r>
            <a:r>
              <a:rPr lang="de-DE" altLang="de-DE" sz="2400" b="1" dirty="0">
                <a:solidFill>
                  <a:srgbClr val="0067B4"/>
                </a:solidFill>
                <a:latin typeface="Calibri" panose="020F0502020204030204" pitchFamily="34" charset="0"/>
                <a:cs typeface="Calibri" panose="020F0502020204030204" pitchFamily="34" charset="0"/>
                <a:sym typeface="Wingdings" panose="05000000000000000000" pitchFamily="2" charset="2"/>
              </a:rPr>
              <a:t>Ungleichgewicht</a:t>
            </a:r>
            <a:r>
              <a:rPr lang="de-DE" altLang="de-DE" sz="2400" dirty="0">
                <a:solidFill>
                  <a:srgbClr val="0067B4"/>
                </a:solidFill>
                <a:latin typeface="Calibri" panose="020F0502020204030204" pitchFamily="34" charset="0"/>
                <a:cs typeface="Calibri" panose="020F0502020204030204" pitchFamily="34" charset="0"/>
                <a:sym typeface="Wingdings" panose="05000000000000000000" pitchFamily="2" charset="2"/>
              </a:rPr>
              <a:t> besteht.</a:t>
            </a:r>
          </a:p>
          <a:p>
            <a:pPr marL="0" indent="0">
              <a:buFont typeface="Arial" pitchFamily="34" charset="0"/>
              <a:buNone/>
              <a:defRPr/>
            </a:pPr>
            <a:endParaRPr lang="en-US" sz="1800" dirty="0">
              <a:latin typeface="Calibri" panose="020F0502020204030204" pitchFamily="34" charset="0"/>
              <a:cs typeface="Calibri" panose="020F0502020204030204" pitchFamily="34" charset="0"/>
            </a:endParaRPr>
          </a:p>
        </p:txBody>
      </p:sp>
      <p:sp>
        <p:nvSpPr>
          <p:cNvPr id="2" name="Bogen 1"/>
          <p:cNvSpPr/>
          <p:nvPr/>
        </p:nvSpPr>
        <p:spPr>
          <a:xfrm rot="8102384">
            <a:off x="3364222" y="5009402"/>
            <a:ext cx="888221" cy="940615"/>
          </a:xfrm>
          <a:prstGeom prst="arc">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Bogen 6"/>
          <p:cNvSpPr/>
          <p:nvPr/>
        </p:nvSpPr>
        <p:spPr>
          <a:xfrm rot="8102384">
            <a:off x="4493658" y="4465417"/>
            <a:ext cx="914400" cy="914400"/>
          </a:xfrm>
          <a:prstGeom prst="arc">
            <a:avLst/>
          </a:prstGeom>
          <a:ln w="76200">
            <a:solidFill>
              <a:srgbClr val="66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669900"/>
              </a:solidFill>
            </a:endParaRPr>
          </a:p>
        </p:txBody>
      </p:sp>
      <p:cxnSp>
        <p:nvCxnSpPr>
          <p:cNvPr id="5" name="Gerader Verbinder 4"/>
          <p:cNvCxnSpPr/>
          <p:nvPr/>
        </p:nvCxnSpPr>
        <p:spPr>
          <a:xfrm>
            <a:off x="4355976" y="4941168"/>
            <a:ext cx="0" cy="1185146"/>
          </a:xfrm>
          <a:prstGeom prst="line">
            <a:avLst/>
          </a:prstGeom>
          <a:ln w="76200">
            <a:solidFill>
              <a:srgbClr val="0067B4"/>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H="1">
            <a:off x="3815169" y="4590875"/>
            <a:ext cx="1081614" cy="700584"/>
          </a:xfrm>
          <a:prstGeom prst="line">
            <a:avLst/>
          </a:prstGeom>
          <a:ln w="76200">
            <a:solidFill>
              <a:srgbClr val="0067B4"/>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endCxn id="2" idx="0"/>
          </p:cNvCxnSpPr>
          <p:nvPr/>
        </p:nvCxnSpPr>
        <p:spPr>
          <a:xfrm>
            <a:off x="3881312" y="5291459"/>
            <a:ext cx="259348" cy="521038"/>
          </a:xfrm>
          <a:prstGeom prst="line">
            <a:avLst/>
          </a:prstGeom>
          <a:ln w="38100">
            <a:solidFill>
              <a:srgbClr val="0067B4"/>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endCxn id="7" idx="0"/>
          </p:cNvCxnSpPr>
          <p:nvPr/>
        </p:nvCxnSpPr>
        <p:spPr>
          <a:xfrm>
            <a:off x="4903619" y="4592780"/>
            <a:ext cx="370304" cy="653350"/>
          </a:xfrm>
          <a:prstGeom prst="line">
            <a:avLst/>
          </a:prstGeom>
          <a:ln w="38100">
            <a:solidFill>
              <a:srgbClr val="0067B4"/>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endCxn id="2" idx="2"/>
          </p:cNvCxnSpPr>
          <p:nvPr/>
        </p:nvCxnSpPr>
        <p:spPr>
          <a:xfrm flipH="1">
            <a:off x="3494081" y="5260679"/>
            <a:ext cx="351223" cy="532846"/>
          </a:xfrm>
          <a:prstGeom prst="line">
            <a:avLst/>
          </a:prstGeom>
          <a:ln w="38100">
            <a:solidFill>
              <a:srgbClr val="0067B4"/>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a:endCxn id="7" idx="2"/>
          </p:cNvCxnSpPr>
          <p:nvPr/>
        </p:nvCxnSpPr>
        <p:spPr>
          <a:xfrm flipH="1">
            <a:off x="4627345" y="4607329"/>
            <a:ext cx="249461" cy="638353"/>
          </a:xfrm>
          <a:prstGeom prst="line">
            <a:avLst/>
          </a:prstGeom>
          <a:ln w="38100">
            <a:solidFill>
              <a:srgbClr val="0067B4"/>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2989320" y="5996770"/>
            <a:ext cx="1312219" cy="400110"/>
          </a:xfrm>
          <a:prstGeom prst="rect">
            <a:avLst/>
          </a:prstGeom>
          <a:noFill/>
        </p:spPr>
        <p:txBody>
          <a:bodyPr wrap="none" rtlCol="0">
            <a:spAutoFit/>
          </a:bodyPr>
          <a:lstStyle/>
          <a:p>
            <a:r>
              <a:rPr lang="de-DE" sz="2000" b="1" dirty="0" smtClean="0">
                <a:solidFill>
                  <a:srgbClr val="FF0000"/>
                </a:solidFill>
                <a:latin typeface="Calibri" panose="020F0502020204030204" pitchFamily="34" charset="0"/>
                <a:cs typeface="Calibri" panose="020F0502020204030204" pitchFamily="34" charset="0"/>
              </a:rPr>
              <a:t>Stressoren</a:t>
            </a:r>
            <a:endParaRPr lang="de-DE" sz="2000" b="1" dirty="0">
              <a:solidFill>
                <a:srgbClr val="FF0000"/>
              </a:solidFill>
              <a:latin typeface="Calibri" panose="020F0502020204030204" pitchFamily="34" charset="0"/>
              <a:cs typeface="Calibri" panose="020F0502020204030204" pitchFamily="34" charset="0"/>
            </a:endParaRPr>
          </a:p>
        </p:txBody>
      </p:sp>
      <p:sp>
        <p:nvSpPr>
          <p:cNvPr id="28" name="Textfeld 27"/>
          <p:cNvSpPr txBox="1"/>
          <p:nvPr/>
        </p:nvSpPr>
        <p:spPr>
          <a:xfrm>
            <a:off x="4407674" y="6067210"/>
            <a:ext cx="1032270" cy="307777"/>
          </a:xfrm>
          <a:prstGeom prst="rect">
            <a:avLst/>
          </a:prstGeom>
          <a:noFill/>
        </p:spPr>
        <p:txBody>
          <a:bodyPr wrap="none" rtlCol="0">
            <a:spAutoFit/>
          </a:bodyPr>
          <a:lstStyle/>
          <a:p>
            <a:r>
              <a:rPr lang="de-DE" sz="1400" b="1" dirty="0" smtClean="0">
                <a:solidFill>
                  <a:srgbClr val="669900"/>
                </a:solidFill>
                <a:latin typeface="Calibri" panose="020F0502020204030204" pitchFamily="34" charset="0"/>
                <a:cs typeface="Calibri" panose="020F0502020204030204" pitchFamily="34" charset="0"/>
              </a:rPr>
              <a:t>Ressourcen</a:t>
            </a:r>
            <a:endParaRPr lang="de-DE" sz="1400" b="1" dirty="0">
              <a:solidFill>
                <a:srgbClr val="669900"/>
              </a:solidFill>
              <a:latin typeface="Calibri" panose="020F0502020204030204" pitchFamily="34" charset="0"/>
              <a:cs typeface="Calibri" panose="020F0502020204030204" pitchFamily="34" charset="0"/>
            </a:endParaRPr>
          </a:p>
        </p:txBody>
      </p:sp>
      <p:sp>
        <p:nvSpPr>
          <p:cNvPr id="29" name="Text Box 14"/>
          <p:cNvSpPr txBox="1">
            <a:spLocks noChangeArrowheads="1"/>
          </p:cNvSpPr>
          <p:nvPr/>
        </p:nvSpPr>
        <p:spPr bwMode="auto">
          <a:xfrm>
            <a:off x="7127775" y="6057837"/>
            <a:ext cx="2016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de-DE" altLang="de-DE" sz="1000" dirty="0">
                <a:solidFill>
                  <a:srgbClr val="C0C0C0"/>
                </a:solidFill>
                <a:latin typeface="Calibri" panose="020F0502020204030204" pitchFamily="34" charset="0"/>
                <a:cs typeface="Calibri" panose="020F0502020204030204" pitchFamily="34" charset="0"/>
              </a:rPr>
              <a:t>In Anlehnung </a:t>
            </a:r>
            <a:r>
              <a:rPr lang="de-DE" altLang="de-DE" sz="1000" dirty="0" smtClean="0">
                <a:solidFill>
                  <a:srgbClr val="C0C0C0"/>
                </a:solidFill>
                <a:latin typeface="Calibri" panose="020F0502020204030204" pitchFamily="34" charset="0"/>
                <a:cs typeface="Calibri" panose="020F0502020204030204" pitchFamily="34" charset="0"/>
              </a:rPr>
              <a:t>an</a:t>
            </a:r>
            <a:br>
              <a:rPr lang="de-DE" altLang="de-DE" sz="1000" dirty="0" smtClean="0">
                <a:solidFill>
                  <a:srgbClr val="C0C0C0"/>
                </a:solidFill>
                <a:latin typeface="Calibri" panose="020F0502020204030204" pitchFamily="34" charset="0"/>
                <a:cs typeface="Calibri" panose="020F0502020204030204" pitchFamily="34" charset="0"/>
              </a:rPr>
            </a:br>
            <a:r>
              <a:rPr lang="de-DE" altLang="de-DE" sz="1000" dirty="0" smtClean="0">
                <a:solidFill>
                  <a:srgbClr val="C0C0C0"/>
                </a:solidFill>
                <a:latin typeface="Calibri" panose="020F0502020204030204" pitchFamily="34" charset="0"/>
                <a:cs typeface="Calibri" panose="020F0502020204030204" pitchFamily="34" charset="0"/>
              </a:rPr>
              <a:t> </a:t>
            </a:r>
            <a:r>
              <a:rPr lang="de-DE" altLang="de-DE" sz="1000" dirty="0">
                <a:solidFill>
                  <a:srgbClr val="C0C0C0"/>
                </a:solidFill>
                <a:latin typeface="Calibri" panose="020F0502020204030204" pitchFamily="34" charset="0"/>
                <a:cs typeface="Calibri" panose="020F0502020204030204" pitchFamily="34" charset="0"/>
              </a:rPr>
              <a:t>Kaluza, ,</a:t>
            </a:r>
            <a:r>
              <a:rPr lang="de-DE" altLang="de-DE" sz="1000" dirty="0" smtClean="0">
                <a:solidFill>
                  <a:srgbClr val="C0C0C0"/>
                </a:solidFill>
                <a:latin typeface="Calibri" panose="020F0502020204030204" pitchFamily="34" charset="0"/>
                <a:cs typeface="Calibri" panose="020F0502020204030204" pitchFamily="34" charset="0"/>
              </a:rPr>
              <a:t>2014</a:t>
            </a:r>
            <a:endParaRPr lang="de-DE" altLang="de-DE" sz="1000" dirty="0">
              <a:solidFill>
                <a:srgbClr val="C0C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1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T Health RGB Scheme">
    <a:dk1>
      <a:srgbClr val="383838"/>
    </a:dk1>
    <a:lt1>
      <a:srgbClr val="FFFFFF"/>
    </a:lt1>
    <a:dk2>
      <a:srgbClr val="1C2441"/>
    </a:dk2>
    <a:lt2>
      <a:srgbClr val="3CFF87"/>
    </a:lt2>
    <a:accent1>
      <a:srgbClr val="0378FF"/>
    </a:accent1>
    <a:accent2>
      <a:srgbClr val="4EFFEB"/>
    </a:accent2>
    <a:accent3>
      <a:srgbClr val="FF33D0"/>
    </a:accent3>
    <a:accent4>
      <a:srgbClr val="9E2EFF"/>
    </a:accent4>
    <a:accent5>
      <a:srgbClr val="E1E1E1"/>
    </a:accent5>
    <a:accent6>
      <a:srgbClr val="F5F3ED"/>
    </a:accent6>
    <a:hlink>
      <a:srgbClr val="383838"/>
    </a:hlink>
    <a:folHlink>
      <a:srgbClr val="1C24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IT Health RGB Scheme">
    <a:dk1>
      <a:srgbClr val="383838"/>
    </a:dk1>
    <a:lt1>
      <a:srgbClr val="FFFFFF"/>
    </a:lt1>
    <a:dk2>
      <a:srgbClr val="1C2441"/>
    </a:dk2>
    <a:lt2>
      <a:srgbClr val="3CFF87"/>
    </a:lt2>
    <a:accent1>
      <a:srgbClr val="0378FF"/>
    </a:accent1>
    <a:accent2>
      <a:srgbClr val="4EFFEB"/>
    </a:accent2>
    <a:accent3>
      <a:srgbClr val="FF33D0"/>
    </a:accent3>
    <a:accent4>
      <a:srgbClr val="9E2EFF"/>
    </a:accent4>
    <a:accent5>
      <a:srgbClr val="E1E1E1"/>
    </a:accent5>
    <a:accent6>
      <a:srgbClr val="F5F3ED"/>
    </a:accent6>
    <a:hlink>
      <a:srgbClr val="383838"/>
    </a:hlink>
    <a:folHlink>
      <a:srgbClr val="1C24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IT Health RGB Scheme">
    <a:dk1>
      <a:srgbClr val="383838"/>
    </a:dk1>
    <a:lt1>
      <a:srgbClr val="FFFFFF"/>
    </a:lt1>
    <a:dk2>
      <a:srgbClr val="1C2441"/>
    </a:dk2>
    <a:lt2>
      <a:srgbClr val="3CFF87"/>
    </a:lt2>
    <a:accent1>
      <a:srgbClr val="0378FF"/>
    </a:accent1>
    <a:accent2>
      <a:srgbClr val="4EFFEB"/>
    </a:accent2>
    <a:accent3>
      <a:srgbClr val="FF33D0"/>
    </a:accent3>
    <a:accent4>
      <a:srgbClr val="9E2EFF"/>
    </a:accent4>
    <a:accent5>
      <a:srgbClr val="E1E1E1"/>
    </a:accent5>
    <a:accent6>
      <a:srgbClr val="F5F3ED"/>
    </a:accent6>
    <a:hlink>
      <a:srgbClr val="383838"/>
    </a:hlink>
    <a:folHlink>
      <a:srgbClr val="1C24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2119</Words>
  <Application>Microsoft Office PowerPoint</Application>
  <PresentationFormat>Bildschirmpräsentation (4:3)</PresentationFormat>
  <Paragraphs>430</Paragraphs>
  <Slides>39</Slides>
  <Notes>26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39</vt:i4>
      </vt:variant>
    </vt:vector>
  </HeadingPairs>
  <TitlesOfParts>
    <vt:vector size="49" baseType="lpstr">
      <vt:lpstr>ＭＳ Ｐゴシック</vt:lpstr>
      <vt:lpstr>ＭＳ Ｐゴシック</vt:lpstr>
      <vt:lpstr>Arial</vt:lpstr>
      <vt:lpstr>Calibri</vt:lpstr>
      <vt:lpstr>Symbol</vt:lpstr>
      <vt:lpstr>Times New Roman</vt:lpstr>
      <vt:lpstr>Trebuchet MS</vt:lpstr>
      <vt:lpstr>Wingdings</vt:lpstr>
      <vt:lpstr>Wingdings 3</vt:lpstr>
      <vt:lpstr>Standarddesign</vt:lpstr>
      <vt:lpstr>PowerPoint-Präsentation</vt:lpstr>
      <vt:lpstr>Was hält dieser Vortrag für Sie bereit?</vt:lpstr>
      <vt:lpstr>Arbeit, Arbeitsbedingungen &amp; (psychische) Gesundheit</vt:lpstr>
      <vt:lpstr>Arbeit ist ein Gesundheitsfaktor!</vt:lpstr>
      <vt:lpstr>Psychische Belastungen am Arbeitsplatz  und deren Folgen</vt:lpstr>
      <vt:lpstr>Meta-Analysen zu Belastung &amp; Gesundheit</vt:lpstr>
      <vt:lpstr>Quellen psychischer Belastung</vt:lpstr>
      <vt:lpstr>Relevanz von Stressoren  für (arbeitsbedingte) Erkrankungen   </vt:lpstr>
      <vt:lpstr>Definition: Stress…</vt:lpstr>
      <vt:lpstr>Stressphysiologie</vt:lpstr>
      <vt:lpstr>Prozessablauf der physiologischen Reaktion</vt:lpstr>
      <vt:lpstr>Einfluss von Genetik und Persönlichkeit?</vt:lpstr>
      <vt:lpstr>Auswirkungen von Technostress</vt:lpstr>
      <vt:lpstr>Technostress: Ergebnisse</vt:lpstr>
      <vt:lpstr>Präventionsansätze</vt:lpstr>
      <vt:lpstr>PowerPoint-Präsentation</vt:lpstr>
      <vt:lpstr>Drei Säulen der Verhaltensprävention</vt:lpstr>
      <vt:lpstr>Evaluation des Stressbewältigungstrainings</vt:lpstr>
      <vt:lpstr>Regenerative Stresskompetenz</vt:lpstr>
      <vt:lpstr>Achtsamkeit: Review zu MBSR Trainings (Mindfulness Based Stress Reduction)</vt:lpstr>
      <vt:lpstr>Achtsamkeit am Arbeitsplatz und  Erholung nach Feierabend</vt:lpstr>
      <vt:lpstr>Employee Assistance Programs als Investition</vt:lpstr>
      <vt:lpstr>Verhältnisprävention  Fokus: Gefährdungsbeurteilung psychischer Belastung als Primärprävention  </vt:lpstr>
      <vt:lpstr>Ablauf einer Gefährdungsbeurteilung</vt:lpstr>
      <vt:lpstr>PowerPoint-Präsentation</vt:lpstr>
      <vt:lpstr>Arbeitsplätze mit 0% psychischer Belastung</vt:lpstr>
      <vt:lpstr>Ursachen für Ausbleiben der Belastungsermittlung </vt:lpstr>
      <vt:lpstr>Interventionsstudie als Beispiel</vt:lpstr>
      <vt:lpstr>Interventions- möglichkeiten </vt:lpstr>
      <vt:lpstr>Festlegung von Maßnahmen</vt:lpstr>
      <vt:lpstr>Planung der Gefahrenverhütung</vt:lpstr>
      <vt:lpstr>Maßnahmen-Beispiele I</vt:lpstr>
      <vt:lpstr>E-Mail Regeln: Weniger Abruf weniger Stress</vt:lpstr>
      <vt:lpstr>Maßnahmen-Beispiele II</vt:lpstr>
      <vt:lpstr>Fazit</vt:lpstr>
      <vt:lpstr>Weiterführende Informationen I</vt:lpstr>
      <vt:lpstr>Weiterführende Informationen II</vt:lpstr>
      <vt:lpstr>Vielen Dank! </vt:lpstr>
      <vt:lpstr>Quellenangaben </vt:lpstr>
    </vt:vector>
  </TitlesOfParts>
  <Company>trocklon gmbh/ luftschacht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mathias brandstädter</dc:creator>
  <cp:lastModifiedBy>Lang, Jessica</cp:lastModifiedBy>
  <cp:revision>506</cp:revision>
  <cp:lastPrinted>2015-05-14T20:11:47Z</cp:lastPrinted>
  <dcterms:created xsi:type="dcterms:W3CDTF">2011-12-11T14:41:47Z</dcterms:created>
  <dcterms:modified xsi:type="dcterms:W3CDTF">2021-11-17T09:15:36Z</dcterms:modified>
</cp:coreProperties>
</file>