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sldIdLst>
    <p:sldId id="256" r:id="rId2"/>
    <p:sldId id="818" r:id="rId3"/>
    <p:sldId id="451" r:id="rId4"/>
    <p:sldId id="825" r:id="rId5"/>
    <p:sldId id="452" r:id="rId6"/>
    <p:sldId id="813" r:id="rId7"/>
    <p:sldId id="453" r:id="rId8"/>
    <p:sldId id="828" r:id="rId9"/>
    <p:sldId id="826" r:id="rId10"/>
    <p:sldId id="827" r:id="rId11"/>
    <p:sldId id="817" r:id="rId12"/>
    <p:sldId id="834" r:id="rId13"/>
    <p:sldId id="815" r:id="rId14"/>
    <p:sldId id="819" r:id="rId15"/>
    <p:sldId id="829" r:id="rId16"/>
    <p:sldId id="830" r:id="rId17"/>
    <p:sldId id="831" r:id="rId18"/>
    <p:sldId id="832" r:id="rId19"/>
    <p:sldId id="833" r:id="rId20"/>
    <p:sldId id="821" r:id="rId21"/>
    <p:sldId id="835" r:id="rId22"/>
    <p:sldId id="820" r:id="rId23"/>
    <p:sldId id="836" r:id="rId24"/>
    <p:sldId id="837" r:id="rId25"/>
    <p:sldId id="838" r:id="rId26"/>
    <p:sldId id="822" r:id="rId27"/>
    <p:sldId id="823" r:id="rId28"/>
    <p:sldId id="839" r:id="rId29"/>
    <p:sldId id="840" r:id="rId30"/>
    <p:sldId id="449" r:id="rId3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D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51" autoAdjust="0"/>
    <p:restoredTop sz="87663"/>
  </p:normalViewPr>
  <p:slideViewPr>
    <p:cSldViewPr>
      <p:cViewPr>
        <p:scale>
          <a:sx n="100" d="100"/>
          <a:sy n="100" d="100"/>
        </p:scale>
        <p:origin x="88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3FFD37-3EE6-40B6-832A-DEFB40E7EDA0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2D1D2CC4-D0C2-43C0-8A28-EEC8662A093E}">
      <dgm:prSet phldrT="[Texte]"/>
      <dgm:spPr/>
      <dgm:t>
        <a:bodyPr/>
        <a:lstStyle/>
        <a:p>
          <a:r>
            <a:rPr lang="fr-FR" dirty="0">
              <a:latin typeface="Times New Roman" panose="02020603050405020304" pitchFamily="18" charset="0"/>
              <a:cs typeface="Times New Roman" panose="02020603050405020304" pitchFamily="18" charset="0"/>
            </a:rPr>
            <a:t>Acteurs de prévention internes</a:t>
          </a:r>
        </a:p>
      </dgm:t>
    </dgm:pt>
    <dgm:pt modelId="{FFB07709-B6FC-4840-8BBA-E0B65BC29728}" type="parTrans" cxnId="{28B99C36-3846-4184-8241-77FB5E31F05F}">
      <dgm:prSet/>
      <dgm:spPr/>
      <dgm:t>
        <a:bodyPr/>
        <a:lstStyle/>
        <a:p>
          <a:endParaRPr lang="fr-FR"/>
        </a:p>
      </dgm:t>
    </dgm:pt>
    <dgm:pt modelId="{BBF331D2-9E5B-44BD-9708-D98D54F5BC9A}" type="sibTrans" cxnId="{28B99C36-3846-4184-8241-77FB5E31F05F}">
      <dgm:prSet/>
      <dgm:spPr/>
      <dgm:t>
        <a:bodyPr/>
        <a:lstStyle/>
        <a:p>
          <a:endParaRPr lang="fr-FR"/>
        </a:p>
      </dgm:t>
    </dgm:pt>
    <dgm:pt modelId="{EA0B218B-3B22-44FD-853F-4340084BA4C9}">
      <dgm:prSet phldrT="[Texte]"/>
      <dgm:spPr/>
      <dgm:t>
        <a:bodyPr/>
        <a:lstStyle/>
        <a:p>
          <a:r>
            <a:rPr lang="fr-FR" dirty="0">
              <a:latin typeface="Times New Roman" panose="02020603050405020304" pitchFamily="18" charset="0"/>
              <a:cs typeface="Times New Roman" panose="02020603050405020304" pitchFamily="18" charset="0"/>
            </a:rPr>
            <a:t>Managers</a:t>
          </a:r>
        </a:p>
      </dgm:t>
    </dgm:pt>
    <dgm:pt modelId="{F0004028-1A37-4C62-85F4-A3CDC656D448}" type="parTrans" cxnId="{52912CC4-C731-4F6F-8950-3933EF31707C}">
      <dgm:prSet/>
      <dgm:spPr/>
      <dgm:t>
        <a:bodyPr/>
        <a:lstStyle/>
        <a:p>
          <a:endParaRPr lang="fr-FR"/>
        </a:p>
      </dgm:t>
    </dgm:pt>
    <dgm:pt modelId="{A350768A-DC19-4E26-A43D-DA6881026D2A}" type="sibTrans" cxnId="{52912CC4-C731-4F6F-8950-3933EF31707C}">
      <dgm:prSet/>
      <dgm:spPr/>
      <dgm:t>
        <a:bodyPr/>
        <a:lstStyle/>
        <a:p>
          <a:endParaRPr lang="fr-FR"/>
        </a:p>
      </dgm:t>
    </dgm:pt>
    <dgm:pt modelId="{70F90FF9-CD47-4DAB-A8A3-AD85E7D7FCC5}">
      <dgm:prSet phldrT="[Texte]"/>
      <dgm:spPr/>
      <dgm:t>
        <a:bodyPr/>
        <a:lstStyle/>
        <a:p>
          <a:r>
            <a:rPr lang="fr-LU" dirty="0">
              <a:latin typeface="Times New Roman" panose="02020603050405020304" pitchFamily="18" charset="0"/>
              <a:cs typeface="Times New Roman" panose="02020603050405020304" pitchFamily="18" charset="0"/>
            </a:rPr>
            <a:t>Salariés</a:t>
          </a:r>
          <a:endParaRPr lang="fr-FR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0F93AA-0017-400C-91DE-AD32C311C261}" type="parTrans" cxnId="{53C1A82D-2066-48A7-9F0A-E687B523D89E}">
      <dgm:prSet/>
      <dgm:spPr/>
      <dgm:t>
        <a:bodyPr/>
        <a:lstStyle/>
        <a:p>
          <a:endParaRPr lang="fr-FR"/>
        </a:p>
      </dgm:t>
    </dgm:pt>
    <dgm:pt modelId="{491A7EC2-5B91-46B4-B6F9-938169362DFD}" type="sibTrans" cxnId="{53C1A82D-2066-48A7-9F0A-E687B523D89E}">
      <dgm:prSet/>
      <dgm:spPr/>
      <dgm:t>
        <a:bodyPr/>
        <a:lstStyle/>
        <a:p>
          <a:endParaRPr lang="fr-FR"/>
        </a:p>
      </dgm:t>
    </dgm:pt>
    <dgm:pt modelId="{285D1EB5-762D-4256-8F8E-1535AEB3BCFA}" type="pres">
      <dgm:prSet presAssocID="{F73FFD37-3EE6-40B6-832A-DEFB40E7EDA0}" presName="compositeShape" presStyleCnt="0">
        <dgm:presLayoutVars>
          <dgm:dir/>
          <dgm:resizeHandles/>
        </dgm:presLayoutVars>
      </dgm:prSet>
      <dgm:spPr/>
    </dgm:pt>
    <dgm:pt modelId="{20D67A1B-3921-4B40-94F1-789102020395}" type="pres">
      <dgm:prSet presAssocID="{F73FFD37-3EE6-40B6-832A-DEFB40E7EDA0}" presName="pyramid" presStyleLbl="node1" presStyleIdx="0" presStyleCnt="1" custScaleX="116701" custLinFactNeighborX="-5664"/>
      <dgm:spPr/>
    </dgm:pt>
    <dgm:pt modelId="{ABE7FF90-5C83-451B-A250-D9BDC1BA4AEF}" type="pres">
      <dgm:prSet presAssocID="{F73FFD37-3EE6-40B6-832A-DEFB40E7EDA0}" presName="theList" presStyleCnt="0"/>
      <dgm:spPr/>
    </dgm:pt>
    <dgm:pt modelId="{7B2C420E-B411-4E2D-8CB6-8C37730E90C9}" type="pres">
      <dgm:prSet presAssocID="{2D1D2CC4-D0C2-43C0-8A28-EEC8662A093E}" presName="aNode" presStyleLbl="fgAcc1" presStyleIdx="0" presStyleCnt="3" custLinFactNeighborX="-19659">
        <dgm:presLayoutVars>
          <dgm:bulletEnabled val="1"/>
        </dgm:presLayoutVars>
      </dgm:prSet>
      <dgm:spPr/>
    </dgm:pt>
    <dgm:pt modelId="{E4284D2C-3A87-40C6-8502-8827831D5394}" type="pres">
      <dgm:prSet presAssocID="{2D1D2CC4-D0C2-43C0-8A28-EEC8662A093E}" presName="aSpace" presStyleCnt="0"/>
      <dgm:spPr/>
    </dgm:pt>
    <dgm:pt modelId="{FAB554D2-08CA-4959-9C8D-3DAD9D6D02B5}" type="pres">
      <dgm:prSet presAssocID="{EA0B218B-3B22-44FD-853F-4340084BA4C9}" presName="aNode" presStyleLbl="fgAcc1" presStyleIdx="1" presStyleCnt="3" custLinFactNeighborX="-19659">
        <dgm:presLayoutVars>
          <dgm:bulletEnabled val="1"/>
        </dgm:presLayoutVars>
      </dgm:prSet>
      <dgm:spPr/>
    </dgm:pt>
    <dgm:pt modelId="{5BC10975-7567-471C-A854-2B5E7D7E29B7}" type="pres">
      <dgm:prSet presAssocID="{EA0B218B-3B22-44FD-853F-4340084BA4C9}" presName="aSpace" presStyleCnt="0"/>
      <dgm:spPr/>
    </dgm:pt>
    <dgm:pt modelId="{740C2F66-1E70-4BE1-9F12-59D52BB62E28}" type="pres">
      <dgm:prSet presAssocID="{70F90FF9-CD47-4DAB-A8A3-AD85E7D7FCC5}" presName="aNode" presStyleLbl="fgAcc1" presStyleIdx="2" presStyleCnt="3" custLinFactNeighborX="-19659">
        <dgm:presLayoutVars>
          <dgm:bulletEnabled val="1"/>
        </dgm:presLayoutVars>
      </dgm:prSet>
      <dgm:spPr/>
    </dgm:pt>
    <dgm:pt modelId="{C47408D4-5015-4E9A-80E0-042756BBCEFD}" type="pres">
      <dgm:prSet presAssocID="{70F90FF9-CD47-4DAB-A8A3-AD85E7D7FCC5}" presName="aSpace" presStyleCnt="0"/>
      <dgm:spPr/>
    </dgm:pt>
  </dgm:ptLst>
  <dgm:cxnLst>
    <dgm:cxn modelId="{53C1A82D-2066-48A7-9F0A-E687B523D89E}" srcId="{F73FFD37-3EE6-40B6-832A-DEFB40E7EDA0}" destId="{70F90FF9-CD47-4DAB-A8A3-AD85E7D7FCC5}" srcOrd="2" destOrd="0" parTransId="{060F93AA-0017-400C-91DE-AD32C311C261}" sibTransId="{491A7EC2-5B91-46B4-B6F9-938169362DFD}"/>
    <dgm:cxn modelId="{28B99C36-3846-4184-8241-77FB5E31F05F}" srcId="{F73FFD37-3EE6-40B6-832A-DEFB40E7EDA0}" destId="{2D1D2CC4-D0C2-43C0-8A28-EEC8662A093E}" srcOrd="0" destOrd="0" parTransId="{FFB07709-B6FC-4840-8BBA-E0B65BC29728}" sibTransId="{BBF331D2-9E5B-44BD-9708-D98D54F5BC9A}"/>
    <dgm:cxn modelId="{2BEB783D-C7A5-4670-B86A-0C99D971ED21}" type="presOf" srcId="{70F90FF9-CD47-4DAB-A8A3-AD85E7D7FCC5}" destId="{740C2F66-1E70-4BE1-9F12-59D52BB62E28}" srcOrd="0" destOrd="0" presId="urn:microsoft.com/office/officeart/2005/8/layout/pyramid2"/>
    <dgm:cxn modelId="{CFF5695C-5FD4-4C7D-ADD9-A520D7575B52}" type="presOf" srcId="{EA0B218B-3B22-44FD-853F-4340084BA4C9}" destId="{FAB554D2-08CA-4959-9C8D-3DAD9D6D02B5}" srcOrd="0" destOrd="0" presId="urn:microsoft.com/office/officeart/2005/8/layout/pyramid2"/>
    <dgm:cxn modelId="{6CEA7FAD-CD84-4745-9BC9-5C0B532FE60B}" type="presOf" srcId="{F73FFD37-3EE6-40B6-832A-DEFB40E7EDA0}" destId="{285D1EB5-762D-4256-8F8E-1535AEB3BCFA}" srcOrd="0" destOrd="0" presId="urn:microsoft.com/office/officeart/2005/8/layout/pyramid2"/>
    <dgm:cxn modelId="{52912CC4-C731-4F6F-8950-3933EF31707C}" srcId="{F73FFD37-3EE6-40B6-832A-DEFB40E7EDA0}" destId="{EA0B218B-3B22-44FD-853F-4340084BA4C9}" srcOrd="1" destOrd="0" parTransId="{F0004028-1A37-4C62-85F4-A3CDC656D448}" sibTransId="{A350768A-DC19-4E26-A43D-DA6881026D2A}"/>
    <dgm:cxn modelId="{9BB752CD-F64B-4542-9BDE-97FDA01C4659}" type="presOf" srcId="{2D1D2CC4-D0C2-43C0-8A28-EEC8662A093E}" destId="{7B2C420E-B411-4E2D-8CB6-8C37730E90C9}" srcOrd="0" destOrd="0" presId="urn:microsoft.com/office/officeart/2005/8/layout/pyramid2"/>
    <dgm:cxn modelId="{93A849EB-1473-4558-A00F-9424543FB1C0}" type="presParOf" srcId="{285D1EB5-762D-4256-8F8E-1535AEB3BCFA}" destId="{20D67A1B-3921-4B40-94F1-789102020395}" srcOrd="0" destOrd="0" presId="urn:microsoft.com/office/officeart/2005/8/layout/pyramid2"/>
    <dgm:cxn modelId="{B4EB5E7A-1DFE-4CA3-B913-4A411CAB7C74}" type="presParOf" srcId="{285D1EB5-762D-4256-8F8E-1535AEB3BCFA}" destId="{ABE7FF90-5C83-451B-A250-D9BDC1BA4AEF}" srcOrd="1" destOrd="0" presId="urn:microsoft.com/office/officeart/2005/8/layout/pyramid2"/>
    <dgm:cxn modelId="{56A6D889-E3FB-41F5-8332-BDE166A04791}" type="presParOf" srcId="{ABE7FF90-5C83-451B-A250-D9BDC1BA4AEF}" destId="{7B2C420E-B411-4E2D-8CB6-8C37730E90C9}" srcOrd="0" destOrd="0" presId="urn:microsoft.com/office/officeart/2005/8/layout/pyramid2"/>
    <dgm:cxn modelId="{A12B7432-D10A-4104-BB23-84425EC68FB6}" type="presParOf" srcId="{ABE7FF90-5C83-451B-A250-D9BDC1BA4AEF}" destId="{E4284D2C-3A87-40C6-8502-8827831D5394}" srcOrd="1" destOrd="0" presId="urn:microsoft.com/office/officeart/2005/8/layout/pyramid2"/>
    <dgm:cxn modelId="{20262652-E002-4D49-89AD-A3A1F3172EDD}" type="presParOf" srcId="{ABE7FF90-5C83-451B-A250-D9BDC1BA4AEF}" destId="{FAB554D2-08CA-4959-9C8D-3DAD9D6D02B5}" srcOrd="2" destOrd="0" presId="urn:microsoft.com/office/officeart/2005/8/layout/pyramid2"/>
    <dgm:cxn modelId="{5F1DB1ED-C151-4516-96D9-B61340006FA2}" type="presParOf" srcId="{ABE7FF90-5C83-451B-A250-D9BDC1BA4AEF}" destId="{5BC10975-7567-471C-A854-2B5E7D7E29B7}" srcOrd="3" destOrd="0" presId="urn:microsoft.com/office/officeart/2005/8/layout/pyramid2"/>
    <dgm:cxn modelId="{16730D97-CA6B-42B7-AAE6-0D0F47219050}" type="presParOf" srcId="{ABE7FF90-5C83-451B-A250-D9BDC1BA4AEF}" destId="{740C2F66-1E70-4BE1-9F12-59D52BB62E28}" srcOrd="4" destOrd="0" presId="urn:microsoft.com/office/officeart/2005/8/layout/pyramid2"/>
    <dgm:cxn modelId="{FFC7135C-32D7-4020-9539-18E690522D85}" type="presParOf" srcId="{ABE7FF90-5C83-451B-A250-D9BDC1BA4AEF}" destId="{C47408D4-5015-4E9A-80E0-042756BBCEFD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D67A1B-3921-4B40-94F1-789102020395}">
      <dsp:nvSpPr>
        <dsp:cNvPr id="0" name=""/>
        <dsp:cNvSpPr/>
      </dsp:nvSpPr>
      <dsp:spPr>
        <a:xfrm>
          <a:off x="0" y="0"/>
          <a:ext cx="4705907" cy="403244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2C420E-B411-4E2D-8CB6-8C37730E90C9}">
      <dsp:nvSpPr>
        <dsp:cNvPr id="0" name=""/>
        <dsp:cNvSpPr/>
      </dsp:nvSpPr>
      <dsp:spPr>
        <a:xfrm>
          <a:off x="1942938" y="405410"/>
          <a:ext cx="2621091" cy="95455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Acteurs de prévention internes</a:t>
          </a:r>
        </a:p>
      </dsp:txBody>
      <dsp:txXfrm>
        <a:off x="1989536" y="452008"/>
        <a:ext cx="2527895" cy="861360"/>
      </dsp:txXfrm>
    </dsp:sp>
    <dsp:sp modelId="{FAB554D2-08CA-4959-9C8D-3DAD9D6D02B5}">
      <dsp:nvSpPr>
        <dsp:cNvPr id="0" name=""/>
        <dsp:cNvSpPr/>
      </dsp:nvSpPr>
      <dsp:spPr>
        <a:xfrm>
          <a:off x="1942938" y="1479286"/>
          <a:ext cx="2621091" cy="95455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Managers</a:t>
          </a:r>
        </a:p>
      </dsp:txBody>
      <dsp:txXfrm>
        <a:off x="1989536" y="1525884"/>
        <a:ext cx="2527895" cy="861360"/>
      </dsp:txXfrm>
    </dsp:sp>
    <dsp:sp modelId="{740C2F66-1E70-4BE1-9F12-59D52BB62E28}">
      <dsp:nvSpPr>
        <dsp:cNvPr id="0" name=""/>
        <dsp:cNvSpPr/>
      </dsp:nvSpPr>
      <dsp:spPr>
        <a:xfrm>
          <a:off x="1942938" y="2553161"/>
          <a:ext cx="2621091" cy="95455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L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Salariés</a:t>
          </a:r>
          <a:endParaRPr lang="fr-FR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89536" y="2599759"/>
        <a:ext cx="2527895" cy="8613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LU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69BD8-88E4-4CDB-94DE-ED4719E39EC5}" type="datetimeFigureOut">
              <a:rPr lang="fr-LU" smtClean="0"/>
              <a:t>16/11/2021</a:t>
            </a:fld>
            <a:endParaRPr lang="fr-LU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LU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LU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LU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9183E-A935-450B-8756-C13A791AC364}" type="slidenum">
              <a:rPr lang="fr-LU" smtClean="0"/>
              <a:t>‹N°›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423356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9183E-A935-450B-8756-C13A791AC364}" type="slidenum">
              <a:rPr lang="fr-LU" smtClean="0"/>
              <a:t>2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1648432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9183E-A935-450B-8756-C13A791AC364}" type="slidenum">
              <a:rPr lang="fr-LU" smtClean="0"/>
              <a:t>15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2488637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9183E-A935-450B-8756-C13A791AC364}" type="slidenum">
              <a:rPr lang="fr-LU" smtClean="0"/>
              <a:t>16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2993877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9183E-A935-450B-8756-C13A791AC364}" type="slidenum">
              <a:rPr lang="fr-LU" smtClean="0"/>
              <a:t>17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8877986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9183E-A935-450B-8756-C13A791AC364}" type="slidenum">
              <a:rPr lang="fr-LU" smtClean="0"/>
              <a:t>24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7178610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9183E-A935-450B-8756-C13A791AC364}" type="slidenum">
              <a:rPr lang="fr-LU" smtClean="0"/>
              <a:t>25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6463069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9183E-A935-450B-8756-C13A791AC364}" type="slidenum">
              <a:rPr lang="fr-LU" smtClean="0"/>
              <a:t>27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36551882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9183E-A935-450B-8756-C13A791AC364}" type="slidenum">
              <a:rPr lang="fr-LU" smtClean="0"/>
              <a:t>28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31597030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9183E-A935-450B-8756-C13A791AC364}" type="slidenum">
              <a:rPr lang="fr-LU" smtClean="0"/>
              <a:t>29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33133363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CFD7D680-0196-F942-B895-F2A770318E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SzPct val="100000"/>
            </a:pPr>
            <a:fld id="{0E3D8C90-2CF7-5847-BD3D-13D044BC87A7}" type="slidenum">
              <a:rPr lang="fr-FR" altLang="fr-FR">
                <a:solidFill>
                  <a:srgbClr val="000000"/>
                </a:solidFill>
              </a:rPr>
              <a:pPr>
                <a:buSzPct val="100000"/>
              </a:pPr>
              <a:t>30</a:t>
            </a:fld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92163" name="Rectangle 1">
            <a:extLst>
              <a:ext uri="{FF2B5EF4-FFF2-40B4-BE49-F238E27FC236}">
                <a16:creationId xmlns:a16="http://schemas.microsoft.com/office/drawing/2014/main" id="{54C6CE95-222C-F548-8A41-BB1672584FD1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0900" y="744538"/>
            <a:ext cx="4965700" cy="37242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4" name="Rectangle 2">
            <a:extLst>
              <a:ext uri="{FF2B5EF4-FFF2-40B4-BE49-F238E27FC236}">
                <a16:creationId xmlns:a16="http://schemas.microsoft.com/office/drawing/2014/main" id="{90081F0E-BF4A-094F-A006-71781B403DC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750" y="4714875"/>
            <a:ext cx="5334000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92165" name="Text Box 3">
            <a:extLst>
              <a:ext uri="{FF2B5EF4-FFF2-40B4-BE49-F238E27FC236}">
                <a16:creationId xmlns:a16="http://schemas.microsoft.com/office/drawing/2014/main" id="{ABB7B257-343E-434E-B596-80B2A46F7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6663" y="942975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SzPct val="100000"/>
            </a:pPr>
            <a:fld id="{21CD6E17-AA87-D947-AB6C-E5E3BCA2C310}" type="slidenum">
              <a:rPr lang="fr-FR" altLang="fr-FR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30</a:t>
            </a:fld>
            <a:endParaRPr lang="fr-FR" altLang="fr-F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9183E-A935-450B-8756-C13A791AC364}" type="slidenum">
              <a:rPr lang="fr-LU" smtClean="0"/>
              <a:t>3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3840505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9183E-A935-450B-8756-C13A791AC364}" type="slidenum">
              <a:rPr lang="fr-LU" smtClean="0"/>
              <a:t>4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4241486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9183E-A935-450B-8756-C13A791AC364}" type="slidenum">
              <a:rPr lang="fr-LU" smtClean="0"/>
              <a:t>5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254468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Espace réservé de l'image des diapositives 1">
            <a:extLst>
              <a:ext uri="{FF2B5EF4-FFF2-40B4-BE49-F238E27FC236}">
                <a16:creationId xmlns:a16="http://schemas.microsoft.com/office/drawing/2014/main" id="{C1CAA4D6-DFD9-5D4B-A671-6DDF44F6501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Espace réservé des notes 2">
            <a:extLst>
              <a:ext uri="{FF2B5EF4-FFF2-40B4-BE49-F238E27FC236}">
                <a16:creationId xmlns:a16="http://schemas.microsoft.com/office/drawing/2014/main" id="{E9D470BD-6BBD-4C4F-A75C-97E7BB3199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LU" altLang="fr-FR" dirty="0"/>
          </a:p>
        </p:txBody>
      </p:sp>
      <p:sp>
        <p:nvSpPr>
          <p:cNvPr id="40963" name="Espace réservé du numéro de diapositive 3">
            <a:extLst>
              <a:ext uri="{FF2B5EF4-FFF2-40B4-BE49-F238E27FC236}">
                <a16:creationId xmlns:a16="http://schemas.microsoft.com/office/drawing/2014/main" id="{87601365-0122-514E-BAA2-B6C35418C7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72DCAF8-14AC-B540-BFE1-12D420BD1E80}" type="slidenum">
              <a:rPr lang="fr-CH" altLang="fr-FR"/>
              <a:pPr/>
              <a:t>6</a:t>
            </a:fld>
            <a:endParaRPr lang="fr-CH" alt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9183E-A935-450B-8756-C13A791AC364}" type="slidenum">
              <a:rPr lang="fr-LU" smtClean="0"/>
              <a:t>7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371152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9183E-A935-450B-8756-C13A791AC364}" type="slidenum">
              <a:rPr lang="fr-LU" smtClean="0"/>
              <a:t>10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2546085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9183E-A935-450B-8756-C13A791AC364}" type="slidenum">
              <a:rPr lang="fr-LU" smtClean="0"/>
              <a:t>13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771737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9183E-A935-450B-8756-C13A791AC364}" type="slidenum">
              <a:rPr lang="fr-LU" smtClean="0"/>
              <a:t>14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3161021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fr-FR"/>
              <a:t>Postvention suicide - 2018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fr-FR"/>
              <a:t>Document à usage interne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39422B45-C6DF-4232-8B9A-F5F5FFC0884A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718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02" y="5639824"/>
            <a:ext cx="9168701" cy="1245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70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Postvention suicide - 2018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Document à usage interne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2B45-C6DF-4232-8B9A-F5F5FFC088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8718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Postvention suicide - 2018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Document à usage interne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2B45-C6DF-4232-8B9A-F5F5FFC088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0224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>
            <a:extLst>
              <a:ext uri="{FF2B5EF4-FFF2-40B4-BE49-F238E27FC236}">
                <a16:creationId xmlns:a16="http://schemas.microsoft.com/office/drawing/2014/main" id="{6092C4B5-C7B9-A84C-889B-3471E9FAD5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0" b="50000"/>
          <a:stretch>
            <a:fillRect/>
          </a:stretch>
        </p:blipFill>
        <p:spPr bwMode="auto">
          <a:xfrm>
            <a:off x="0" y="0"/>
            <a:ext cx="920115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47781807-968D-3748-A8B8-5FC083B13A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0" b="50000"/>
          <a:stretch>
            <a:fillRect/>
          </a:stretch>
        </p:blipFill>
        <p:spPr bwMode="auto">
          <a:xfrm>
            <a:off x="0" y="6813550"/>
            <a:ext cx="920115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8">
            <a:extLst>
              <a:ext uri="{FF2B5EF4-FFF2-40B4-BE49-F238E27FC236}">
                <a16:creationId xmlns:a16="http://schemas.microsoft.com/office/drawing/2014/main" id="{E88A2815-242C-3C4D-831D-84482B2948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95250"/>
            <a:ext cx="612775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2"/>
          <p:cNvSpPr>
            <a:spLocks noGrp="1"/>
          </p:cNvSpPr>
          <p:nvPr>
            <p:ph idx="1"/>
          </p:nvPr>
        </p:nvSpPr>
        <p:spPr>
          <a:xfrm>
            <a:off x="244316" y="1736073"/>
            <a:ext cx="8712968" cy="4205064"/>
          </a:xfr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2">
            <a:extLst>
              <a:ext uri="{FF2B5EF4-FFF2-40B4-BE49-F238E27FC236}">
                <a16:creationId xmlns:a16="http://schemas.microsoft.com/office/drawing/2014/main" id="{E38F9E11-867F-034A-A251-07A946C95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3C8DF-B3EB-B642-B306-E0A5FBE03BCC}" type="datetimeFigureOut">
              <a:rPr lang="fr-FR"/>
              <a:pPr>
                <a:defRPr/>
              </a:pPr>
              <a:t>16/11/2021</a:t>
            </a:fld>
            <a:endParaRPr lang="fr-FR"/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E9694EE0-8429-8F4D-8A91-789956E7D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D57A83EB-3FAA-0C45-83BE-093D7FB0F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77CAF2-587F-8B44-AD13-5D34739B01F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34793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"/>
          <a:stretch/>
        </p:blipFill>
        <p:spPr bwMode="auto">
          <a:xfrm>
            <a:off x="0" y="908719"/>
            <a:ext cx="9144000" cy="5949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0638"/>
            <a:ext cx="8229600" cy="1143000"/>
          </a:xfr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14"/>
          <a:stretch/>
        </p:blipFill>
        <p:spPr bwMode="auto">
          <a:xfrm>
            <a:off x="0" y="-7138"/>
            <a:ext cx="9144000" cy="53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2B45-C6DF-4232-8B9A-F5F5FFC088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959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2B45-C6DF-4232-8B9A-F5F5FFC088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833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Postvention suicide - 2018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Document à usage interne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2B45-C6DF-4232-8B9A-F5F5FFC088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023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Postvention suicide - 2018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Document à usage interne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2B45-C6DF-4232-8B9A-F5F5FFC088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2741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Postvention suicide - 2018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Document à usage interne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2B45-C6DF-4232-8B9A-F5F5FFC088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6362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Postvention suicide - 2018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Document à usage interne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2B45-C6DF-4232-8B9A-F5F5FFC088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4512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Postvention suicide - 2018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Document à usage interne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2B45-C6DF-4232-8B9A-F5F5FFC088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2761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Postvention suicide - 2018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Document à usage interne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22B45-C6DF-4232-8B9A-F5F5FFC088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7654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22B45-C6DF-4232-8B9A-F5F5FFC088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9966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1.png"/><Relationship Id="rId4" Type="http://schemas.openxmlformats.org/officeDocument/2006/relationships/diagramData" Target="../diagrams/data1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652" y="2693987"/>
            <a:ext cx="8350696" cy="1470025"/>
          </a:xfrm>
        </p:spPr>
        <p:txBody>
          <a:bodyPr>
            <a:normAutofit fontScale="90000"/>
          </a:bodyPr>
          <a:lstStyle/>
          <a:p>
            <a:r>
              <a:rPr lang="fr-FR" dirty="0"/>
              <a:t>Prévention des Risques Psychosociaux :</a:t>
            </a:r>
            <a:br>
              <a:rPr lang="fr-FR" dirty="0"/>
            </a:br>
            <a:r>
              <a:rPr lang="fr-FR" sz="2700" dirty="0"/>
              <a:t>Portail d’informations et d’outils pour promouvoir la santé psychosociale au travail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869160"/>
            <a:ext cx="6400800" cy="1752600"/>
          </a:xfrm>
        </p:spPr>
        <p:txBody>
          <a:bodyPr>
            <a:normAutofit/>
          </a:bodyPr>
          <a:lstStyle/>
          <a:p>
            <a:r>
              <a:rPr lang="fr-FR" sz="2400" b="1" dirty="0"/>
              <a:t>Aurélie </a:t>
            </a:r>
            <a:r>
              <a:rPr lang="fr-FR" sz="2400" b="1" dirty="0" err="1"/>
              <a:t>Duveau</a:t>
            </a:r>
            <a:r>
              <a:rPr lang="fr-FR" sz="2400" b="1" dirty="0"/>
              <a:t> </a:t>
            </a:r>
          </a:p>
          <a:p>
            <a:r>
              <a:rPr lang="fr-FR" sz="2400" i="1" dirty="0"/>
              <a:t>Docteur en Psychologie</a:t>
            </a:r>
          </a:p>
          <a:p>
            <a:r>
              <a:rPr lang="fr-FR" sz="2400" i="1" dirty="0"/>
              <a:t>Psychologue de la Santé au Travail</a:t>
            </a:r>
          </a:p>
        </p:txBody>
      </p:sp>
    </p:spTree>
    <p:extLst>
      <p:ext uri="{BB962C8B-B14F-4D97-AF65-F5344CB8AC3E}">
        <p14:creationId xmlns:p14="http://schemas.microsoft.com/office/powerpoint/2010/main" val="1550489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DCAB2-AF76-CC4E-AD97-F11B5C767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AEE36EC-F9E9-E248-81D3-AD0E69880F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810"/>
            <a:ext cx="9144000" cy="3839334"/>
          </a:xfrm>
          <a:prstGeom prst="rect">
            <a:avLst/>
          </a:prstGeom>
        </p:spPr>
      </p:pic>
      <p:pic>
        <p:nvPicPr>
          <p:cNvPr id="12" name="Image 4">
            <a:extLst>
              <a:ext uri="{FF2B5EF4-FFF2-40B4-BE49-F238E27FC236}">
                <a16:creationId xmlns:a16="http://schemas.microsoft.com/office/drawing/2014/main" id="{F6A4947D-8EF9-1A44-A247-FECFB63B1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90" y="4039972"/>
            <a:ext cx="1447130" cy="172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6">
            <a:extLst>
              <a:ext uri="{FF2B5EF4-FFF2-40B4-BE49-F238E27FC236}">
                <a16:creationId xmlns:a16="http://schemas.microsoft.com/office/drawing/2014/main" id="{36252557-09E7-5F42-9C2A-F704D38F3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384" y="5821649"/>
            <a:ext cx="23398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fr-FR" sz="2000" dirty="0" err="1"/>
              <a:t>Tutos</a:t>
            </a:r>
            <a:r>
              <a:rPr lang="en-GB" altLang="fr-FR" sz="2000" dirty="0"/>
              <a:t> </a:t>
            </a:r>
            <a:r>
              <a:rPr lang="en-GB" altLang="fr-FR" sz="2000" dirty="0" err="1"/>
              <a:t>animés</a:t>
            </a:r>
            <a:r>
              <a:rPr lang="en-GB" altLang="fr-FR" sz="2000" dirty="0"/>
              <a:t> avec </a:t>
            </a:r>
            <a:r>
              <a:rPr lang="en-GB" altLang="fr-FR" sz="2000" dirty="0" err="1"/>
              <a:t>voix</a:t>
            </a:r>
            <a:r>
              <a:rPr lang="en-GB" altLang="fr-FR" sz="2000" dirty="0"/>
              <a:t> off </a:t>
            </a:r>
            <a:endParaRPr lang="fr-FR" altLang="fr-FR" sz="2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5696FD0-36F1-47F3-8F55-DF6BBE83E1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242" t="39159" r="14218" b="34116"/>
          <a:stretch/>
        </p:blipFill>
        <p:spPr>
          <a:xfrm>
            <a:off x="2848811" y="3573016"/>
            <a:ext cx="5463043" cy="280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02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090F74-EEA1-0249-ACC9-5698925BB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FAD4E4-AFEB-C94C-B983-A028CF99B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4DBFE2B6-C8B9-F740-91C5-87547051AF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2233613"/>
            <a:ext cx="9144000" cy="238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4CCB6C8-CFA4-8046-AB8B-BCBD0A36B6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16" t="14297" r="14114" b="19307"/>
          <a:stretch/>
        </p:blipFill>
        <p:spPr>
          <a:xfrm>
            <a:off x="1115616" y="5018523"/>
            <a:ext cx="605481" cy="617125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66009648-ED54-4BB9-B09C-FB40793C7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8A8C725-D613-4F44-8039-5170B5211F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60" r="1176" b="5900"/>
          <a:stretch/>
        </p:blipFill>
        <p:spPr>
          <a:xfrm>
            <a:off x="-30544" y="703736"/>
            <a:ext cx="9205088" cy="432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529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46B233-C0B8-4B05-90BA-0D2FFEF27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53DD46-FDD1-4C0C-89E5-F6EC82300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8FE597-0566-41C5-A4B3-A30353463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B41E76-6CF1-4629-B70F-49D43ABDB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1F70A6E-09C7-42C4-AD91-A5AC015FE2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801" r="1176" b="21020"/>
          <a:stretch/>
        </p:blipFill>
        <p:spPr>
          <a:xfrm>
            <a:off x="-17380" y="52028"/>
            <a:ext cx="9225039" cy="316094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5F67779-5C47-40B8-940C-109B2F5328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88" t="28844" r="15350" b="21020"/>
          <a:stretch/>
        </p:blipFill>
        <p:spPr>
          <a:xfrm>
            <a:off x="179512" y="3212976"/>
            <a:ext cx="8171543" cy="357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96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090F74-EEA1-0249-ACC9-5698925BB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FAD4E4-AFEB-C94C-B983-A028CF99B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4DBFE2B6-C8B9-F740-91C5-87547051AF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2233613"/>
            <a:ext cx="9144000" cy="238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Espace réservé du contenu 5">
            <a:extLst>
              <a:ext uri="{FF2B5EF4-FFF2-40B4-BE49-F238E27FC236}">
                <a16:creationId xmlns:a16="http://schemas.microsoft.com/office/drawing/2014/main" id="{E9D32717-29E9-2B44-9265-28E222BD4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4"/>
          <a:stretch/>
        </p:blipFill>
        <p:spPr>
          <a:xfrm>
            <a:off x="1169864" y="90814"/>
            <a:ext cx="6804271" cy="6676371"/>
          </a:xfrm>
        </p:spPr>
      </p:pic>
    </p:spTree>
    <p:extLst>
      <p:ext uri="{BB962C8B-B14F-4D97-AF65-F5344CB8AC3E}">
        <p14:creationId xmlns:p14="http://schemas.microsoft.com/office/powerpoint/2010/main" val="3189081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090F74-EEA1-0249-ACC9-5698925BB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FAD4E4-AFEB-C94C-B983-A028CF99B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4DBFE2B6-C8B9-F740-91C5-87547051AF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2233613"/>
            <a:ext cx="9144000" cy="238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24B6465-25B3-2046-A791-6BDE4E5DE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2953"/>
            <a:ext cx="9144000" cy="3492431"/>
          </a:xfrm>
          <a:prstGeom prst="rect">
            <a:avLst/>
          </a:prstGeom>
        </p:spPr>
      </p:pic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0F6A21CF-9998-BD49-8B82-6E796E7CD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EE420C4-8FF6-43A5-B8D7-85821D1040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551" r="1176" b="21635"/>
          <a:stretch/>
        </p:blipFill>
        <p:spPr>
          <a:xfrm>
            <a:off x="0" y="52408"/>
            <a:ext cx="9163458" cy="3176635"/>
          </a:xfrm>
          <a:prstGeom prst="rect">
            <a:avLst/>
          </a:prstGeom>
          <a:solidFill>
            <a:srgbClr val="2F6D90"/>
          </a:solidFill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3F8DB57C-1ABA-4443-9BCB-0426837AD1A8}"/>
              </a:ext>
            </a:extLst>
          </p:cNvPr>
          <p:cNvGrpSpPr/>
          <p:nvPr/>
        </p:nvGrpSpPr>
        <p:grpSpPr>
          <a:xfrm>
            <a:off x="6593475" y="1659403"/>
            <a:ext cx="1872208" cy="1616301"/>
            <a:chOff x="0" y="0"/>
            <a:chExt cx="5756910" cy="5648325"/>
          </a:xfrm>
        </p:grpSpPr>
        <p:pic>
          <p:nvPicPr>
            <p:cNvPr id="15" name="Espace réservé du contenu 5">
              <a:extLst>
                <a:ext uri="{FF2B5EF4-FFF2-40B4-BE49-F238E27FC236}">
                  <a16:creationId xmlns:a16="http://schemas.microsoft.com/office/drawing/2014/main" id="{7D34BEC7-A704-D547-A7A0-E669791757A8}"/>
                </a:ext>
              </a:extLst>
            </p:cNvPr>
            <p:cNvPicPr>
              <a:picLocks noGrp="1"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04"/>
            <a:stretch/>
          </p:blipFill>
          <p:spPr>
            <a:xfrm>
              <a:off x="0" y="0"/>
              <a:ext cx="5756910" cy="564832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94558265-1EFC-B140-9EF0-7202872A6FDE}"/>
                </a:ext>
              </a:extLst>
            </p:cNvPr>
            <p:cNvSpPr/>
            <p:nvPr/>
          </p:nvSpPr>
          <p:spPr>
            <a:xfrm>
              <a:off x="2199992" y="226336"/>
              <a:ext cx="1394234" cy="12855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ZoneTexte 2">
              <a:extLst>
                <a:ext uri="{FF2B5EF4-FFF2-40B4-BE49-F238E27FC236}">
                  <a16:creationId xmlns:a16="http://schemas.microsoft.com/office/drawing/2014/main" id="{E07AF977-3736-0C45-8048-A12FB3E77531}"/>
                </a:ext>
              </a:extLst>
            </p:cNvPr>
            <p:cNvSpPr txBox="1"/>
            <p:nvPr/>
          </p:nvSpPr>
          <p:spPr>
            <a:xfrm>
              <a:off x="2290525" y="401079"/>
              <a:ext cx="1394235" cy="112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5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Préparer la démarche</a:t>
              </a:r>
              <a:endParaRPr lang="fr-FR" sz="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6922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FD9E61AB-A353-5044-9392-E800154B60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0179">
            <a:off x="1465499" y="1245459"/>
            <a:ext cx="7267181" cy="5028555"/>
          </a:xfrm>
          <a:prstGeom prst="rect">
            <a:avLst/>
          </a:prstGeom>
        </p:spPr>
      </p:pic>
      <p:pic>
        <p:nvPicPr>
          <p:cNvPr id="9" name="Image 8" descr="Une image contenant table&#10;&#10;Description générée automatiquement">
            <a:extLst>
              <a:ext uri="{FF2B5EF4-FFF2-40B4-BE49-F238E27FC236}">
                <a16:creationId xmlns:a16="http://schemas.microsoft.com/office/drawing/2014/main" id="{33C17BFB-7942-814A-8353-62559EAC62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44" y="1815195"/>
            <a:ext cx="6912768" cy="4822309"/>
          </a:xfrm>
          <a:prstGeom prst="rect">
            <a:avLst/>
          </a:prstGeom>
        </p:spPr>
      </p:pic>
      <p:sp>
        <p:nvSpPr>
          <p:cNvPr id="13" name="Titre 12">
            <a:extLst>
              <a:ext uri="{FF2B5EF4-FFF2-40B4-BE49-F238E27FC236}">
                <a16:creationId xmlns:a16="http://schemas.microsoft.com/office/drawing/2014/main" id="{F23B436B-D419-EE4A-80B2-DB5394B35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800" y="188640"/>
            <a:ext cx="7688357" cy="796051"/>
          </a:xfrm>
          <a:solidFill>
            <a:srgbClr val="2F6D90"/>
          </a:solidFill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Identifier les croyances et lever les freins</a:t>
            </a:r>
            <a:endParaRPr lang="fr-FR" sz="3600" dirty="0">
              <a:solidFill>
                <a:schemeClr val="bg1"/>
              </a:solidFill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A8A4776-9323-D04F-982C-27ADBC1792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2162"/>
            <a:ext cx="11176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42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F23B436B-D419-EE4A-80B2-DB5394B35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800" y="115979"/>
            <a:ext cx="7715200" cy="905458"/>
          </a:xfrm>
          <a:solidFill>
            <a:srgbClr val="2F6D90"/>
          </a:solidFill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Mettre en place un groupe de pilotage </a:t>
            </a:r>
            <a:endParaRPr lang="fr-FR" sz="3600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216467A-74C5-2A43-BAD0-078E6F8B9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2162"/>
            <a:ext cx="1117600" cy="11049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51C618D-5679-43AB-89EE-8D84141C34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56" t="41180" r="52910" b="31100"/>
          <a:stretch/>
        </p:blipFill>
        <p:spPr>
          <a:xfrm>
            <a:off x="1716653" y="2204864"/>
            <a:ext cx="5375628" cy="2736304"/>
          </a:xfrm>
          <a:prstGeom prst="rect">
            <a:avLst/>
          </a:prstGeom>
          <a:effectLst>
            <a:glow rad="228600">
              <a:srgbClr val="2F6D9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360378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F23B436B-D419-EE4A-80B2-DB5394B35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95920"/>
            <a:ext cx="8229600" cy="897384"/>
          </a:xfrm>
          <a:solidFill>
            <a:srgbClr val="2F6D90"/>
          </a:solidFill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Choisir une méthodologie</a:t>
            </a:r>
            <a:endParaRPr lang="fr-FR" sz="3600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3C4FE8A-35E4-1645-8E0E-DD6D64344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2162"/>
            <a:ext cx="1117600" cy="11049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2E7D6C3-7B41-4C7C-B6B3-377F0B5F1E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150" t="57560" r="14479" b="15980"/>
          <a:stretch/>
        </p:blipFill>
        <p:spPr>
          <a:xfrm>
            <a:off x="1907704" y="2636912"/>
            <a:ext cx="5112568" cy="2611927"/>
          </a:xfrm>
          <a:prstGeom prst="rect">
            <a:avLst/>
          </a:prstGeom>
          <a:effectLst>
            <a:glow rad="228600">
              <a:srgbClr val="2F6D9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202224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F23B436B-D419-EE4A-80B2-DB5394B35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1555" y="94475"/>
            <a:ext cx="7748984" cy="1143000"/>
          </a:xfrm>
          <a:solidFill>
            <a:srgbClr val="2F6D90"/>
          </a:solidFill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Connaître les facteurs de réussite d'une démarche</a:t>
            </a:r>
            <a:endParaRPr lang="fr-FR" sz="3600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3C4FE8A-35E4-1645-8E0E-DD6D64344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2162"/>
            <a:ext cx="1117600" cy="11049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586697A-CB91-5B4D-B351-C237A41946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"/>
          <a:stretch/>
        </p:blipFill>
        <p:spPr>
          <a:xfrm>
            <a:off x="76200" y="2420888"/>
            <a:ext cx="9042648" cy="280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10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F23B436B-D419-EE4A-80B2-DB5394B35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929" y="246964"/>
            <a:ext cx="7748984" cy="950098"/>
          </a:xfrm>
          <a:solidFill>
            <a:srgbClr val="2F6D90"/>
          </a:solidFill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Définir un plan de communication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3C4FE8A-35E4-1645-8E0E-DD6D64344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2162"/>
            <a:ext cx="1117600" cy="11049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4E5109F-C63D-314D-992E-DC3060055FD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8880"/>
            <a:ext cx="9144000" cy="301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24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02172F-F589-5D42-8B5B-1FE0EBFCA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541" y="13652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Prévention des risques</a:t>
            </a:r>
            <a:br>
              <a:rPr lang="fr-FR" dirty="0"/>
            </a:br>
            <a:endParaRPr lang="fr-FR" sz="3600" dirty="0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4B65EDFA-19DA-1247-9ED9-7CEDA487A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91" y="7439189"/>
            <a:ext cx="7302500" cy="1181100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1C4EE1-8590-EB44-BD74-61173A080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147BC4-D426-7E42-8EA4-8721C341C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FF3C4B20-78D5-B946-B517-8DA6B390A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6977">
            <a:off x="5921617" y="1035405"/>
            <a:ext cx="3065855" cy="4327060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4E68974E-3CCA-1D4E-A910-C67322C13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94420">
            <a:off x="-141265" y="1046071"/>
            <a:ext cx="3037555" cy="4296043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50B0C974-3543-294C-AE2E-D86DD778B5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82259">
            <a:off x="2947317" y="1031106"/>
            <a:ext cx="3129250" cy="4402965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748389A5-1E9F-6540-A54E-7E1E9FA3F0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00208">
            <a:off x="4311382" y="2085664"/>
            <a:ext cx="2898078" cy="4197871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D063AE5C-F4F5-7642-80E8-EFE2CF82C7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84" y="2557574"/>
            <a:ext cx="3329644" cy="416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63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EFDC77-BEE8-8049-A0D9-793075C7F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D37E162-FEE4-B947-9E11-AFB3309B2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4343E5-5701-3444-9DBE-568C62464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3E78977-2843-474E-A08F-F0D845CF30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801" r="1176" b="13461"/>
          <a:stretch/>
        </p:blipFill>
        <p:spPr>
          <a:xfrm>
            <a:off x="0" y="136525"/>
            <a:ext cx="9135988" cy="356724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AD21DD4-DA49-E94E-84D2-AE916CF6D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" y="3674572"/>
            <a:ext cx="9144000" cy="328093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080D802-B91A-44AB-ACBE-74400BE690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26" t="45703" r="57875" b="31100"/>
          <a:stretch/>
        </p:blipFill>
        <p:spPr>
          <a:xfrm>
            <a:off x="6498551" y="2322287"/>
            <a:ext cx="1728192" cy="132569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65271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F1FBA5-C84F-4E0F-8B5E-72012C9D5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99800"/>
            <a:ext cx="7427168" cy="1143000"/>
          </a:xfrm>
          <a:solidFill>
            <a:srgbClr val="2F6D90"/>
          </a:solidFill>
        </p:spPr>
        <p:txBody>
          <a:bodyPr>
            <a:normAutofit fontScale="90000"/>
          </a:bodyPr>
          <a:lstStyle/>
          <a:p>
            <a:r>
              <a:rPr lang="fr-FR" b="1" dirty="0"/>
              <a:t>Transformer les risques en ressources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8E6AEF-49DD-4FD2-AAE1-57B7641DD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5ADA34-9292-4464-96D2-CF8624A0E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3BEF84F3-E05C-49C6-B5E3-6204BD1A6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299" y="2308249"/>
            <a:ext cx="4119401" cy="3063187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CC582D7-5E61-4130-80F2-3130136BFB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92"/>
          <a:stretch/>
        </p:blipFill>
        <p:spPr>
          <a:xfrm>
            <a:off x="192832" y="206944"/>
            <a:ext cx="1160168" cy="988218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48C2DF6-7D94-47A9-808C-E0893E274402}"/>
              </a:ext>
            </a:extLst>
          </p:cNvPr>
          <p:cNvSpPr txBox="1"/>
          <p:nvPr/>
        </p:nvSpPr>
        <p:spPr>
          <a:xfrm>
            <a:off x="395536" y="3212976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Risques Psychosociaux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2ED89FA-CC03-4296-B99E-079382FDA573}"/>
              </a:ext>
            </a:extLst>
          </p:cNvPr>
          <p:cNvSpPr txBox="1"/>
          <p:nvPr/>
        </p:nvSpPr>
        <p:spPr>
          <a:xfrm>
            <a:off x="7045746" y="3216027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B050"/>
                </a:solidFill>
              </a:rPr>
              <a:t>Ressources Psychosociales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BDA44EB-B5D0-49E3-A9A2-465EE2E4DEB9}"/>
              </a:ext>
            </a:extLst>
          </p:cNvPr>
          <p:cNvSpPr txBox="1"/>
          <p:nvPr/>
        </p:nvSpPr>
        <p:spPr>
          <a:xfrm>
            <a:off x="4247962" y="1772816"/>
            <a:ext cx="828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RPS</a:t>
            </a:r>
          </a:p>
        </p:txBody>
      </p:sp>
    </p:spTree>
    <p:extLst>
      <p:ext uri="{BB962C8B-B14F-4D97-AF65-F5344CB8AC3E}">
        <p14:creationId xmlns:p14="http://schemas.microsoft.com/office/powerpoint/2010/main" val="34041819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EFDC77-BEE8-8049-A0D9-793075C7F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D37E162-FEE4-B947-9E11-AFB3309B2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4343E5-5701-3444-9DBE-568C62464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EDD8220-E70D-D447-8DC4-9905F9D5D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0" y="3238537"/>
            <a:ext cx="9144000" cy="3418825"/>
          </a:xfrm>
          <a:prstGeom prst="rect">
            <a:avLst/>
          </a:prstGeom>
        </p:spPr>
      </p:pic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E4ECA52-A408-46E9-9C8C-8C6DF038E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9DAC576-683A-4DFB-8546-0A38B587EB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540" r="1176" b="21020"/>
          <a:stretch/>
        </p:blipFill>
        <p:spPr>
          <a:xfrm>
            <a:off x="13950" y="108422"/>
            <a:ext cx="9110297" cy="319422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1A34025-615E-4A0B-A69B-0366974F39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26" t="53780" r="57875" b="23544"/>
          <a:stretch/>
        </p:blipFill>
        <p:spPr>
          <a:xfrm>
            <a:off x="6330087" y="2024750"/>
            <a:ext cx="1728192" cy="129596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05787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953AE4-D415-4E42-9BB3-2BBAD34E0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BF94D9-6C44-47B4-A122-A4BD35A26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8E257657-B104-4662-ADF4-C9EF5CFF6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4906"/>
            <a:ext cx="9144000" cy="4316422"/>
          </a:xfrm>
          <a:prstGeom prst="rect">
            <a:avLst/>
          </a:prstGeom>
        </p:spPr>
      </p:pic>
      <p:sp>
        <p:nvSpPr>
          <p:cNvPr id="8" name="Titre 12">
            <a:extLst>
              <a:ext uri="{FF2B5EF4-FFF2-40B4-BE49-F238E27FC236}">
                <a16:creationId xmlns:a16="http://schemas.microsoft.com/office/drawing/2014/main" id="{F29D677A-3880-49DB-9F25-A9956324C46C}"/>
              </a:ext>
            </a:extLst>
          </p:cNvPr>
          <p:cNvSpPr txBox="1">
            <a:spLocks/>
          </p:cNvSpPr>
          <p:nvPr/>
        </p:nvSpPr>
        <p:spPr>
          <a:xfrm>
            <a:off x="1311555" y="94475"/>
            <a:ext cx="7748984" cy="1143000"/>
          </a:xfrm>
          <a:prstGeom prst="rect">
            <a:avLst/>
          </a:prstGeom>
          <a:solidFill>
            <a:srgbClr val="2F6D9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fr-FR" b="1" dirty="0"/>
              <a:t>Analyser et mettre des priorités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1B0F52-C80E-4A87-9572-C0CC4F8628D5}"/>
              </a:ext>
            </a:extLst>
          </p:cNvPr>
          <p:cNvSpPr/>
          <p:nvPr/>
        </p:nvSpPr>
        <p:spPr>
          <a:xfrm>
            <a:off x="1115616" y="1540093"/>
            <a:ext cx="76079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Mettre des priorités sur les actions selon les trois niveaux de prévention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7DDC51F3-5BF0-4B61-9A18-EEFA87017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3462" y="-3125622"/>
            <a:ext cx="3577738" cy="12834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b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endParaRPr kumimoji="0" lang="fr-FR" altLang="fr-FR" sz="38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38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38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C:\Users\DUVEAU~1\AppData\Local\Temp\6\notesB8CBE5\~b900553.png">
            <a:extLst>
              <a:ext uri="{FF2B5EF4-FFF2-40B4-BE49-F238E27FC236}">
                <a16:creationId xmlns:a16="http://schemas.microsoft.com/office/drawing/2014/main" id="{025E40A0-9C26-4AAF-8B24-D366B7C9E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265" y="-14285913"/>
            <a:ext cx="2718959" cy="266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48AA112-906E-42F7-AE7E-DF035D0A3C6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4565"/>
            <a:ext cx="972185" cy="97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38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FB6172F-1EAE-4F06-8E2F-54519434A2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13" t="14721" r="2750" b="9680"/>
          <a:stretch/>
        </p:blipFill>
        <p:spPr>
          <a:xfrm>
            <a:off x="3054152" y="1320145"/>
            <a:ext cx="6120680" cy="432048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953AE4-D415-4E42-9BB3-2BBAD34E0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BF94D9-6C44-47B4-A122-A4BD35A26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Titre 12">
            <a:extLst>
              <a:ext uri="{FF2B5EF4-FFF2-40B4-BE49-F238E27FC236}">
                <a16:creationId xmlns:a16="http://schemas.microsoft.com/office/drawing/2014/main" id="{F29D677A-3880-49DB-9F25-A9956324C46C}"/>
              </a:ext>
            </a:extLst>
          </p:cNvPr>
          <p:cNvSpPr txBox="1">
            <a:spLocks/>
          </p:cNvSpPr>
          <p:nvPr/>
        </p:nvSpPr>
        <p:spPr>
          <a:xfrm>
            <a:off x="1311555" y="94475"/>
            <a:ext cx="7748984" cy="1143000"/>
          </a:xfrm>
          <a:prstGeom prst="rect">
            <a:avLst/>
          </a:prstGeom>
          <a:solidFill>
            <a:srgbClr val="2F6D9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Impliquer les managers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9D62DF4-EBF2-4B45-8D50-F951F13493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13" t="14721" r="5113" b="9680"/>
          <a:stretch/>
        </p:blipFill>
        <p:spPr>
          <a:xfrm>
            <a:off x="171872" y="1972647"/>
            <a:ext cx="5904656" cy="432048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586A411-EF73-463A-A2A7-7D51F20032E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4565"/>
            <a:ext cx="972185" cy="97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794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953AE4-D415-4E42-9BB3-2BBAD34E0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BF94D9-6C44-47B4-A122-A4BD35A26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Titre 12">
            <a:extLst>
              <a:ext uri="{FF2B5EF4-FFF2-40B4-BE49-F238E27FC236}">
                <a16:creationId xmlns:a16="http://schemas.microsoft.com/office/drawing/2014/main" id="{F29D677A-3880-49DB-9F25-A9956324C46C}"/>
              </a:ext>
            </a:extLst>
          </p:cNvPr>
          <p:cNvSpPr txBox="1">
            <a:spLocks/>
          </p:cNvSpPr>
          <p:nvPr/>
        </p:nvSpPr>
        <p:spPr>
          <a:xfrm>
            <a:off x="1311555" y="94475"/>
            <a:ext cx="7748984" cy="1143000"/>
          </a:xfrm>
          <a:prstGeom prst="rect">
            <a:avLst/>
          </a:prstGeom>
          <a:solidFill>
            <a:srgbClr val="2F6D9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Impliquer les salariés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E772593-9ECC-47DD-BDBE-6CD209A79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3392"/>
            <a:ext cx="9144000" cy="240631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10A5C11-BA7E-4438-B826-4CFD2405A5E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4565"/>
            <a:ext cx="972185" cy="97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60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EFDC77-BEE8-8049-A0D9-793075C7F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D37E162-FEE4-B947-9E11-AFB3309B2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4343E5-5701-3444-9DBE-568C62464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CADAB8A-180C-434D-8E73-DB57D05D9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9013"/>
            <a:ext cx="9144000" cy="32824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AAA7DAA-E50D-4D96-BEA6-F87C3926C5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540" r="1413" b="19023"/>
          <a:stretch/>
        </p:blipFill>
        <p:spPr>
          <a:xfrm>
            <a:off x="21703" y="113679"/>
            <a:ext cx="9132531" cy="332533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F94B005-6116-4B41-9FA5-56B53AA908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13" t="56300" r="57875" b="19760"/>
          <a:stretch/>
        </p:blipFill>
        <p:spPr>
          <a:xfrm>
            <a:off x="6588224" y="2348880"/>
            <a:ext cx="1224136" cy="101124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8652086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E3A7D7-E111-674C-94A5-6FEB0424E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D7FFB7-1A3C-6F4D-ABF6-C20AC2CE6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020AF1-B424-E441-8340-06A6E34F6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Titre 12">
            <a:extLst>
              <a:ext uri="{FF2B5EF4-FFF2-40B4-BE49-F238E27FC236}">
                <a16:creationId xmlns:a16="http://schemas.microsoft.com/office/drawing/2014/main" id="{96B2AACE-DC61-4AC5-B399-8C5146352260}"/>
              </a:ext>
            </a:extLst>
          </p:cNvPr>
          <p:cNvSpPr txBox="1">
            <a:spLocks/>
          </p:cNvSpPr>
          <p:nvPr/>
        </p:nvSpPr>
        <p:spPr>
          <a:xfrm>
            <a:off x="1311555" y="94475"/>
            <a:ext cx="7748984" cy="1143000"/>
          </a:xfrm>
          <a:prstGeom prst="rect">
            <a:avLst/>
          </a:prstGeom>
          <a:solidFill>
            <a:srgbClr val="2F6D90"/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Identifier les risques d’essoufflement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10D7B8D-8F27-4702-B3D8-BD54268D62C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0" y="141465"/>
            <a:ext cx="1049020" cy="104902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3CE5415-1068-4B88-843B-D2AFB2B45D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25" t="14556" r="2751" b="10940"/>
          <a:stretch/>
        </p:blipFill>
        <p:spPr>
          <a:xfrm>
            <a:off x="31601" y="1405972"/>
            <a:ext cx="6192688" cy="425787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9411DD9-9A0E-48BE-9687-1DF8BD7F1E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313" t="14859" r="3538" b="9680"/>
          <a:stretch/>
        </p:blipFill>
        <p:spPr>
          <a:xfrm>
            <a:off x="2764451" y="2039218"/>
            <a:ext cx="6347948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470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E3A7D7-E111-674C-94A5-6FEB0424E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6356" y="2852936"/>
            <a:ext cx="4906888" cy="3373835"/>
          </a:xfrm>
        </p:spPr>
        <p:txBody>
          <a:bodyPr/>
          <a:lstStyle/>
          <a:p>
            <a:pPr marL="0" indent="0" algn="ctr">
              <a:buNone/>
            </a:pPr>
            <a:r>
              <a:rPr lang="fr-FR" b="1" dirty="0"/>
              <a:t>Faire une évaluation de la démarche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D7FFB7-1A3C-6F4D-ABF6-C20AC2CE6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020AF1-B424-E441-8340-06A6E34F6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Titre 12">
            <a:extLst>
              <a:ext uri="{FF2B5EF4-FFF2-40B4-BE49-F238E27FC236}">
                <a16:creationId xmlns:a16="http://schemas.microsoft.com/office/drawing/2014/main" id="{96B2AACE-DC61-4AC5-B399-8C5146352260}"/>
              </a:ext>
            </a:extLst>
          </p:cNvPr>
          <p:cNvSpPr txBox="1">
            <a:spLocks/>
          </p:cNvSpPr>
          <p:nvPr/>
        </p:nvSpPr>
        <p:spPr>
          <a:xfrm>
            <a:off x="1311555" y="94475"/>
            <a:ext cx="7748984" cy="1143000"/>
          </a:xfrm>
          <a:prstGeom prst="rect">
            <a:avLst/>
          </a:prstGeom>
          <a:solidFill>
            <a:srgbClr val="2F6D90"/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fr-FR" b="1" dirty="0">
                <a:solidFill>
                  <a:schemeClr val="bg1"/>
                </a:solidFill>
              </a:rPr>
              <a:t>Evaluer la démarche et les actions réalisées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10D7B8D-8F27-4702-B3D8-BD54268D62C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0" y="141465"/>
            <a:ext cx="1049020" cy="104902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4E75D36-DEA0-40A0-9C8A-FE82BCDAD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59" y="2056569"/>
            <a:ext cx="3097049" cy="361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626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E18D6960-DD23-4F43-89A6-64B33C31FA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51" t="39920" r="52362" b="28581"/>
          <a:stretch/>
        </p:blipFill>
        <p:spPr>
          <a:xfrm>
            <a:off x="3563888" y="1352103"/>
            <a:ext cx="5510765" cy="2811615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D7FFB7-1A3C-6F4D-ABF6-C20AC2CE6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020AF1-B424-E441-8340-06A6E34F6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Titre 12">
            <a:extLst>
              <a:ext uri="{FF2B5EF4-FFF2-40B4-BE49-F238E27FC236}">
                <a16:creationId xmlns:a16="http://schemas.microsoft.com/office/drawing/2014/main" id="{96B2AACE-DC61-4AC5-B399-8C5146352260}"/>
              </a:ext>
            </a:extLst>
          </p:cNvPr>
          <p:cNvSpPr txBox="1">
            <a:spLocks/>
          </p:cNvSpPr>
          <p:nvPr/>
        </p:nvSpPr>
        <p:spPr>
          <a:xfrm>
            <a:off x="1311555" y="94475"/>
            <a:ext cx="7748984" cy="1143000"/>
          </a:xfrm>
          <a:prstGeom prst="rect">
            <a:avLst/>
          </a:prstGeom>
          <a:solidFill>
            <a:srgbClr val="2F6D90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fr-FR" dirty="0">
                <a:solidFill>
                  <a:schemeClr val="bg1"/>
                </a:solidFill>
              </a:rPr>
              <a:t>Réaliser la prévention au quotidien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10D7B8D-8F27-4702-B3D8-BD54268D62C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0" y="141465"/>
            <a:ext cx="1049020" cy="104902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CE13164-3E3C-449E-A396-04A5B261A9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62" t="60080" r="10000" b="8421"/>
          <a:stretch/>
        </p:blipFill>
        <p:spPr>
          <a:xfrm>
            <a:off x="0" y="3662904"/>
            <a:ext cx="5857485" cy="30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676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0181BC-5B1F-C04A-86D3-D97252222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Risques Psychosociaux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FE4DED5-3D74-2147-B6EA-D06FE0485853}"/>
              </a:ext>
            </a:extLst>
          </p:cNvPr>
          <p:cNvSpPr/>
          <p:nvPr/>
        </p:nvSpPr>
        <p:spPr>
          <a:xfrm>
            <a:off x="3925084" y="3751337"/>
            <a:ext cx="2204223" cy="86409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203348D2-D8AA-E64C-9029-ED9E34B3BCEF}"/>
              </a:ext>
            </a:extLst>
          </p:cNvPr>
          <p:cNvGrpSpPr/>
          <p:nvPr/>
        </p:nvGrpSpPr>
        <p:grpSpPr>
          <a:xfrm>
            <a:off x="3347210" y="2871623"/>
            <a:ext cx="3132348" cy="2538282"/>
            <a:chOff x="1475656" y="1988840"/>
            <a:chExt cx="5184576" cy="3888432"/>
          </a:xfrm>
        </p:grpSpPr>
        <p:sp>
          <p:nvSpPr>
            <p:cNvPr id="8" name="Flèche courbée vers la droite 7">
              <a:extLst>
                <a:ext uri="{FF2B5EF4-FFF2-40B4-BE49-F238E27FC236}">
                  <a16:creationId xmlns:a16="http://schemas.microsoft.com/office/drawing/2014/main" id="{2B195BC6-4E07-8E47-B2CE-4A81FC355F50}"/>
                </a:ext>
              </a:extLst>
            </p:cNvPr>
            <p:cNvSpPr/>
            <p:nvPr/>
          </p:nvSpPr>
          <p:spPr>
            <a:xfrm>
              <a:off x="1475656" y="2276872"/>
              <a:ext cx="2448272" cy="3600400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9" name="Flèche courbée vers la droite 8">
              <a:extLst>
                <a:ext uri="{FF2B5EF4-FFF2-40B4-BE49-F238E27FC236}">
                  <a16:creationId xmlns:a16="http://schemas.microsoft.com/office/drawing/2014/main" id="{49DD48DB-7BAE-6342-8736-B92FCE9F43CD}"/>
                </a:ext>
              </a:extLst>
            </p:cNvPr>
            <p:cNvSpPr/>
            <p:nvPr/>
          </p:nvSpPr>
          <p:spPr>
            <a:xfrm rot="10800000">
              <a:off x="4211960" y="1988840"/>
              <a:ext cx="2448272" cy="3600400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8E9946B8-693D-AE44-BD2F-A9ED83C9C159}"/>
                </a:ext>
              </a:extLst>
            </p:cNvPr>
            <p:cNvSpPr txBox="1"/>
            <p:nvPr/>
          </p:nvSpPr>
          <p:spPr>
            <a:xfrm>
              <a:off x="3275855" y="3394447"/>
              <a:ext cx="2160240" cy="1131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100" b="1" i="1" dirty="0"/>
                <a:t>Situation de Travail</a:t>
              </a: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8D62B039-DC29-7544-AF47-C5B244FA918A}"/>
              </a:ext>
            </a:extLst>
          </p:cNvPr>
          <p:cNvSpPr txBox="1"/>
          <p:nvPr/>
        </p:nvSpPr>
        <p:spPr>
          <a:xfrm>
            <a:off x="6241095" y="3153073"/>
            <a:ext cx="2774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Contexte de l’entreprise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5287E96-DB69-174E-8CF4-912798800859}"/>
              </a:ext>
            </a:extLst>
          </p:cNvPr>
          <p:cNvSpPr txBox="1"/>
          <p:nvPr/>
        </p:nvSpPr>
        <p:spPr>
          <a:xfrm>
            <a:off x="1104033" y="3205806"/>
            <a:ext cx="3229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Organisation du travail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B90E280-525D-1543-B599-BDE1157D7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772" y="4234774"/>
            <a:ext cx="643383" cy="163016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210FA94-3E53-7A41-9E91-57BD85C89D4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7076" y="1628800"/>
            <a:ext cx="2270710" cy="152376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8C4508E-93AD-5740-AB1F-49E4EE3760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9450" y="4422939"/>
            <a:ext cx="537793" cy="1581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FDA962A-34C0-9848-A4C9-26984E9A7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685" y="4373995"/>
            <a:ext cx="643383" cy="163016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D3EA05B-6051-994F-9491-B9976DE31A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568" y="4356714"/>
            <a:ext cx="466847" cy="160249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A8464F9-E805-8A44-AD14-7B71ACE402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6278" y="4381852"/>
            <a:ext cx="576999" cy="163740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F8A69DE-0E2C-AF41-9F63-5B3877881444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82685" y="1900192"/>
            <a:ext cx="1180168" cy="1279983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031D8600-EE1A-844D-B987-51D8A2747E9F}"/>
              </a:ext>
            </a:extLst>
          </p:cNvPr>
          <p:cNvSpPr txBox="1"/>
          <p:nvPr/>
        </p:nvSpPr>
        <p:spPr>
          <a:xfrm>
            <a:off x="6489273" y="5961839"/>
            <a:ext cx="2197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Salarié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2DEAA90-8C01-3549-A41E-3E4CF0F65AEE}"/>
              </a:ext>
            </a:extLst>
          </p:cNvPr>
          <p:cNvSpPr txBox="1"/>
          <p:nvPr/>
        </p:nvSpPr>
        <p:spPr>
          <a:xfrm>
            <a:off x="501119" y="6200025"/>
            <a:ext cx="2970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Relations interpersonnelles</a:t>
            </a:r>
          </a:p>
        </p:txBody>
      </p:sp>
    </p:spTree>
    <p:extLst>
      <p:ext uri="{BB962C8B-B14F-4D97-AF65-F5344CB8AC3E}">
        <p14:creationId xmlns:p14="http://schemas.microsoft.com/office/powerpoint/2010/main" val="1148844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21A239-3A34-2045-9384-8D9C158E1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085975"/>
            <a:ext cx="4175125" cy="4543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4EC1509-18FC-8E4D-AA49-4262F74FEAF7}"/>
              </a:ext>
            </a:extLst>
          </p:cNvPr>
          <p:cNvSpPr txBox="1"/>
          <p:nvPr/>
        </p:nvSpPr>
        <p:spPr>
          <a:xfrm>
            <a:off x="1759732" y="4065598"/>
            <a:ext cx="5832648" cy="584773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MERCI POUR VOTRE ATTENTION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0181BC-5B1F-C04A-86D3-D97252222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119" y="82443"/>
            <a:ext cx="8229600" cy="1143000"/>
          </a:xfrm>
        </p:spPr>
        <p:txBody>
          <a:bodyPr/>
          <a:lstStyle/>
          <a:p>
            <a:r>
              <a:rPr lang="fr-FR" dirty="0" err="1"/>
              <a:t>Covid</a:t>
            </a:r>
            <a:r>
              <a:rPr lang="fr-FR" dirty="0"/>
              <a:t> &amp; Travail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FE4DED5-3D74-2147-B6EA-D06FE0485853}"/>
              </a:ext>
            </a:extLst>
          </p:cNvPr>
          <p:cNvSpPr/>
          <p:nvPr/>
        </p:nvSpPr>
        <p:spPr>
          <a:xfrm>
            <a:off x="3925084" y="3751337"/>
            <a:ext cx="2204223" cy="86409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203348D2-D8AA-E64C-9029-ED9E34B3BCEF}"/>
              </a:ext>
            </a:extLst>
          </p:cNvPr>
          <p:cNvGrpSpPr/>
          <p:nvPr/>
        </p:nvGrpSpPr>
        <p:grpSpPr>
          <a:xfrm>
            <a:off x="3347210" y="2871623"/>
            <a:ext cx="3132348" cy="2538282"/>
            <a:chOff x="1475656" y="1988840"/>
            <a:chExt cx="5184576" cy="3888432"/>
          </a:xfrm>
        </p:grpSpPr>
        <p:sp>
          <p:nvSpPr>
            <p:cNvPr id="8" name="Flèche courbée vers la droite 7">
              <a:extLst>
                <a:ext uri="{FF2B5EF4-FFF2-40B4-BE49-F238E27FC236}">
                  <a16:creationId xmlns:a16="http://schemas.microsoft.com/office/drawing/2014/main" id="{2B195BC6-4E07-8E47-B2CE-4A81FC355F50}"/>
                </a:ext>
              </a:extLst>
            </p:cNvPr>
            <p:cNvSpPr/>
            <p:nvPr/>
          </p:nvSpPr>
          <p:spPr>
            <a:xfrm>
              <a:off x="1475656" y="2276872"/>
              <a:ext cx="2448272" cy="3600400"/>
            </a:xfrm>
            <a:prstGeom prst="curved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9" name="Flèche courbée vers la droite 8">
              <a:extLst>
                <a:ext uri="{FF2B5EF4-FFF2-40B4-BE49-F238E27FC236}">
                  <a16:creationId xmlns:a16="http://schemas.microsoft.com/office/drawing/2014/main" id="{49DD48DB-7BAE-6342-8736-B92FCE9F43CD}"/>
                </a:ext>
              </a:extLst>
            </p:cNvPr>
            <p:cNvSpPr/>
            <p:nvPr/>
          </p:nvSpPr>
          <p:spPr>
            <a:xfrm rot="10800000">
              <a:off x="4211960" y="1988840"/>
              <a:ext cx="2448272" cy="3600400"/>
            </a:xfrm>
            <a:prstGeom prst="curved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8E9946B8-693D-AE44-BD2F-A9ED83C9C159}"/>
                </a:ext>
              </a:extLst>
            </p:cNvPr>
            <p:cNvSpPr txBox="1"/>
            <p:nvPr/>
          </p:nvSpPr>
          <p:spPr>
            <a:xfrm>
              <a:off x="3275855" y="3394447"/>
              <a:ext cx="2160240" cy="1131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100" b="1" i="1" dirty="0"/>
                <a:t>Situation de Travail</a:t>
              </a: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8D62B039-DC29-7544-AF47-C5B244FA918A}"/>
              </a:ext>
            </a:extLst>
          </p:cNvPr>
          <p:cNvSpPr txBox="1"/>
          <p:nvPr/>
        </p:nvSpPr>
        <p:spPr>
          <a:xfrm>
            <a:off x="6241095" y="3153073"/>
            <a:ext cx="2774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Contexte de l’entreprise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5287E96-DB69-174E-8CF4-912798800859}"/>
              </a:ext>
            </a:extLst>
          </p:cNvPr>
          <p:cNvSpPr txBox="1"/>
          <p:nvPr/>
        </p:nvSpPr>
        <p:spPr>
          <a:xfrm>
            <a:off x="1104033" y="3205806"/>
            <a:ext cx="3229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Organisation du travail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B90E280-525D-1543-B599-BDE1157D744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08772" y="4234774"/>
            <a:ext cx="643383" cy="163016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210FA94-3E53-7A41-9E91-57BD85C89D4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7076" y="1628800"/>
            <a:ext cx="2270710" cy="152376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8C4508E-93AD-5740-AB1F-49E4EE3760F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450" y="4422939"/>
            <a:ext cx="537793" cy="1581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FDA962A-34C0-9848-A4C9-26984E9A7FE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82685" y="4373995"/>
            <a:ext cx="643383" cy="163016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D3EA05B-6051-994F-9491-B9976DE31AE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3568" y="4356714"/>
            <a:ext cx="466847" cy="160249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A8464F9-E805-8A44-AD14-7B71ACE402E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86278" y="4381852"/>
            <a:ext cx="576999" cy="163740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F8A69DE-0E2C-AF41-9F63-5B3877881444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82685" y="1900192"/>
            <a:ext cx="1180168" cy="1279983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031D8600-EE1A-844D-B987-51D8A2747E9F}"/>
              </a:ext>
            </a:extLst>
          </p:cNvPr>
          <p:cNvSpPr txBox="1"/>
          <p:nvPr/>
        </p:nvSpPr>
        <p:spPr>
          <a:xfrm>
            <a:off x="6489273" y="5961839"/>
            <a:ext cx="2197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Salarié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2DEAA90-8C01-3549-A41E-3E4CF0F65AEE}"/>
              </a:ext>
            </a:extLst>
          </p:cNvPr>
          <p:cNvSpPr txBox="1"/>
          <p:nvPr/>
        </p:nvSpPr>
        <p:spPr>
          <a:xfrm>
            <a:off x="501119" y="6200025"/>
            <a:ext cx="2970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Relations interpersonnelles</a:t>
            </a:r>
          </a:p>
        </p:txBody>
      </p:sp>
    </p:spTree>
    <p:extLst>
      <p:ext uri="{BB962C8B-B14F-4D97-AF65-F5344CB8AC3E}">
        <p14:creationId xmlns:p14="http://schemas.microsoft.com/office/powerpoint/2010/main" val="3004646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02172F-F589-5D42-8B5B-1FE0EBFCA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Prévention des risques :</a:t>
            </a:r>
            <a:br>
              <a:rPr lang="fr-FR" dirty="0"/>
            </a:br>
            <a:r>
              <a:rPr lang="fr-FR" sz="3600" dirty="0"/>
              <a:t>«</a:t>
            </a:r>
            <a:r>
              <a:rPr lang="fr-FR" sz="3600" i="1" dirty="0"/>
              <a:t> Mieux vaut prévenir que guérir </a:t>
            </a:r>
            <a:r>
              <a:rPr lang="fr-FR" sz="3600" dirty="0"/>
              <a:t>»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1C4EE1-8590-EB44-BD74-61173A080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147BC4-D426-7E42-8EA4-8721C341C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B752F716-ADDA-7040-88EA-80B5613CD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4316422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475CAF-753C-40CE-BA35-3AC373DD2D54}"/>
              </a:ext>
            </a:extLst>
          </p:cNvPr>
          <p:cNvSpPr/>
          <p:nvPr/>
        </p:nvSpPr>
        <p:spPr>
          <a:xfrm>
            <a:off x="755576" y="5013176"/>
            <a:ext cx="1656184" cy="5760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E840FA2-1639-4909-BCE0-FB0D1617D6B5}"/>
              </a:ext>
            </a:extLst>
          </p:cNvPr>
          <p:cNvSpPr/>
          <p:nvPr/>
        </p:nvSpPr>
        <p:spPr>
          <a:xfrm>
            <a:off x="3743908" y="4998315"/>
            <a:ext cx="1656184" cy="5760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818A11-A69B-47AA-B97B-5E2442D3ED22}"/>
              </a:ext>
            </a:extLst>
          </p:cNvPr>
          <p:cNvSpPr/>
          <p:nvPr/>
        </p:nvSpPr>
        <p:spPr>
          <a:xfrm>
            <a:off x="6876256" y="4749612"/>
            <a:ext cx="1656184" cy="5760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3309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Image 4">
            <a:extLst>
              <a:ext uri="{FF2B5EF4-FFF2-40B4-BE49-F238E27FC236}">
                <a16:creationId xmlns:a16="http://schemas.microsoft.com/office/drawing/2014/main" id="{1D7DBDF8-C2BD-F04D-B87E-768293BD4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430" y="3544374"/>
            <a:ext cx="930275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itre 1">
            <a:extLst>
              <a:ext uri="{FF2B5EF4-FFF2-40B4-BE49-F238E27FC236}">
                <a16:creationId xmlns:a16="http://schemas.microsoft.com/office/drawing/2014/main" id="{2D2B2BA3-2C53-E64F-84C3-FC304822B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r-LU" altLang="fr-FR" sz="4000" dirty="0"/>
              <a:t>La prévention en action dans l’entreprise</a:t>
            </a:r>
            <a:br>
              <a:rPr lang="fr-LU" altLang="fr-FR" dirty="0"/>
            </a:br>
            <a:r>
              <a:rPr lang="fr-LU" altLang="fr-FR" sz="4000" i="1" dirty="0"/>
              <a:t>« Tous acteurs, tous préventeurs »</a:t>
            </a:r>
          </a:p>
        </p:txBody>
      </p:sp>
      <p:sp>
        <p:nvSpPr>
          <p:cNvPr id="39939" name="Espace réservé du contenu 2">
            <a:extLst>
              <a:ext uri="{FF2B5EF4-FFF2-40B4-BE49-F238E27FC236}">
                <a16:creationId xmlns:a16="http://schemas.microsoft.com/office/drawing/2014/main" id="{6915CF81-4D16-5A4A-8D13-F7DE46971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fr-FR" altLang="fr-FR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fr-FR" altLang="fr-FR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fr-FR" altLang="fr-FR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fr-FR" altLang="fr-FR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fr-FR" altLang="fr-FR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fr-FR" altLang="fr-FR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br>
              <a:rPr lang="fr-FR" altLang="fr-FR" sz="2400"/>
            </a:br>
            <a:endParaRPr lang="fr-FR" altLang="fr-FR" sz="2400"/>
          </a:p>
        </p:txBody>
      </p:sp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5F82991C-2FBE-3044-9953-7414DDDD25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87565"/>
              </p:ext>
            </p:extLst>
          </p:nvPr>
        </p:nvGraphicFramePr>
        <p:xfrm>
          <a:off x="1763688" y="1888066"/>
          <a:ext cx="5184576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579E60E-B635-0C4A-9A60-186AA365D2ED}"/>
              </a:ext>
            </a:extLst>
          </p:cNvPr>
          <p:cNvCxnSpPr/>
          <p:nvPr/>
        </p:nvCxnSpPr>
        <p:spPr>
          <a:xfrm>
            <a:off x="7308280" y="2464874"/>
            <a:ext cx="0" cy="3455988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9943" name="Image 3">
            <a:extLst>
              <a:ext uri="{FF2B5EF4-FFF2-40B4-BE49-F238E27FC236}">
                <a16:creationId xmlns:a16="http://schemas.microsoft.com/office/drawing/2014/main" id="{1124541E-386D-E246-910B-41CC1FBB3C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167" y="2526787"/>
            <a:ext cx="84455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Image 5">
            <a:extLst>
              <a:ext uri="{FF2B5EF4-FFF2-40B4-BE49-F238E27FC236}">
                <a16:creationId xmlns:a16="http://schemas.microsoft.com/office/drawing/2014/main" id="{013EECAA-5C64-C049-98C3-71BA30776E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45"/>
          <a:stretch>
            <a:fillRect/>
          </a:stretch>
        </p:blipFill>
        <p:spPr bwMode="auto">
          <a:xfrm>
            <a:off x="6516117" y="4696899"/>
            <a:ext cx="6127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E2092CC3-8519-4E65-9F2F-E1DD80AED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500" r="1176" b="10940"/>
          <a:stretch/>
        </p:blipFill>
        <p:spPr>
          <a:xfrm>
            <a:off x="-36512" y="1196752"/>
            <a:ext cx="9144000" cy="408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17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DCAB2-AF76-CC4E-AD97-F11B5C767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AEE36EC-F9E9-E248-81D3-AD0E69880F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383933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F05CFAF-65FE-DE44-A225-1DEA89549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07121"/>
            <a:ext cx="1922463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5C33B6F-AAE4-EB45-AEF2-60E60807B522}"/>
              </a:ext>
            </a:extLst>
          </p:cNvPr>
          <p:cNvSpPr txBox="1"/>
          <p:nvPr/>
        </p:nvSpPr>
        <p:spPr>
          <a:xfrm>
            <a:off x="780208" y="6257252"/>
            <a:ext cx="3255962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/>
              <a:t>Documents </a:t>
            </a:r>
            <a:r>
              <a:rPr lang="fr-FR" sz="2000" dirty="0" err="1"/>
              <a:t>intéractifs</a:t>
            </a:r>
            <a:r>
              <a:rPr lang="en-GB" sz="2000" dirty="0"/>
              <a:t>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A221A44-9563-4216-842F-27593D6DB5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13" t="15522" r="3538" b="9680"/>
          <a:stretch/>
        </p:blipFill>
        <p:spPr>
          <a:xfrm>
            <a:off x="3203848" y="2907764"/>
            <a:ext cx="5066828" cy="358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59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8DCAB2-AF76-CC4E-AD97-F11B5C767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AEE36EC-F9E9-E248-81D3-AD0E69880F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810"/>
            <a:ext cx="9144000" cy="3839334"/>
          </a:xfrm>
          <a:prstGeom prst="rect">
            <a:avLst/>
          </a:prstGeom>
        </p:spPr>
      </p:pic>
      <p:pic>
        <p:nvPicPr>
          <p:cNvPr id="7" name="Image 4">
            <a:extLst>
              <a:ext uri="{FF2B5EF4-FFF2-40B4-BE49-F238E27FC236}">
                <a16:creationId xmlns:a16="http://schemas.microsoft.com/office/drawing/2014/main" id="{171DEAD3-A545-A64F-8176-922376536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01" y="4167831"/>
            <a:ext cx="1922463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5">
            <a:extLst>
              <a:ext uri="{FF2B5EF4-FFF2-40B4-BE49-F238E27FC236}">
                <a16:creationId xmlns:a16="http://schemas.microsoft.com/office/drawing/2014/main" id="{46DD59FF-CC3C-4841-A495-1AAC9FD0B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01" y="6219334"/>
            <a:ext cx="41767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fr-FR" sz="2000" dirty="0"/>
              <a:t>Pages </a:t>
            </a:r>
            <a:r>
              <a:rPr lang="en-GB" altLang="fr-FR" sz="2000" dirty="0" err="1"/>
              <a:t>explicatives</a:t>
            </a:r>
            <a:endParaRPr lang="fr-FR" altLang="fr-FR" sz="2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38107E8-73AE-4444-BC78-EC57E4731B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88" t="34879" r="15351" b="14721"/>
          <a:stretch/>
        </p:blipFill>
        <p:spPr>
          <a:xfrm>
            <a:off x="2483768" y="3551377"/>
            <a:ext cx="6552728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4609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5985</TotalTime>
  <Words>221</Words>
  <Application>Microsoft Office PowerPoint</Application>
  <PresentationFormat>Affichage à l'écran (4:3)</PresentationFormat>
  <Paragraphs>72</Paragraphs>
  <Slides>30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4" baseType="lpstr">
      <vt:lpstr>Arial</vt:lpstr>
      <vt:lpstr>Calibri</vt:lpstr>
      <vt:lpstr>Times New Roman</vt:lpstr>
      <vt:lpstr>Thème Office</vt:lpstr>
      <vt:lpstr>Prévention des Risques Psychosociaux : Portail d’informations et d’outils pour promouvoir la santé psychosociale au travail</vt:lpstr>
      <vt:lpstr>Prévention des risques </vt:lpstr>
      <vt:lpstr>Risques Psychosociaux</vt:lpstr>
      <vt:lpstr>Covid &amp; Travail</vt:lpstr>
      <vt:lpstr>Prévention des risques : « Mieux vaut prévenir que guérir »</vt:lpstr>
      <vt:lpstr>La prévention en action dans l’entreprise « Tous acteurs, tous préventeurs »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Identifier les croyances et lever les freins</vt:lpstr>
      <vt:lpstr>Mettre en place un groupe de pilotage </vt:lpstr>
      <vt:lpstr>Choisir une méthodologie</vt:lpstr>
      <vt:lpstr>Connaître les facteurs de réussite d'une démarche</vt:lpstr>
      <vt:lpstr>Définir un plan de communication</vt:lpstr>
      <vt:lpstr>Présentation PowerPoint</vt:lpstr>
      <vt:lpstr>Transformer les risques en ressources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STM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Aurelie Duveau</dc:creator>
  <cp:lastModifiedBy>Aurelie Duveau</cp:lastModifiedBy>
  <cp:revision>126</cp:revision>
  <dcterms:created xsi:type="dcterms:W3CDTF">2012-12-20T08:39:00Z</dcterms:created>
  <dcterms:modified xsi:type="dcterms:W3CDTF">2021-11-16T12:20:11Z</dcterms:modified>
</cp:coreProperties>
</file>