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34" r:id="rId3"/>
    <p:sldId id="280" r:id="rId4"/>
    <p:sldId id="324" r:id="rId5"/>
    <p:sldId id="399" r:id="rId6"/>
    <p:sldId id="397" r:id="rId7"/>
    <p:sldId id="386" r:id="rId8"/>
    <p:sldId id="387" r:id="rId9"/>
    <p:sldId id="393" r:id="rId10"/>
    <p:sldId id="394" r:id="rId11"/>
    <p:sldId id="395" r:id="rId12"/>
    <p:sldId id="389" r:id="rId13"/>
    <p:sldId id="398" r:id="rId14"/>
    <p:sldId id="372" r:id="rId15"/>
    <p:sldId id="307" r:id="rId16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Büchel" initials="DB" lastIdx="1" clrIdx="0">
    <p:extLst>
      <p:ext uri="{19B8F6BF-5375-455C-9EA6-DF929625EA0E}">
        <p15:presenceInfo xmlns:p15="http://schemas.microsoft.com/office/powerpoint/2012/main" userId="S-1-5-21-3713615764-145264346-3801265916-12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452"/>
    <a:srgbClr val="18A1CD"/>
    <a:srgbClr val="4E84C4"/>
    <a:srgbClr val="00B0F0"/>
    <a:srgbClr val="1D81A2"/>
    <a:srgbClr val="5B9BD5"/>
    <a:srgbClr val="CB1F5E"/>
    <a:srgbClr val="BF72CC"/>
    <a:srgbClr val="70AD47"/>
    <a:srgbClr val="E7C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4" autoAdjust="0"/>
    <p:restoredTop sz="83244" autoAdjust="0"/>
  </p:normalViewPr>
  <p:slideViewPr>
    <p:cSldViewPr snapToGrid="0">
      <p:cViewPr varScale="1">
        <p:scale>
          <a:sx n="84" d="100"/>
          <a:sy n="84" d="100"/>
        </p:scale>
        <p:origin x="232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8"/>
    </p:cViewPr>
  </p:sorterViewPr>
  <p:notesViewPr>
    <p:cSldViewPr snapToGrid="0">
      <p:cViewPr varScale="1">
        <p:scale>
          <a:sx n="67" d="100"/>
          <a:sy n="67" d="100"/>
        </p:scale>
        <p:origin x="2156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fr-LU" sz="1000">
                <a:latin typeface="Verdana" panose="020B0604030504040204" pitchFamily="34" charset="0"/>
                <a:ea typeface="Verdana" panose="020B0604030504040204" pitchFamily="34" charset="0"/>
              </a:rPr>
              <a:t>Fréquence du travail à domicile (2017)</a:t>
            </a:r>
          </a:p>
        </c:rich>
      </c:tx>
      <c:layout>
        <c:manualLayout>
          <c:xMode val="edge"/>
          <c:yMode val="edge"/>
          <c:x val="0.29081264395561801"/>
          <c:y val="3.892084620661846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739129483814523"/>
          <c:y val="0.21520414114902303"/>
          <c:w val="0.43466185476815405"/>
          <c:h val="0.7244364246135900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3AD1F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EA-4070-83FA-16B059FD9971}"/>
              </c:ext>
            </c:extLst>
          </c:dPt>
          <c:dPt>
            <c:idx val="1"/>
            <c:bubble3D val="0"/>
            <c:spPr>
              <a:solidFill>
                <a:srgbClr val="0CB6D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EA-4070-83FA-16B059FD9971}"/>
              </c:ext>
            </c:extLst>
          </c:dPt>
          <c:dPt>
            <c:idx val="2"/>
            <c:bubble3D val="0"/>
            <c:spPr>
              <a:solidFill>
                <a:srgbClr val="1D81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EA-4070-83FA-16B059FD9971}"/>
              </c:ext>
            </c:extLst>
          </c:dPt>
          <c:dPt>
            <c:idx val="3"/>
            <c:bubble3D val="0"/>
            <c:spPr>
              <a:solidFill>
                <a:srgbClr val="15607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EA-4070-83FA-16B059FD99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Telework!$B$57:$B$60</c:f>
              <c:strCache>
                <c:ptCount val="4"/>
                <c:pt idx="0">
                  <c:v>Jamais</c:v>
                </c:pt>
                <c:pt idx="1">
                  <c:v>Plus rarement</c:v>
                </c:pt>
                <c:pt idx="2">
                  <c:v>Plusieurs fois par mois</c:v>
                </c:pt>
                <c:pt idx="3">
                  <c:v>Quotidiennement / plusieurs fois par semaine</c:v>
                </c:pt>
              </c:strCache>
            </c:strRef>
          </c:cat>
          <c:val>
            <c:numRef>
              <c:f>Telework!$D$57:$D$60</c:f>
              <c:numCache>
                <c:formatCode>0%</c:formatCode>
                <c:ptCount val="4"/>
                <c:pt idx="0">
                  <c:v>0.72099999999999997</c:v>
                </c:pt>
                <c:pt idx="1">
                  <c:v>7.0000000000000007E-2</c:v>
                </c:pt>
                <c:pt idx="2">
                  <c:v>7.9000000000000001E-2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EA-4070-83FA-16B059FD9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8042233044534106"/>
          <c:y val="0.2227572683257425"/>
          <c:w val="0.30291099475417749"/>
          <c:h val="0.754538612850533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fr-FR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fr-LU" sz="1000">
                <a:latin typeface="Verdana" panose="020B0604030504040204" pitchFamily="34" charset="0"/>
                <a:ea typeface="Verdana" panose="020B0604030504040204" pitchFamily="34" charset="0"/>
              </a:rPr>
              <a:t>Fréquence du travail à domicile (juin - septembre 2020)</a:t>
            </a:r>
          </a:p>
        </c:rich>
      </c:tx>
      <c:layout>
        <c:manualLayout>
          <c:xMode val="edge"/>
          <c:yMode val="edge"/>
          <c:x val="0.21904628019647171"/>
          <c:y val="2.740774918499712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891751968503936"/>
          <c:y val="0.19265605814306097"/>
          <c:w val="0.43466185476815405"/>
          <c:h val="0.7244364246135900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3AD1F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B3-4B1C-82B2-CE7B6B4C3069}"/>
              </c:ext>
            </c:extLst>
          </c:dPt>
          <c:dPt>
            <c:idx val="1"/>
            <c:bubble3D val="0"/>
            <c:spPr>
              <a:solidFill>
                <a:srgbClr val="0CB6D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B3-4B1C-82B2-CE7B6B4C3069}"/>
              </c:ext>
            </c:extLst>
          </c:dPt>
          <c:dPt>
            <c:idx val="2"/>
            <c:bubble3D val="0"/>
            <c:spPr>
              <a:solidFill>
                <a:srgbClr val="1D81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5B3-4B1C-82B2-CE7B6B4C3069}"/>
              </c:ext>
            </c:extLst>
          </c:dPt>
          <c:dPt>
            <c:idx val="3"/>
            <c:bubble3D val="0"/>
            <c:spPr>
              <a:solidFill>
                <a:srgbClr val="15607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5B3-4B1C-82B2-CE7B6B4C30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Telework!$B$80:$B$83</c:f>
              <c:strCache>
                <c:ptCount val="4"/>
                <c:pt idx="0">
                  <c:v>Jamais</c:v>
                </c:pt>
                <c:pt idx="1">
                  <c:v>Rarement</c:v>
                </c:pt>
                <c:pt idx="2">
                  <c:v>Plusieurs fois par mois</c:v>
                </c:pt>
                <c:pt idx="3">
                  <c:v>Plusieurs fois par semaine / quotidiennement</c:v>
                </c:pt>
              </c:strCache>
            </c:strRef>
          </c:cat>
          <c:val>
            <c:numRef>
              <c:f>Telework!$E$80:$E$83</c:f>
              <c:numCache>
                <c:formatCode>0%</c:formatCode>
                <c:ptCount val="4"/>
                <c:pt idx="0">
                  <c:v>0.48299999999999998</c:v>
                </c:pt>
                <c:pt idx="1">
                  <c:v>0.186</c:v>
                </c:pt>
                <c:pt idx="2">
                  <c:v>0.109</c:v>
                </c:pt>
                <c:pt idx="3">
                  <c:v>0.22199999999999998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5B3-4B1C-82B2-CE7B6B4C3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7399769946276122"/>
          <c:y val="0.22018090840934484"/>
          <c:w val="0.30933574749476289"/>
          <c:h val="0.745758812670408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fr-FR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46395493620797"/>
          <c:y val="0.30881073353640531"/>
          <c:w val="0.69369508782332645"/>
          <c:h val="0.5427223503514797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Telework!$B$585</c:f>
              <c:strCache>
                <c:ptCount val="1"/>
                <c:pt idx="0">
                  <c:v>Oui absolument</c:v>
                </c:pt>
              </c:strCache>
            </c:strRef>
          </c:tx>
          <c:spPr>
            <a:solidFill>
              <a:srgbClr val="3AD1F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AD1F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1E-4E8A-98CD-565EF197D24A}"/>
              </c:ext>
            </c:extLst>
          </c:dPt>
          <c:dPt>
            <c:idx val="1"/>
            <c:invertIfNegative val="0"/>
            <c:bubble3D val="0"/>
            <c:spPr>
              <a:solidFill>
                <a:srgbClr val="3AD1F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1E-4E8A-98CD-565EF197D24A}"/>
              </c:ext>
            </c:extLst>
          </c:dPt>
          <c:dPt>
            <c:idx val="2"/>
            <c:invertIfNegative val="0"/>
            <c:bubble3D val="0"/>
            <c:spPr>
              <a:solidFill>
                <a:srgbClr val="3AD1F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C1E-4E8A-98CD-565EF197D24A}"/>
              </c:ext>
            </c:extLst>
          </c:dPt>
          <c:dPt>
            <c:idx val="3"/>
            <c:invertIfNegative val="0"/>
            <c:bubble3D val="0"/>
            <c:spPr>
              <a:solidFill>
                <a:srgbClr val="3AD1F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C1E-4E8A-98CD-565EF197D2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Telework!$E$584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Telework!$E$585</c:f>
              <c:numCache>
                <c:formatCode>0</c:formatCode>
                <c:ptCount val="1"/>
                <c:pt idx="0">
                  <c:v>51.9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C1E-4E8A-98CD-565EF197D24A}"/>
            </c:ext>
          </c:extLst>
        </c:ser>
        <c:ser>
          <c:idx val="1"/>
          <c:order val="1"/>
          <c:tx>
            <c:strRef>
              <c:f>Telework!$B$586</c:f>
              <c:strCache>
                <c:ptCount val="1"/>
                <c:pt idx="0">
                  <c:v>Plutôt oui</c:v>
                </c:pt>
              </c:strCache>
            </c:strRef>
          </c:tx>
          <c:spPr>
            <a:solidFill>
              <a:srgbClr val="0DC2E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Telework!$E$584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Telework!$E$586</c:f>
              <c:numCache>
                <c:formatCode>0</c:formatCode>
                <c:ptCount val="1"/>
                <c:pt idx="0">
                  <c:v>27.700000000000003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C1E-4E8A-98CD-565EF197D24A}"/>
            </c:ext>
          </c:extLst>
        </c:ser>
        <c:ser>
          <c:idx val="2"/>
          <c:order val="2"/>
          <c:tx>
            <c:strRef>
              <c:f>Telework!$B$587</c:f>
              <c:strCache>
                <c:ptCount val="1"/>
                <c:pt idx="0">
                  <c:v>Plutôt non</c:v>
                </c:pt>
              </c:strCache>
            </c:strRef>
          </c:tx>
          <c:spPr>
            <a:solidFill>
              <a:srgbClr val="1D81A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Telework!$E$584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Telework!$E$587</c:f>
              <c:numCache>
                <c:formatCode>0</c:formatCode>
                <c:ptCount val="1"/>
                <c:pt idx="0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C1E-4E8A-98CD-565EF197D24A}"/>
            </c:ext>
          </c:extLst>
        </c:ser>
        <c:ser>
          <c:idx val="3"/>
          <c:order val="3"/>
          <c:tx>
            <c:strRef>
              <c:f>Telework!$B$588</c:f>
              <c:strCache>
                <c:ptCount val="1"/>
                <c:pt idx="0">
                  <c:v>Non pas du tout</c:v>
                </c:pt>
              </c:strCache>
            </c:strRef>
          </c:tx>
          <c:spPr>
            <a:solidFill>
              <a:srgbClr val="15607A"/>
            </a:solidFill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C1E-4E8A-98CD-565EF197D2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vertOverflow="overflow" horzOverflow="overflow" wrap="none" lIns="38100" tIns="19050" rIns="38100" bIns="19050" anchor="ctr">
                <a:spAutoFit/>
              </a:bodyPr>
              <a:lstStyle/>
              <a:p>
                <a:pPr>
                  <a:defRPr sz="1300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Telework!$E$584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Telework!$E$588</c:f>
              <c:numCache>
                <c:formatCode>0</c:formatCode>
                <c:ptCount val="1"/>
                <c:pt idx="0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C1E-4E8A-98CD-565EF197D2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42515176"/>
        <c:axId val="642517800"/>
      </c:barChart>
      <c:catAx>
        <c:axId val="642515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>
            <a:solidFill>
              <a:schemeClr val="bg1"/>
            </a:solidFill>
          </a:ln>
        </c:spPr>
        <c:txPr>
          <a:bodyPr/>
          <a:lstStyle/>
          <a:p>
            <a:pPr>
              <a:defRPr sz="1600"/>
            </a:pPr>
            <a:endParaRPr lang="fr-FR"/>
          </a:p>
        </c:txPr>
        <c:crossAx val="642517800"/>
        <c:crosses val="autoZero"/>
        <c:auto val="1"/>
        <c:lblAlgn val="ctr"/>
        <c:lblOffset val="100"/>
        <c:noMultiLvlLbl val="0"/>
      </c:catAx>
      <c:valAx>
        <c:axId val="64251780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642515176"/>
        <c:crosses val="autoZero"/>
        <c:crossBetween val="between"/>
        <c:majorUnit val="0.25"/>
      </c:valAx>
    </c:plotArea>
    <c:legend>
      <c:legendPos val="t"/>
      <c:layout>
        <c:manualLayout>
          <c:xMode val="edge"/>
          <c:yMode val="edge"/>
          <c:x val="0.1150069079620659"/>
          <c:y val="2.0146796646113584E-2"/>
          <c:w val="0.79029378027563624"/>
          <c:h val="0.21662565480394017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fr-LU" sz="1400" b="0"/>
              <a:t>Fréquence du travail à domicile (juin - septembre 2020)</a:t>
            </a:r>
          </a:p>
        </c:rich>
      </c:tx>
      <c:layout>
        <c:manualLayout>
          <c:xMode val="edge"/>
          <c:yMode val="edge"/>
          <c:x val="0.19039606959746172"/>
          <c:y val="1.10377898264447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1819014723531308"/>
          <c:y val="0.17103479279622918"/>
          <c:w val="0.37720955419606006"/>
          <c:h val="0.721052502520229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TT_volonté!$B$80</c:f>
              <c:strCache>
                <c:ptCount val="1"/>
                <c:pt idx="0">
                  <c:v>Plusieurs fois par 
semaine / 
quotidiennement</c:v>
                </c:pt>
              </c:strCache>
            </c:strRef>
          </c:tx>
          <c:spPr>
            <a:solidFill>
              <a:srgbClr val="3AD1F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AD1F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80-46B8-BC5D-C4381029F93D}"/>
              </c:ext>
            </c:extLst>
          </c:dPt>
          <c:dPt>
            <c:idx val="1"/>
            <c:invertIfNegative val="0"/>
            <c:bubble3D val="0"/>
            <c:spPr>
              <a:solidFill>
                <a:srgbClr val="3AD1F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80-46B8-BC5D-C4381029F93D}"/>
              </c:ext>
            </c:extLst>
          </c:dPt>
          <c:dPt>
            <c:idx val="2"/>
            <c:invertIfNegative val="0"/>
            <c:bubble3D val="0"/>
            <c:spPr>
              <a:solidFill>
                <a:srgbClr val="3AD1F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80-46B8-BC5D-C4381029F93D}"/>
              </c:ext>
            </c:extLst>
          </c:dPt>
          <c:dPt>
            <c:idx val="3"/>
            <c:invertIfNegative val="0"/>
            <c:bubble3D val="0"/>
            <c:spPr>
              <a:solidFill>
                <a:srgbClr val="3AD1F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80-46B8-BC5D-C4381029F9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TT_volonté!$E$79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TT_volonté!$E$80</c:f>
              <c:numCache>
                <c:formatCode>0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580-46B8-BC5D-C4381029F93D}"/>
            </c:ext>
          </c:extLst>
        </c:ser>
        <c:ser>
          <c:idx val="1"/>
          <c:order val="1"/>
          <c:tx>
            <c:strRef>
              <c:f>TT_volonté!$B$81</c:f>
              <c:strCache>
                <c:ptCount val="1"/>
                <c:pt idx="0">
                  <c:v>Plusieurs fois 
par mois</c:v>
                </c:pt>
              </c:strCache>
            </c:strRef>
          </c:tx>
          <c:spPr>
            <a:solidFill>
              <a:srgbClr val="0DC2E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TT_volonté!$E$79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TT_volonté!$E$81</c:f>
              <c:numCache>
                <c:formatCode>0</c:formatCode>
                <c:ptCount val="1"/>
                <c:pt idx="0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580-46B8-BC5D-C4381029F93D}"/>
            </c:ext>
          </c:extLst>
        </c:ser>
        <c:ser>
          <c:idx val="2"/>
          <c:order val="2"/>
          <c:tx>
            <c:strRef>
              <c:f>TT_volonté!$B$82</c:f>
              <c:strCache>
                <c:ptCount val="1"/>
                <c:pt idx="0">
                  <c:v>Rarement</c:v>
                </c:pt>
              </c:strCache>
            </c:strRef>
          </c:tx>
          <c:spPr>
            <a:solidFill>
              <a:srgbClr val="1D81A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TT_volonté!$E$79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TT_volonté!$E$82</c:f>
              <c:numCache>
                <c:formatCode>0</c:formatCode>
                <c:ptCount val="1"/>
                <c:pt idx="0">
                  <c:v>18.600000000000001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580-46B8-BC5D-C4381029F93D}"/>
            </c:ext>
          </c:extLst>
        </c:ser>
        <c:ser>
          <c:idx val="3"/>
          <c:order val="3"/>
          <c:tx>
            <c:strRef>
              <c:f>TT_volonté!$B$83</c:f>
              <c:strCache>
                <c:ptCount val="1"/>
                <c:pt idx="0">
                  <c:v>Jamais</c:v>
                </c:pt>
              </c:strCache>
            </c:strRef>
          </c:tx>
          <c:spPr>
            <a:solidFill>
              <a:srgbClr val="15607A"/>
            </a:solidFill>
            <a:ln w="0">
              <a:noFill/>
            </a:ln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580-46B8-BC5D-C4381029F9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vertOverflow="overflow" horzOverflow="overflow" wrap="none" lIns="38100" tIns="19050" rIns="38100" bIns="19050" anchor="ctr">
                <a:spAutoFit/>
              </a:bodyPr>
              <a:lstStyle/>
              <a:p>
                <a:pPr>
                  <a:defRPr sz="1300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TT_volonté!$E$79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TT_volonté!$E$83</c:f>
              <c:numCache>
                <c:formatCode>0</c:formatCode>
                <c:ptCount val="1"/>
                <c:pt idx="0">
                  <c:v>48.3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580-46B8-BC5D-C4381029F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42515176"/>
        <c:axId val="642517800"/>
      </c:barChart>
      <c:catAx>
        <c:axId val="642515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>
            <a:solidFill>
              <a:schemeClr val="bg1"/>
            </a:solidFill>
          </a:ln>
        </c:spPr>
        <c:txPr>
          <a:bodyPr/>
          <a:lstStyle/>
          <a:p>
            <a:pPr>
              <a:defRPr sz="1600"/>
            </a:pPr>
            <a:endParaRPr lang="fr-FR"/>
          </a:p>
        </c:txPr>
        <c:crossAx val="642517800"/>
        <c:crosses val="autoZero"/>
        <c:auto val="1"/>
        <c:lblAlgn val="ctr"/>
        <c:lblOffset val="100"/>
        <c:noMultiLvlLbl val="0"/>
      </c:catAx>
      <c:valAx>
        <c:axId val="64251780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642515176"/>
        <c:crosses val="autoZero"/>
        <c:crossBetween val="between"/>
        <c:majorUnit val="0.25"/>
      </c:valAx>
    </c:plotArea>
    <c:legend>
      <c:legendPos val="l"/>
      <c:layout>
        <c:manualLayout>
          <c:xMode val="edge"/>
          <c:yMode val="edge"/>
          <c:x val="0"/>
          <c:y val="0.1887559600032695"/>
          <c:w val="0.41164315698605358"/>
          <c:h val="0.73944990872680705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0177357229640529"/>
          <c:y val="4.6296296296296294E-2"/>
          <c:w val="0.45802957060415889"/>
          <c:h val="0.869452464275298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Telework!$B$812</c:f>
              <c:strCache>
                <c:ptCount val="1"/>
                <c:pt idx="0">
                  <c:v>Réponses: dans une (très) forte mesure</c:v>
                </c:pt>
              </c:strCache>
            </c:strRef>
          </c:tx>
          <c:spPr>
            <a:solidFill>
              <a:srgbClr val="18A1C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Telework!$C$811:$H$811</c:f>
              <c:strCache>
                <c:ptCount val="6"/>
                <c:pt idx="0">
                  <c:v>Travail ne peut pas être effectué depuis la maison</c:v>
                </c:pt>
                <c:pt idx="1">
                  <c:v>L'employeur n'autorise pas le télétravail</c:v>
                </c:pt>
                <c:pt idx="2">
                  <c:v>Manque d'équipement nécessaire pour le télétravail</c:v>
                </c:pt>
                <c:pt idx="3">
                  <c:v>Aucun intérêt pour le télétravail</c:v>
                </c:pt>
                <c:pt idx="4">
                  <c:v>Peur que le télétravail présente des inconvénients pour la carrière </c:v>
                </c:pt>
                <c:pt idx="5">
                  <c:v>Peur de répercussions négatives du télétravail sur les relations sociales au travail</c:v>
                </c:pt>
              </c:strCache>
            </c:strRef>
          </c:cat>
          <c:val>
            <c:numRef>
              <c:f>Telework!$C$812:$H$812</c:f>
              <c:numCache>
                <c:formatCode>0%</c:formatCode>
                <c:ptCount val="6"/>
                <c:pt idx="0">
                  <c:v>0.6100000000000001</c:v>
                </c:pt>
                <c:pt idx="1">
                  <c:v>0.4</c:v>
                </c:pt>
                <c:pt idx="2">
                  <c:v>0.32700000000000001</c:v>
                </c:pt>
                <c:pt idx="3">
                  <c:v>0.23699999999999999</c:v>
                </c:pt>
                <c:pt idx="4">
                  <c:v>0.13200000000000001</c:v>
                </c:pt>
                <c:pt idx="5">
                  <c:v>0.128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AF-4122-BCE1-3D77E3433D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897166064"/>
        <c:axId val="897166392"/>
      </c:barChart>
      <c:catAx>
        <c:axId val="8971660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fr-FR"/>
          </a:p>
        </c:txPr>
        <c:crossAx val="897166392"/>
        <c:crosses val="autoZero"/>
        <c:auto val="1"/>
        <c:lblAlgn val="ctr"/>
        <c:lblOffset val="100"/>
        <c:noMultiLvlLbl val="0"/>
      </c:catAx>
      <c:valAx>
        <c:axId val="897166392"/>
        <c:scaling>
          <c:orientation val="minMax"/>
          <c:max val="0.70000000000000007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fr-FR"/>
          </a:p>
        </c:txPr>
        <c:crossAx val="897166064"/>
        <c:crosses val="max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588845854271626"/>
          <c:y val="0.54067622740560128"/>
          <c:w val="0.20928103050864649"/>
          <c:h val="0.227932315459568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64253861988914E-2"/>
          <c:y val="5.3780986755395221E-2"/>
          <c:w val="0.92652446529678378"/>
          <c:h val="0.38439187146204956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'caract demograph'!$D$87</c:f>
              <c:strCache>
                <c:ptCount val="1"/>
                <c:pt idx="0">
                  <c:v>oui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4"/>
              <c:layout>
                <c:manualLayout>
                  <c:x val="1.434379171142194E-4"/>
                  <c:y val="5.011668835994525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3C-4BEA-B62F-B46610449A81}"/>
                </c:ext>
              </c:extLst>
            </c:dLbl>
            <c:dLbl>
              <c:idx val="16"/>
              <c:layout>
                <c:manualLayout>
                  <c:x val="2.205679050425644E-3"/>
                  <c:y val="2.1405189519850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3C-4BEA-B62F-B46610449A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('caract demograph'!$A$88:$B$95,'caract demograph'!$A$100:$B$111)</c:f>
              <c:multiLvlStrCache>
                <c:ptCount val="20"/>
                <c:lvl>
                  <c:pt idx="0">
                    <c:v>Total</c:v>
                  </c:pt>
                  <c:pt idx="1">
                    <c:v>hommes</c:v>
                  </c:pt>
                  <c:pt idx="2">
                    <c:v>femmes</c:v>
                  </c:pt>
                  <c:pt idx="3">
                    <c:v>16-24 ans</c:v>
                  </c:pt>
                  <c:pt idx="4">
                    <c:v>25-34 ans</c:v>
                  </c:pt>
                  <c:pt idx="5">
                    <c:v>35-44 ans</c:v>
                  </c:pt>
                  <c:pt idx="6">
                    <c:v>45-54 ans</c:v>
                  </c:pt>
                  <c:pt idx="7">
                    <c:v>55+ ans</c:v>
                  </c:pt>
                  <c:pt idx="8">
                    <c:v>Enseignement primaire</c:v>
                  </c:pt>
                  <c:pt idx="9">
                    <c:v>Enseign. secondaire
 du 1er cycle</c:v>
                  </c:pt>
                  <c:pt idx="10">
                    <c:v>Enseign. secondaire 
du 2e cycle</c:v>
                  </c:pt>
                  <c:pt idx="11">
                    <c:v>Enseign. post-secondaire 
non-supérieur</c:v>
                  </c:pt>
                  <c:pt idx="12">
                    <c:v>Enseign. supérieur 
de cycle court</c:v>
                  </c:pt>
                  <c:pt idx="13">
                    <c:v>Licence ou équivalent</c:v>
                  </c:pt>
                  <c:pt idx="14">
                    <c:v>Master ou équivalent</c:v>
                  </c:pt>
                  <c:pt idx="15">
                    <c:v>Doctorat ou équivalent</c:v>
                  </c:pt>
                  <c:pt idx="16">
                    <c:v>Luxembourg</c:v>
                  </c:pt>
                  <c:pt idx="17">
                    <c:v>France</c:v>
                  </c:pt>
                  <c:pt idx="18">
                    <c:v>Allemagne</c:v>
                  </c:pt>
                  <c:pt idx="19">
                    <c:v>Belgique</c:v>
                  </c:pt>
                </c:lvl>
                <c:lvl>
                  <c:pt idx="1">
                    <c:v>Genre</c:v>
                  </c:pt>
                  <c:pt idx="3">
                    <c:v>Âge*</c:v>
                  </c:pt>
                  <c:pt idx="8">
                    <c:v>Niveau de qualification***</c:v>
                  </c:pt>
                  <c:pt idx="16">
                    <c:v>Pays de résidence***</c:v>
                  </c:pt>
                </c:lvl>
              </c:multiLvlStrCache>
              <c:extLst/>
            </c:multiLvlStrRef>
          </c:cat>
          <c:val>
            <c:numRef>
              <c:f>('caract demograph'!$D$88:$D$95,'caract demograph'!$D$100:$D$111)</c:f>
              <c:numCache>
                <c:formatCode>0</c:formatCode>
                <c:ptCount val="20"/>
                <c:pt idx="0">
                  <c:v>79</c:v>
                </c:pt>
                <c:pt idx="1">
                  <c:v>80.2</c:v>
                </c:pt>
                <c:pt idx="2">
                  <c:v>78.400000000000006</c:v>
                </c:pt>
                <c:pt idx="3">
                  <c:v>68.300000000000011</c:v>
                </c:pt>
                <c:pt idx="4">
                  <c:v>81.699999999999989</c:v>
                </c:pt>
                <c:pt idx="5">
                  <c:v>77.600000000000009</c:v>
                </c:pt>
                <c:pt idx="6">
                  <c:v>83</c:v>
                </c:pt>
                <c:pt idx="7">
                  <c:v>74.400000000000006</c:v>
                </c:pt>
                <c:pt idx="8">
                  <c:v>66.7</c:v>
                </c:pt>
                <c:pt idx="9">
                  <c:v>57.599999999999994</c:v>
                </c:pt>
                <c:pt idx="10">
                  <c:v>68.8</c:v>
                </c:pt>
                <c:pt idx="11">
                  <c:v>85.5</c:v>
                </c:pt>
                <c:pt idx="12">
                  <c:v>69</c:v>
                </c:pt>
                <c:pt idx="13">
                  <c:v>74.5</c:v>
                </c:pt>
                <c:pt idx="14">
                  <c:v>87.2</c:v>
                </c:pt>
                <c:pt idx="15">
                  <c:v>93.8</c:v>
                </c:pt>
                <c:pt idx="16">
                  <c:v>76.099999999999994</c:v>
                </c:pt>
                <c:pt idx="17">
                  <c:v>86.6</c:v>
                </c:pt>
                <c:pt idx="18">
                  <c:v>87.9</c:v>
                </c:pt>
                <c:pt idx="19">
                  <c:v>76.400000000000006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993C-4BEA-B62F-B46610449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84385096"/>
        <c:axId val="48438392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'caract demograph'!$C$87</c15:sqref>
                        </c15:formulaRef>
                      </c:ext>
                    </c:extLst>
                    <c:strCache>
                      <c:ptCount val="1"/>
                      <c:pt idx="0">
                        <c:v>non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('caract demograph'!$A$88:$B$95,'caract demograph'!$A$100:$B$111)</c15:sqref>
                        </c15:formulaRef>
                      </c:ext>
                    </c:extLst>
                    <c:multiLvlStrCache>
                      <c:ptCount val="20"/>
                      <c:lvl>
                        <c:pt idx="0">
                          <c:v>Total</c:v>
                        </c:pt>
                        <c:pt idx="1">
                          <c:v>hommes</c:v>
                        </c:pt>
                        <c:pt idx="2">
                          <c:v>femmes</c:v>
                        </c:pt>
                        <c:pt idx="3">
                          <c:v>16-24 ans</c:v>
                        </c:pt>
                        <c:pt idx="4">
                          <c:v>25-34 ans</c:v>
                        </c:pt>
                        <c:pt idx="5">
                          <c:v>35-44 ans</c:v>
                        </c:pt>
                        <c:pt idx="6">
                          <c:v>45-54 ans</c:v>
                        </c:pt>
                        <c:pt idx="7">
                          <c:v>55+ ans</c:v>
                        </c:pt>
                        <c:pt idx="8">
                          <c:v>Enseignement primaire</c:v>
                        </c:pt>
                        <c:pt idx="9">
                          <c:v>Enseign. secondaire
 du 1er cycle</c:v>
                        </c:pt>
                        <c:pt idx="10">
                          <c:v>Enseign. secondaire 
du 2e cycle</c:v>
                        </c:pt>
                        <c:pt idx="11">
                          <c:v>Enseign. post-secondaire 
non-supérieur</c:v>
                        </c:pt>
                        <c:pt idx="12">
                          <c:v>Enseign. supérieur 
de cycle court</c:v>
                        </c:pt>
                        <c:pt idx="13">
                          <c:v>Licence ou équivalent</c:v>
                        </c:pt>
                        <c:pt idx="14">
                          <c:v>Master ou équivalent</c:v>
                        </c:pt>
                        <c:pt idx="15">
                          <c:v>Doctorat ou équivalent</c:v>
                        </c:pt>
                        <c:pt idx="16">
                          <c:v>Luxembourg</c:v>
                        </c:pt>
                        <c:pt idx="17">
                          <c:v>France</c:v>
                        </c:pt>
                        <c:pt idx="18">
                          <c:v>Allemagne</c:v>
                        </c:pt>
                        <c:pt idx="19">
                          <c:v>Belgique</c:v>
                        </c:pt>
                      </c:lvl>
                      <c:lvl>
                        <c:pt idx="1">
                          <c:v>Genre</c:v>
                        </c:pt>
                        <c:pt idx="3">
                          <c:v>Âge*</c:v>
                        </c:pt>
                        <c:pt idx="8">
                          <c:v>Niveau de qualification***</c:v>
                        </c:pt>
                        <c:pt idx="16">
                          <c:v>Pays de résidence***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('caract demograph'!$C$88:$C$95,'caract demograph'!$C$100:$C$111)</c15:sqref>
                        </c15:formulaRef>
                      </c:ext>
                    </c:extLst>
                    <c:numCache>
                      <c:formatCode>0</c:formatCode>
                      <c:ptCount val="20"/>
                      <c:pt idx="0">
                        <c:v>21</c:v>
                      </c:pt>
                      <c:pt idx="1">
                        <c:v>19.8</c:v>
                      </c:pt>
                      <c:pt idx="2">
                        <c:v>21.6</c:v>
                      </c:pt>
                      <c:pt idx="3">
                        <c:v>31.7</c:v>
                      </c:pt>
                      <c:pt idx="4">
                        <c:v>18.3</c:v>
                      </c:pt>
                      <c:pt idx="5">
                        <c:v>22.400000000000002</c:v>
                      </c:pt>
                      <c:pt idx="6">
                        <c:v>17</c:v>
                      </c:pt>
                      <c:pt idx="7">
                        <c:v>25.6</c:v>
                      </c:pt>
                      <c:pt idx="8">
                        <c:v>33.300000000000004</c:v>
                      </c:pt>
                      <c:pt idx="9">
                        <c:v>42.4</c:v>
                      </c:pt>
                      <c:pt idx="10">
                        <c:v>31.3</c:v>
                      </c:pt>
                      <c:pt idx="11">
                        <c:v>14.499999999999998</c:v>
                      </c:pt>
                      <c:pt idx="12">
                        <c:v>31</c:v>
                      </c:pt>
                      <c:pt idx="13">
                        <c:v>25.5</c:v>
                      </c:pt>
                      <c:pt idx="14">
                        <c:v>12.8</c:v>
                      </c:pt>
                      <c:pt idx="15">
                        <c:v>6.3</c:v>
                      </c:pt>
                      <c:pt idx="16">
                        <c:v>23.9</c:v>
                      </c:pt>
                      <c:pt idx="17">
                        <c:v>13.4</c:v>
                      </c:pt>
                      <c:pt idx="18">
                        <c:v>12.1</c:v>
                      </c:pt>
                      <c:pt idx="19">
                        <c:v>23.599999999999998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993C-4BEA-B62F-B46610449A81}"/>
                  </c:ext>
                </c:extLst>
              </c15:ser>
            </c15:filteredBarSeries>
          </c:ext>
        </c:extLst>
      </c:barChart>
      <c:catAx>
        <c:axId val="4843850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DINPro-Regular" panose="02000503030000020004" pitchFamily="50" charset="0"/>
                    <a:ea typeface="+mn-ea"/>
                    <a:cs typeface="+mn-cs"/>
                  </a:defRPr>
                </a:pPr>
                <a:r>
                  <a:rPr lang="fr-LU" b="0"/>
                  <a:t>* p≤0,05	 ** p≤0,01	 *** p≤0,001</a:t>
                </a:r>
              </a:p>
            </c:rich>
          </c:tx>
          <c:layout>
            <c:manualLayout>
              <c:xMode val="edge"/>
              <c:yMode val="edge"/>
              <c:x val="0.36839388210174601"/>
              <c:y val="0.9463353433906380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DINPro-Regular" panose="02000503030000020004" pitchFamily="50" charset="0"/>
                <a:ea typeface="+mn-ea"/>
                <a:cs typeface="+mn-cs"/>
              </a:defRPr>
            </a:pPr>
            <a:endParaRPr lang="fr-FR"/>
          </a:p>
        </c:txPr>
        <c:crossAx val="484383920"/>
        <c:crosses val="autoZero"/>
        <c:auto val="1"/>
        <c:lblAlgn val="ctr"/>
        <c:lblOffset val="100"/>
        <c:noMultiLvlLbl val="0"/>
      </c:catAx>
      <c:valAx>
        <c:axId val="48438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DINPro-Regular" panose="02000503030000020004" pitchFamily="50" charset="0"/>
                <a:ea typeface="+mn-ea"/>
                <a:cs typeface="+mn-cs"/>
              </a:defRPr>
            </a:pPr>
            <a:endParaRPr lang="fr-FR"/>
          </a:p>
        </c:txPr>
        <c:crossAx val="484385096"/>
        <c:crosses val="autoZero"/>
        <c:crossBetween val="midCat"/>
        <c:majorUnit val="25"/>
      </c:valAx>
    </c:plotArea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>
          <a:tint val="75000"/>
        </a:schemeClr>
      </a:solidFill>
      <a:prstDash val="solid"/>
      <a:round/>
    </a:ln>
    <a:effectLst/>
  </c:spPr>
  <c:txPr>
    <a:bodyPr/>
    <a:lstStyle/>
    <a:p>
      <a:pPr>
        <a:defRPr>
          <a:latin typeface="DINPro-Regular" panose="02000503030000020004" pitchFamily="50" charset="0"/>
        </a:defRPr>
      </a:pPr>
      <a:endParaRPr lang="fr-F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64253861988914E-2"/>
          <c:y val="5.3780986755395221E-2"/>
          <c:w val="0.92652446529678378"/>
          <c:h val="0.23362253179890971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'caract travail'!$D$140</c:f>
              <c:strCache>
                <c:ptCount val="1"/>
                <c:pt idx="0">
                  <c:v>Oui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'caract travail'!$A$141:$B$163</c:f>
              <c:multiLvlStrCache>
                <c:ptCount val="15"/>
                <c:lvl>
                  <c:pt idx="0">
                    <c:v>Total</c:v>
                  </c:pt>
                  <c:pt idx="1">
                    <c:v>Dirigeants, cadres de direction, 
gérants</c:v>
                  </c:pt>
                  <c:pt idx="2">
                    <c:v>Professions intellectuelles 
et scientifiques</c:v>
                  </c:pt>
                  <c:pt idx="3">
                    <c:v>Professions intermédiaires</c:v>
                  </c:pt>
                  <c:pt idx="4">
                    <c:v>Employés de type administratifs</c:v>
                  </c:pt>
                  <c:pt idx="5">
                    <c:v>Autres (métiers sur site)</c:v>
                  </c:pt>
                  <c:pt idx="6">
                    <c:v>Plus rarement</c:v>
                  </c:pt>
                  <c:pt idx="7">
                    <c:v>Plusieurs fois par mois</c:v>
                  </c:pt>
                  <c:pt idx="8">
                    <c:v>Plusieurs fois par semaine</c:v>
                  </c:pt>
                  <c:pt idx="9">
                    <c:v>Quotidiennement</c:v>
                  </c:pt>
                  <c:pt idx="10">
                    <c:v>moins de travail que convenu</c:v>
                  </c:pt>
                  <c:pt idx="11">
                    <c:v>aucune différence</c:v>
                  </c:pt>
                  <c:pt idx="12">
                    <c:v>jusqu'à 5 heures de travail en plus</c:v>
                  </c:pt>
                  <c:pt idx="13">
                    <c:v>jusqu'à 10 heures de travail en plus</c:v>
                  </c:pt>
                  <c:pt idx="14">
                    <c:v>au-delà de 10 heures de travail en plus</c:v>
                  </c:pt>
                </c:lvl>
                <c:lvl>
                  <c:pt idx="1">
                    <c:v>Groupes de métiers (ISCO) réduit **</c:v>
                  </c:pt>
                  <c:pt idx="6">
                    <c:v>Fréquence du télétravail***</c:v>
                  </c:pt>
                  <c:pt idx="10">
                    <c:v>Temps de travail en plus ou en moins***</c:v>
                  </c:pt>
                </c:lvl>
              </c:multiLvlStrCache>
            </c:multiLvlStrRef>
          </c:cat>
          <c:val>
            <c:numRef>
              <c:f>'caract travail'!$D$141:$D$163</c:f>
              <c:numCache>
                <c:formatCode>0</c:formatCode>
                <c:ptCount val="15"/>
                <c:pt idx="0">
                  <c:v>79</c:v>
                </c:pt>
                <c:pt idx="1">
                  <c:v>81</c:v>
                </c:pt>
                <c:pt idx="2">
                  <c:v>82.199999999999989</c:v>
                </c:pt>
                <c:pt idx="3">
                  <c:v>75.2</c:v>
                </c:pt>
                <c:pt idx="4">
                  <c:v>85.9</c:v>
                </c:pt>
                <c:pt idx="5">
                  <c:v>32.4</c:v>
                </c:pt>
                <c:pt idx="6">
                  <c:v>68.8</c:v>
                </c:pt>
                <c:pt idx="7">
                  <c:v>83.3</c:v>
                </c:pt>
                <c:pt idx="8">
                  <c:v>88.2</c:v>
                </c:pt>
                <c:pt idx="9">
                  <c:v>83.7</c:v>
                </c:pt>
                <c:pt idx="10">
                  <c:v>63</c:v>
                </c:pt>
                <c:pt idx="11">
                  <c:v>77.3</c:v>
                </c:pt>
                <c:pt idx="12">
                  <c:v>84</c:v>
                </c:pt>
                <c:pt idx="13">
                  <c:v>83.7</c:v>
                </c:pt>
                <c:pt idx="14">
                  <c:v>75.599999999999994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BF-4417-9D21-A7A5B2031F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84385096"/>
        <c:axId val="48438392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'caract travail'!$C$140</c15:sqref>
                        </c15:formulaRef>
                      </c:ext>
                    </c:extLst>
                    <c:strCache>
                      <c:ptCount val="1"/>
                      <c:pt idx="0">
                        <c:v>Non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endParaRPr lang="fr-F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'caract travail'!$A$141:$B$163</c15:sqref>
                        </c15:formulaRef>
                      </c:ext>
                    </c:extLst>
                    <c:multiLvlStrCache>
                      <c:ptCount val="15"/>
                      <c:lvl>
                        <c:pt idx="0">
                          <c:v>Total</c:v>
                        </c:pt>
                        <c:pt idx="1">
                          <c:v>Dirigeants, cadres de direction, 
gérants</c:v>
                        </c:pt>
                        <c:pt idx="2">
                          <c:v>Professions intellectuelles 
et scientifiques</c:v>
                        </c:pt>
                        <c:pt idx="3">
                          <c:v>Professions intermédiaires</c:v>
                        </c:pt>
                        <c:pt idx="4">
                          <c:v>Employés de type administratifs</c:v>
                        </c:pt>
                        <c:pt idx="5">
                          <c:v>Autres (métiers sur site)</c:v>
                        </c:pt>
                        <c:pt idx="6">
                          <c:v>Plus rarement</c:v>
                        </c:pt>
                        <c:pt idx="7">
                          <c:v>Plusieurs fois par mois</c:v>
                        </c:pt>
                        <c:pt idx="8">
                          <c:v>Plusieurs fois par semaine</c:v>
                        </c:pt>
                        <c:pt idx="9">
                          <c:v>Quotidiennement</c:v>
                        </c:pt>
                        <c:pt idx="10">
                          <c:v>moins de travail que convenu</c:v>
                        </c:pt>
                        <c:pt idx="11">
                          <c:v>aucune différence</c:v>
                        </c:pt>
                        <c:pt idx="12">
                          <c:v>jusqu'à 5 heures de travail en plus</c:v>
                        </c:pt>
                        <c:pt idx="13">
                          <c:v>jusqu'à 10 heures de travail en plus</c:v>
                        </c:pt>
                        <c:pt idx="14">
                          <c:v>au-delà de 10 heures de travail en plus</c:v>
                        </c:pt>
                      </c:lvl>
                      <c:lvl>
                        <c:pt idx="1">
                          <c:v>Groupes de métiers (ISCO) réduit **</c:v>
                        </c:pt>
                        <c:pt idx="6">
                          <c:v>Fréquence du télétravail***</c:v>
                        </c:pt>
                        <c:pt idx="10">
                          <c:v>Temps de travail en plus ou en moins***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'caract travail'!$C$141:$C$163</c15:sqref>
                        </c15:formulaRef>
                      </c:ext>
                    </c:extLst>
                    <c:numCache>
                      <c:formatCode>0</c:formatCode>
                      <c:ptCount val="15"/>
                      <c:pt idx="0">
                        <c:v>21</c:v>
                      </c:pt>
                      <c:pt idx="1">
                        <c:v>19</c:v>
                      </c:pt>
                      <c:pt idx="2">
                        <c:v>17.8</c:v>
                      </c:pt>
                      <c:pt idx="3">
                        <c:v>24.8</c:v>
                      </c:pt>
                      <c:pt idx="4">
                        <c:v>14.099999999999998</c:v>
                      </c:pt>
                      <c:pt idx="5">
                        <c:v>67.600000000000009</c:v>
                      </c:pt>
                      <c:pt idx="6">
                        <c:v>31.2</c:v>
                      </c:pt>
                      <c:pt idx="7">
                        <c:v>16.7</c:v>
                      </c:pt>
                      <c:pt idx="8">
                        <c:v>11.799999999999999</c:v>
                      </c:pt>
                      <c:pt idx="9">
                        <c:v>16.3</c:v>
                      </c:pt>
                      <c:pt idx="10">
                        <c:v>37</c:v>
                      </c:pt>
                      <c:pt idx="11">
                        <c:v>22.7</c:v>
                      </c:pt>
                      <c:pt idx="12">
                        <c:v>16</c:v>
                      </c:pt>
                      <c:pt idx="13">
                        <c:v>16.3</c:v>
                      </c:pt>
                      <c:pt idx="14">
                        <c:v>24.4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7BF-4417-9D21-A7A5B2031FE0}"/>
                  </c:ext>
                </c:extLst>
              </c15:ser>
            </c15:filteredBarSeries>
          </c:ext>
        </c:extLst>
      </c:barChart>
      <c:catAx>
        <c:axId val="4843850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DINPro-Regular" panose="02000503030000020004" pitchFamily="50" charset="0"/>
                    <a:ea typeface="+mn-ea"/>
                    <a:cs typeface="+mn-cs"/>
                  </a:defRPr>
                </a:pPr>
                <a:r>
                  <a:rPr lang="fr-LU" b="0"/>
                  <a:t>* p≤0,05	 ** p≤0,01	 *** p≤0,001</a:t>
                </a:r>
              </a:p>
            </c:rich>
          </c:tx>
          <c:layout>
            <c:manualLayout>
              <c:xMode val="edge"/>
              <c:yMode val="edge"/>
              <c:x val="0.36839388210174601"/>
              <c:y val="0.9463353433906380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DINPro-Regular" panose="02000503030000020004" pitchFamily="50" charset="0"/>
                <a:ea typeface="+mn-ea"/>
                <a:cs typeface="+mn-cs"/>
              </a:defRPr>
            </a:pPr>
            <a:endParaRPr lang="fr-FR"/>
          </a:p>
        </c:txPr>
        <c:crossAx val="484383920"/>
        <c:crosses val="autoZero"/>
        <c:auto val="1"/>
        <c:lblAlgn val="ctr"/>
        <c:lblOffset val="100"/>
        <c:noMultiLvlLbl val="0"/>
      </c:catAx>
      <c:valAx>
        <c:axId val="48438392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DINPro-Regular" panose="02000503030000020004" pitchFamily="50" charset="0"/>
                <a:ea typeface="+mn-ea"/>
                <a:cs typeface="+mn-cs"/>
              </a:defRPr>
            </a:pPr>
            <a:endParaRPr lang="fr-FR"/>
          </a:p>
        </c:txPr>
        <c:crossAx val="484385096"/>
        <c:crosses val="autoZero"/>
        <c:crossBetween val="midCat"/>
        <c:majorUnit val="25"/>
      </c:valAx>
    </c:plotArea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>
          <a:tint val="75000"/>
        </a:schemeClr>
      </a:solidFill>
      <a:prstDash val="solid"/>
      <a:round/>
    </a:ln>
    <a:effectLst/>
  </c:spPr>
  <c:txPr>
    <a:bodyPr/>
    <a:lstStyle/>
    <a:p>
      <a:pPr>
        <a:defRPr>
          <a:latin typeface="DINPro-Regular" panose="02000503030000020004" pitchFamily="50" charset="0"/>
        </a:defRPr>
      </a:pPr>
      <a:endParaRPr lang="fr-F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64253861988914E-2"/>
          <c:y val="5.3780986755395221E-2"/>
          <c:w val="0.92652446529678378"/>
          <c:h val="0.23362253179890971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'caract entreprise'!$D$35</c:f>
              <c:strCache>
                <c:ptCount val="1"/>
                <c:pt idx="0">
                  <c:v>Oui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'caract entreprise'!$A$36:$B$50</c:f>
              <c:multiLvlStrCache>
                <c:ptCount val="15"/>
                <c:lvl>
                  <c:pt idx="0">
                    <c:v>Total</c:v>
                  </c:pt>
                  <c:pt idx="1">
                    <c:v>1-4 employés</c:v>
                  </c:pt>
                  <c:pt idx="2">
                    <c:v>5-14 employés</c:v>
                  </c:pt>
                  <c:pt idx="3">
                    <c:v>15-49 employés</c:v>
                  </c:pt>
                  <c:pt idx="4">
                    <c:v>50-249 employés</c:v>
                  </c:pt>
                  <c:pt idx="5">
                    <c:v>250+ employés</c:v>
                  </c:pt>
                  <c:pt idx="6">
                    <c:v>Industrie manufacturière, 
industries extractives et autres</c:v>
                  </c:pt>
                  <c:pt idx="7">
                    <c:v>Construction</c:v>
                  </c:pt>
                  <c:pt idx="8">
                    <c:v>Commerce de gros et de détail, 
transports, hôtels et restaurants</c:v>
                  </c:pt>
                  <c:pt idx="9">
                    <c:v>Information et communication</c:v>
                  </c:pt>
                  <c:pt idx="10">
                    <c:v>Activités financières et d'assurance</c:v>
                  </c:pt>
                  <c:pt idx="11">
                    <c:v>Activités spécialisées, scientifiques 
et techniques et activités de services 
administratifs et de soutien</c:v>
                  </c:pt>
                  <c:pt idx="12">
                    <c:v>Administration publique, 
défense, enseignement</c:v>
                  </c:pt>
                  <c:pt idx="13">
                    <c:v>Santé humaine et action sociale</c:v>
                  </c:pt>
                  <c:pt idx="14">
                    <c:v>Autres activités de services</c:v>
                  </c:pt>
                </c:lvl>
                <c:lvl>
                  <c:pt idx="1">
                    <c:v>Taille d'entreprise**</c:v>
                  </c:pt>
                  <c:pt idx="6">
                    <c:v>Secteur économique (NACE)***</c:v>
                  </c:pt>
                </c:lvl>
              </c:multiLvlStrCache>
            </c:multiLvlStrRef>
          </c:cat>
          <c:val>
            <c:numRef>
              <c:f>'caract entreprise'!$D$36:$D$50</c:f>
              <c:numCache>
                <c:formatCode>0</c:formatCode>
                <c:ptCount val="15"/>
                <c:pt idx="0">
                  <c:v>33.800000000000004</c:v>
                </c:pt>
                <c:pt idx="1">
                  <c:v>73</c:v>
                </c:pt>
                <c:pt idx="2">
                  <c:v>77</c:v>
                </c:pt>
                <c:pt idx="3">
                  <c:v>75.400000000000006</c:v>
                </c:pt>
                <c:pt idx="4">
                  <c:v>75.599999999999994</c:v>
                </c:pt>
                <c:pt idx="5">
                  <c:v>85.6</c:v>
                </c:pt>
                <c:pt idx="6">
                  <c:v>89</c:v>
                </c:pt>
                <c:pt idx="7">
                  <c:v>63.3</c:v>
                </c:pt>
                <c:pt idx="8">
                  <c:v>70.5</c:v>
                </c:pt>
                <c:pt idx="9">
                  <c:v>82.199999999999989</c:v>
                </c:pt>
                <c:pt idx="10">
                  <c:v>94</c:v>
                </c:pt>
                <c:pt idx="11">
                  <c:v>90.5</c:v>
                </c:pt>
                <c:pt idx="12">
                  <c:v>61</c:v>
                </c:pt>
                <c:pt idx="13">
                  <c:v>66</c:v>
                </c:pt>
                <c:pt idx="1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94-4048-B73E-1E5878C0F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84385096"/>
        <c:axId val="48438392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'caract entreprise'!$C$35</c15:sqref>
                        </c15:formulaRef>
                      </c:ext>
                    </c:extLst>
                    <c:strCache>
                      <c:ptCount val="1"/>
                      <c:pt idx="0">
                        <c:v>Non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</c:spPr>
                <c:invertIfNegative val="0"/>
                <c:dLbls>
                  <c:dLbl>
                    <c:idx val="4"/>
                    <c:layout>
                      <c:manualLayout>
                        <c:x val="1.434379171142194E-4"/>
                        <c:y val="5.0116688359945253E-7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1-6494-4048-B73E-1E5878C0F296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endParaRPr lang="fr-F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'caract entreprise'!$A$36:$B$50</c15:sqref>
                        </c15:formulaRef>
                      </c:ext>
                    </c:extLst>
                    <c:multiLvlStrCache>
                      <c:ptCount val="15"/>
                      <c:lvl>
                        <c:pt idx="0">
                          <c:v>Total</c:v>
                        </c:pt>
                        <c:pt idx="1">
                          <c:v>1-4 employés</c:v>
                        </c:pt>
                        <c:pt idx="2">
                          <c:v>5-14 employés</c:v>
                        </c:pt>
                        <c:pt idx="3">
                          <c:v>15-49 employés</c:v>
                        </c:pt>
                        <c:pt idx="4">
                          <c:v>50-249 employés</c:v>
                        </c:pt>
                        <c:pt idx="5">
                          <c:v>250+ employés</c:v>
                        </c:pt>
                        <c:pt idx="6">
                          <c:v>Industrie manufacturière, 
industries extractives et autres</c:v>
                        </c:pt>
                        <c:pt idx="7">
                          <c:v>Construction</c:v>
                        </c:pt>
                        <c:pt idx="8">
                          <c:v>Commerce de gros et de détail, 
transports, hôtels et restaurants</c:v>
                        </c:pt>
                        <c:pt idx="9">
                          <c:v>Information et communication</c:v>
                        </c:pt>
                        <c:pt idx="10">
                          <c:v>Activités financières et d'assurance</c:v>
                        </c:pt>
                        <c:pt idx="11">
                          <c:v>Activités spécialisées, scientifiques 
et techniques et activités de services 
administratifs et de soutien</c:v>
                        </c:pt>
                        <c:pt idx="12">
                          <c:v>Administration publique, 
défense, enseignement</c:v>
                        </c:pt>
                        <c:pt idx="13">
                          <c:v>Santé humaine et action sociale</c:v>
                        </c:pt>
                        <c:pt idx="14">
                          <c:v>Autres activités de services</c:v>
                        </c:pt>
                      </c:lvl>
                      <c:lvl>
                        <c:pt idx="1">
                          <c:v>Taille d'entreprise**</c:v>
                        </c:pt>
                        <c:pt idx="6">
                          <c:v>Secteur économique (NACE)***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'caract entreprise'!$C$36:$C$50</c15:sqref>
                        </c15:formulaRef>
                      </c:ext>
                    </c:extLst>
                    <c:numCache>
                      <c:formatCode>0</c:formatCode>
                      <c:ptCount val="15"/>
                      <c:pt idx="0">
                        <c:v>66.2</c:v>
                      </c:pt>
                      <c:pt idx="1">
                        <c:v>27</c:v>
                      </c:pt>
                      <c:pt idx="2">
                        <c:v>23</c:v>
                      </c:pt>
                      <c:pt idx="3">
                        <c:v>24.6</c:v>
                      </c:pt>
                      <c:pt idx="4">
                        <c:v>24.4</c:v>
                      </c:pt>
                      <c:pt idx="5">
                        <c:v>14.399999999999999</c:v>
                      </c:pt>
                      <c:pt idx="6">
                        <c:v>11</c:v>
                      </c:pt>
                      <c:pt idx="7">
                        <c:v>36.700000000000003</c:v>
                      </c:pt>
                      <c:pt idx="8">
                        <c:v>29.5</c:v>
                      </c:pt>
                      <c:pt idx="9">
                        <c:v>17.8</c:v>
                      </c:pt>
                      <c:pt idx="10">
                        <c:v>6</c:v>
                      </c:pt>
                      <c:pt idx="11">
                        <c:v>9.5</c:v>
                      </c:pt>
                      <c:pt idx="12">
                        <c:v>39</c:v>
                      </c:pt>
                      <c:pt idx="13">
                        <c:v>34</c:v>
                      </c:pt>
                      <c:pt idx="14">
                        <c:v>20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6494-4048-B73E-1E5878C0F296}"/>
                  </c:ext>
                </c:extLst>
              </c15:ser>
            </c15:filteredBarSeries>
          </c:ext>
        </c:extLst>
      </c:barChart>
      <c:catAx>
        <c:axId val="4843850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DINPro-Regular" panose="02000503030000020004" pitchFamily="50" charset="0"/>
                    <a:ea typeface="+mn-ea"/>
                    <a:cs typeface="+mn-cs"/>
                  </a:defRPr>
                </a:pPr>
                <a:r>
                  <a:rPr lang="fr-LU" b="0"/>
                  <a:t>* p≤0,05	 ** p≤0,01	 *** p≤0,001</a:t>
                </a:r>
              </a:p>
            </c:rich>
          </c:tx>
          <c:layout>
            <c:manualLayout>
              <c:xMode val="edge"/>
              <c:yMode val="edge"/>
              <c:x val="0.36839388210174601"/>
              <c:y val="0.9463353433906380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DINPro-Regular" panose="02000503030000020004" pitchFamily="50" charset="0"/>
                <a:ea typeface="+mn-ea"/>
                <a:cs typeface="+mn-cs"/>
              </a:defRPr>
            </a:pPr>
            <a:endParaRPr lang="fr-FR"/>
          </a:p>
        </c:txPr>
        <c:crossAx val="484383920"/>
        <c:crosses val="autoZero"/>
        <c:auto val="1"/>
        <c:lblAlgn val="ctr"/>
        <c:lblOffset val="100"/>
        <c:noMultiLvlLbl val="0"/>
      </c:catAx>
      <c:valAx>
        <c:axId val="48438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DINPro-Regular" panose="02000503030000020004" pitchFamily="50" charset="0"/>
                <a:ea typeface="+mn-ea"/>
                <a:cs typeface="+mn-cs"/>
              </a:defRPr>
            </a:pPr>
            <a:endParaRPr lang="fr-FR"/>
          </a:p>
        </c:txPr>
        <c:crossAx val="484385096"/>
        <c:crosses val="autoZero"/>
        <c:crossBetween val="midCat"/>
        <c:majorUnit val="25"/>
      </c:valAx>
    </c:plotArea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>
          <a:tint val="75000"/>
        </a:schemeClr>
      </a:solidFill>
      <a:prstDash val="solid"/>
      <a:round/>
    </a:ln>
    <a:effectLst/>
  </c:spPr>
  <c:txPr>
    <a:bodyPr/>
    <a:lstStyle/>
    <a:p>
      <a:pPr>
        <a:defRPr>
          <a:latin typeface="DINPro-Regular" panose="02000503030000020004" pitchFamily="50" charset="0"/>
        </a:defRPr>
      </a:pPr>
      <a:endParaRPr lang="fr-F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0.12705</cdr:x>
      <cdr:y>0.09728</cdr:y>
    </cdr:from>
    <cdr:to>
      <cdr:x>0.2146</cdr:x>
      <cdr:y>0.46279</cdr:y>
    </cdr:to>
    <cdr:sp macro="" textlink="">
      <cdr:nvSpPr>
        <cdr:cNvPr id="2" name="Right Brace 1"/>
        <cdr:cNvSpPr/>
      </cdr:nvSpPr>
      <cdr:spPr>
        <a:xfrm xmlns:a="http://schemas.openxmlformats.org/drawingml/2006/main" rot="13470310">
          <a:off x="534233" y="222201"/>
          <a:ext cx="368109" cy="834874"/>
        </a:xfrm>
        <a:prstGeom xmlns:a="http://schemas.openxmlformats.org/drawingml/2006/main" prst="rightBrace">
          <a:avLst/>
        </a:prstGeom>
        <a:ln xmlns:a="http://schemas.openxmlformats.org/drawingml/2006/main" w="22225">
          <a:solidFill>
            <a:srgbClr val="15607A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0.05486</cdr:x>
      <cdr:y>0.04246</cdr:y>
    </cdr:from>
    <cdr:to>
      <cdr:x>0.17986</cdr:x>
      <cdr:y>0.15394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0678" y="96981"/>
          <a:ext cx="525607" cy="254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LU" sz="1400" b="1">
              <a:solidFill>
                <a:srgbClr val="15607A"/>
              </a:solidFill>
            </a:rPr>
            <a:t>21%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0.14223</cdr:x>
      <cdr:y>0.12378</cdr:y>
    </cdr:from>
    <cdr:to>
      <cdr:x>0.21396</cdr:x>
      <cdr:y>0.60971</cdr:y>
    </cdr:to>
    <cdr:sp macro="" textlink="">
      <cdr:nvSpPr>
        <cdr:cNvPr id="4" name="Right Brace 1"/>
        <cdr:cNvSpPr/>
      </cdr:nvSpPr>
      <cdr:spPr>
        <a:xfrm xmlns:a="http://schemas.openxmlformats.org/drawingml/2006/main" rot="12498291">
          <a:off x="620177" y="286792"/>
          <a:ext cx="312780" cy="1125833"/>
        </a:xfrm>
        <a:prstGeom xmlns:a="http://schemas.openxmlformats.org/drawingml/2006/main" prst="rightBrace">
          <a:avLst/>
        </a:prstGeom>
        <a:ln xmlns:a="http://schemas.openxmlformats.org/drawingml/2006/main" w="22225">
          <a:solidFill>
            <a:srgbClr val="15607A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0.0357</cdr:x>
      <cdr:y>0.18157</cdr:y>
    </cdr:from>
    <cdr:to>
      <cdr:x>0.1607</cdr:x>
      <cdr:y>0.30916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155671" y="420676"/>
          <a:ext cx="545066" cy="2956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LU" sz="1400" b="1">
              <a:solidFill>
                <a:srgbClr val="15607A"/>
              </a:solidFill>
            </a:rPr>
            <a:t>33%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0.65799</cdr:x>
      <cdr:y>0.52249</cdr:y>
    </cdr:from>
    <cdr:to>
      <cdr:x>0.68908</cdr:x>
      <cdr:y>0.89151</cdr:y>
    </cdr:to>
    <cdr:sp macro="" textlink="">
      <cdr:nvSpPr>
        <cdr:cNvPr id="4" name="Right Brace 1"/>
        <cdr:cNvSpPr/>
      </cdr:nvSpPr>
      <cdr:spPr>
        <a:xfrm xmlns:a="http://schemas.openxmlformats.org/drawingml/2006/main">
          <a:off x="2247900" y="1917699"/>
          <a:ext cx="106203" cy="1354427"/>
        </a:xfrm>
        <a:prstGeom xmlns:a="http://schemas.openxmlformats.org/drawingml/2006/main" prst="rightBrace">
          <a:avLst>
            <a:gd name="adj1" fmla="val 8333"/>
            <a:gd name="adj2" fmla="val 49929"/>
          </a:avLst>
        </a:prstGeom>
        <a:ln xmlns:a="http://schemas.openxmlformats.org/drawingml/2006/main" w="22225">
          <a:solidFill>
            <a:srgbClr val="15607A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958" cy="494186"/>
          </a:xfrm>
          <a:prstGeom prst="rect">
            <a:avLst/>
          </a:prstGeom>
        </p:spPr>
        <p:txBody>
          <a:bodyPr vert="horz" lIns="92445" tIns="46223" rIns="92445" bIns="46223" rtlCol="0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2"/>
            <a:ext cx="2944958" cy="494186"/>
          </a:xfrm>
          <a:prstGeom prst="rect">
            <a:avLst/>
          </a:prstGeom>
        </p:spPr>
        <p:txBody>
          <a:bodyPr vert="horz" lIns="92445" tIns="46223" rIns="92445" bIns="46223" rtlCol="0"/>
          <a:lstStyle>
            <a:lvl1pPr algn="r">
              <a:defRPr sz="1200"/>
            </a:lvl1pPr>
          </a:lstStyle>
          <a:p>
            <a:fld id="{C4D50420-33F1-4AD0-8EF4-C69002D893F1}" type="datetimeFigureOut">
              <a:rPr lang="fr-LU" smtClean="0"/>
              <a:t>16/11/2021</a:t>
            </a:fld>
            <a:endParaRPr lang="fr-L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480"/>
            <a:ext cx="2944958" cy="494186"/>
          </a:xfrm>
          <a:prstGeom prst="rect">
            <a:avLst/>
          </a:prstGeom>
        </p:spPr>
        <p:txBody>
          <a:bodyPr vert="horz" lIns="92445" tIns="46223" rIns="92445" bIns="46223" rtlCol="0" anchor="b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378480"/>
            <a:ext cx="2944958" cy="494186"/>
          </a:xfrm>
          <a:prstGeom prst="rect">
            <a:avLst/>
          </a:prstGeom>
        </p:spPr>
        <p:txBody>
          <a:bodyPr vert="horz" lIns="92445" tIns="46223" rIns="92445" bIns="46223" rtlCol="0" anchor="b"/>
          <a:lstStyle>
            <a:lvl1pPr algn="r">
              <a:defRPr sz="1200"/>
            </a:lvl1pPr>
          </a:lstStyle>
          <a:p>
            <a:fld id="{F83EC74C-9097-4998-B265-F6A0BCDB4CD2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583346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5349"/>
          </a:xfrm>
          <a:prstGeom prst="rect">
            <a:avLst/>
          </a:prstGeom>
        </p:spPr>
        <p:txBody>
          <a:bodyPr vert="horz" lIns="92445" tIns="46223" rIns="92445" bIns="46223" rtlCol="0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59" cy="495349"/>
          </a:xfrm>
          <a:prstGeom prst="rect">
            <a:avLst/>
          </a:prstGeom>
        </p:spPr>
        <p:txBody>
          <a:bodyPr vert="horz" lIns="92445" tIns="46223" rIns="92445" bIns="46223" rtlCol="0"/>
          <a:lstStyle>
            <a:lvl1pPr algn="r">
              <a:defRPr sz="1200"/>
            </a:lvl1pPr>
          </a:lstStyle>
          <a:p>
            <a:fld id="{6781053C-D9FB-4904-B268-D59CBD3FA5D4}" type="datetimeFigureOut">
              <a:rPr lang="fr-LU" smtClean="0"/>
              <a:t>16/11/2021</a:t>
            </a:fld>
            <a:endParaRPr lang="fr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5" tIns="46223" rIns="92445" bIns="46223" rtlCol="0" anchor="ctr"/>
          <a:lstStyle/>
          <a:p>
            <a:endParaRPr lang="fr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22"/>
            <a:ext cx="5438140" cy="3887361"/>
          </a:xfrm>
          <a:prstGeom prst="rect">
            <a:avLst/>
          </a:prstGeom>
        </p:spPr>
        <p:txBody>
          <a:bodyPr vert="horz" lIns="92445" tIns="46223" rIns="92445" bIns="462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7322"/>
            <a:ext cx="2945659" cy="495347"/>
          </a:xfrm>
          <a:prstGeom prst="rect">
            <a:avLst/>
          </a:prstGeom>
        </p:spPr>
        <p:txBody>
          <a:bodyPr vert="horz" lIns="92445" tIns="46223" rIns="92445" bIns="46223" rtlCol="0" anchor="b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377322"/>
            <a:ext cx="2945659" cy="495347"/>
          </a:xfrm>
          <a:prstGeom prst="rect">
            <a:avLst/>
          </a:prstGeom>
        </p:spPr>
        <p:txBody>
          <a:bodyPr vert="horz" lIns="92445" tIns="46223" rIns="92445" bIns="46223" rtlCol="0" anchor="b"/>
          <a:lstStyle>
            <a:lvl1pPr algn="r">
              <a:defRPr sz="1200"/>
            </a:lvl1pPr>
          </a:lstStyle>
          <a:p>
            <a:fld id="{8E163E21-1AE7-409F-A09C-53DB52CCACE1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009467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3E21-1AE7-409F-A09C-53DB52CCACE1}" type="slidenum">
              <a:rPr lang="fr-LU" smtClean="0"/>
              <a:t>1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570560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3E21-1AE7-409F-A09C-53DB52CCACE1}" type="slidenum">
              <a:rPr lang="fr-LU" smtClean="0"/>
              <a:t>10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780244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3E21-1AE7-409F-A09C-53DB52CCACE1}" type="slidenum">
              <a:rPr lang="fr-LU" smtClean="0"/>
              <a:t>11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725175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LU"/>
              <a:t>La régression logistique a pour but d’isoler les effets de chaque variable, c’est-à-dire d’identifier les effets résiduels d’une variable indépendante sur une variable dépendante</a:t>
            </a:r>
            <a:r>
              <a:rPr lang="fr-LU" baseline="0"/>
              <a:t> (volonté de faire du TT)</a:t>
            </a:r>
            <a:r>
              <a:rPr lang="fr-LU"/>
              <a:t>, une fois pris en compte les autres variables explicatives introduites dans le modèle.</a:t>
            </a:r>
          </a:p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3E21-1AE7-409F-A09C-53DB52CCACE1}" type="slidenum">
              <a:rPr lang="fr-LU" smtClean="0"/>
              <a:t>12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226264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3E21-1AE7-409F-A09C-53DB52CCACE1}" type="slidenum">
              <a:rPr lang="fr-LU" smtClean="0"/>
              <a:t>13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559551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3E21-1AE7-409F-A09C-53DB52CCACE1}" type="slidenum">
              <a:rPr lang="fr-LU" smtClean="0"/>
              <a:t>14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740477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CA89F7-C184-4EA5-9969-46EC4F0C305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384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3E21-1AE7-409F-A09C-53DB52CCACE1}" type="slidenum">
              <a:rPr lang="fr-LU" smtClean="0"/>
              <a:t>2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833502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3E21-1AE7-409F-A09C-53DB52CCACE1}" type="slidenum">
              <a:rPr lang="fr-LU" smtClean="0"/>
              <a:t>3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091601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3E21-1AE7-409F-A09C-53DB52CCACE1}" type="slidenum">
              <a:rPr lang="fr-LU" smtClean="0"/>
              <a:t>4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655626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3E21-1AE7-409F-A09C-53DB52CCACE1}" type="slidenum">
              <a:rPr lang="fr-LU" smtClean="0"/>
              <a:t>5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4246886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3E21-1AE7-409F-A09C-53DB52CCACE1}" type="slidenum">
              <a:rPr lang="fr-LU" smtClean="0"/>
              <a:t>6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721742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3E21-1AE7-409F-A09C-53DB52CCACE1}" type="slidenum">
              <a:rPr lang="fr-LU" smtClean="0"/>
              <a:t>7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770129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3E21-1AE7-409F-A09C-53DB52CCACE1}" type="slidenum">
              <a:rPr lang="fr-LU" smtClean="0"/>
              <a:t>8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619058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3E21-1AE7-409F-A09C-53DB52CCACE1}" type="slidenum">
              <a:rPr lang="fr-LU" smtClean="0"/>
              <a:t>9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854156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‹#›</a:t>
            </a:fld>
            <a:endParaRPr lang="fr-LU"/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931" y="6384925"/>
            <a:ext cx="14033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48" y="6321589"/>
            <a:ext cx="936104" cy="424216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0" y="618576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4" y="333966"/>
            <a:ext cx="2622357" cy="74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04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81569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55516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10437"/>
            <a:ext cx="10515600" cy="805218"/>
          </a:xfrm>
        </p:spPr>
        <p:txBody>
          <a:bodyPr/>
          <a:lstStyle>
            <a:lvl1pPr>
              <a:defRPr b="1">
                <a:solidFill>
                  <a:srgbClr val="00145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86501"/>
            <a:ext cx="10515600" cy="3290462"/>
          </a:xfrm>
        </p:spPr>
        <p:txBody>
          <a:bodyPr/>
          <a:lstStyle>
            <a:lvl1pPr>
              <a:defRPr>
                <a:solidFill>
                  <a:srgbClr val="001452"/>
                </a:solidFill>
              </a:defRPr>
            </a:lvl1pPr>
            <a:lvl2pPr>
              <a:defRPr>
                <a:solidFill>
                  <a:srgbClr val="001452"/>
                </a:solidFill>
              </a:defRPr>
            </a:lvl2pPr>
            <a:lvl3pPr>
              <a:defRPr>
                <a:solidFill>
                  <a:srgbClr val="001452"/>
                </a:solidFill>
              </a:defRPr>
            </a:lvl3pPr>
            <a:lvl4pPr>
              <a:defRPr>
                <a:solidFill>
                  <a:srgbClr val="001452"/>
                </a:solidFill>
              </a:defRPr>
            </a:lvl4pPr>
            <a:lvl5pPr>
              <a:defRPr>
                <a:solidFill>
                  <a:srgbClr val="00145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L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74241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00145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L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7463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67385"/>
            <a:ext cx="10515600" cy="987832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173104"/>
            <a:ext cx="5181600" cy="3003858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L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173104"/>
            <a:ext cx="5181600" cy="3003858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L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‹#›</a:t>
            </a:fld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94740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L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13594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96311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44218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00740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L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L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72376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2221"/>
            <a:ext cx="12192000" cy="1371600"/>
          </a:xfrm>
          <a:prstGeom prst="rect">
            <a:avLst/>
          </a:prstGeom>
          <a:solidFill>
            <a:srgbClr val="18A1C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7AC3E-29F1-4111-8ECF-5F0A8B8EBECC}" type="slidenum">
              <a:rPr lang="fr-LU" smtClean="0"/>
              <a:t>‹#›</a:t>
            </a:fld>
            <a:endParaRPr lang="fr-LU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931" y="6384925"/>
            <a:ext cx="14033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48" y="6321589"/>
            <a:ext cx="936104" cy="42421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618576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21224" y="365125"/>
            <a:ext cx="8432575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LU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4" y="333966"/>
            <a:ext cx="2622357" cy="7426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75" y="6311305"/>
            <a:ext cx="1496825" cy="42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6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sl.lu/qow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qow-data.csl.l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1</a:t>
            </a:fld>
            <a:endParaRPr lang="fr-LU" dirty="0"/>
          </a:p>
        </p:txBody>
      </p:sp>
      <p:sp>
        <p:nvSpPr>
          <p:cNvPr id="3" name="TextBox 2"/>
          <p:cNvSpPr txBox="1"/>
          <p:nvPr/>
        </p:nvSpPr>
        <p:spPr>
          <a:xfrm>
            <a:off x="9077146" y="5761924"/>
            <a:ext cx="2361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>
                <a:solidFill>
                  <a:srgbClr val="18A1C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Novembre </a:t>
            </a:r>
            <a:r>
              <a:rPr lang="fr-CH" sz="1600" b="1" dirty="0">
                <a:solidFill>
                  <a:srgbClr val="18A1C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2021</a:t>
            </a:r>
            <a:endParaRPr lang="fr-LU" sz="1600" b="1" dirty="0">
              <a:solidFill>
                <a:srgbClr val="18A1C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185768"/>
            <a:ext cx="12192000" cy="0"/>
          </a:xfrm>
          <a:prstGeom prst="line">
            <a:avLst/>
          </a:prstGeom>
          <a:ln>
            <a:solidFill>
              <a:srgbClr val="18A1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ctrTitle" idx="4294967295"/>
          </p:nvPr>
        </p:nvSpPr>
        <p:spPr>
          <a:xfrm>
            <a:off x="8298180" y="2399924"/>
            <a:ext cx="3797808" cy="1649979"/>
          </a:xfrm>
        </p:spPr>
        <p:txBody>
          <a:bodyPr>
            <a:noAutofit/>
          </a:bodyPr>
          <a:lstStyle/>
          <a:p>
            <a:r>
              <a:rPr lang="fr-LU" sz="2800">
                <a:solidFill>
                  <a:srgbClr val="001452"/>
                </a:solidFill>
              </a:rPr>
              <a:t>LE TÉLÉTRAVAIL DANS L’APRÈS-COVID </a:t>
            </a:r>
            <a:endParaRPr lang="fr-LU" sz="2800" dirty="0">
              <a:solidFill>
                <a:srgbClr val="00145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5607"/>
            <a:ext cx="7882811" cy="48101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98180" y="4351398"/>
            <a:ext cx="3368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altLang="fr-FR" sz="2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Données de l‘enquête </a:t>
            </a:r>
            <a:r>
              <a:rPr lang="fr-LU" altLang="fr-FR" sz="2000" i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Quality of Work Index.</a:t>
            </a:r>
            <a:endParaRPr lang="fr-LU" sz="20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58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64408" y="240182"/>
            <a:ext cx="8787384" cy="10635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fr-LU" sz="2400" b="0">
                <a:solidFill>
                  <a:schemeClr val="bg1"/>
                </a:solidFill>
                <a:latin typeface="Verdana" panose="020B0604030504040204" pitchFamily="34" charset="0"/>
                <a:cs typeface="+mn-cs"/>
              </a:rPr>
              <a:t>Disponibilité à faire du TT volontaire selon les caractéristiques de l’emploi en %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10</a:t>
            </a:fld>
            <a:endParaRPr lang="fr-LU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347199" y="2243666"/>
            <a:ext cx="2290213" cy="33920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fr-LU" alt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Constats: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fr-LU" alt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Les habitués du </a:t>
            </a:r>
            <a:r>
              <a:rPr lang="fr-LU" altLang="fr-FR" sz="1600">
                <a:latin typeface="Verdana" panose="020B0604030504040204" pitchFamily="34" charset="0"/>
                <a:ea typeface="Verdana" panose="020B0604030504040204" pitchFamily="34" charset="0"/>
              </a:rPr>
              <a:t>TT </a:t>
            </a:r>
            <a:r>
              <a:rPr lang="fr-LU" altLang="fr-FR" sz="160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</a:t>
            </a:r>
            <a:endParaRPr lang="fr-LU" altLang="fr-F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fr-LU" alt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Les métiers qui travaillent sur </a:t>
            </a:r>
            <a:r>
              <a:rPr lang="fr-LU" altLang="fr-FR" sz="1600">
                <a:latin typeface="Verdana" panose="020B0604030504040204" pitchFamily="34" charset="0"/>
                <a:ea typeface="Verdana" panose="020B0604030504040204" pitchFamily="34" charset="0"/>
              </a:rPr>
              <a:t>ordi </a:t>
            </a:r>
            <a:r>
              <a:rPr lang="fr-LU" altLang="fr-FR" sz="160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</a:t>
            </a:r>
            <a:endParaRPr lang="fr-LU" altLang="fr-FR" sz="1600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fr-LU" altLang="fr-FR" sz="16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Ceux qui </a:t>
            </a:r>
            <a:r>
              <a:rPr lang="fr-LU" altLang="fr-FR" sz="160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font </a:t>
            </a:r>
            <a:r>
              <a:rPr lang="fr-LU" altLang="fr-FR" sz="160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des longues heures de travail  </a:t>
            </a:r>
            <a:r>
              <a:rPr lang="fr-LU" altLang="fr-FR" sz="16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(sauf quand ils dépassent 10h en plus)</a:t>
            </a:r>
            <a:endParaRPr lang="fr-LU" altLang="fr-F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826387" y="1881782"/>
            <a:ext cx="734" cy="383916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77594F3-57D1-4CEB-ABE6-DAC2F9792F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9051996"/>
              </p:ext>
            </p:extLst>
          </p:nvPr>
        </p:nvGraphicFramePr>
        <p:xfrm>
          <a:off x="263200" y="1551622"/>
          <a:ext cx="8947302" cy="4258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244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64408" y="240182"/>
            <a:ext cx="8787384" cy="10635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fr-LU" sz="2400" b="0">
                <a:solidFill>
                  <a:schemeClr val="bg1"/>
                </a:solidFill>
                <a:latin typeface="Verdana" panose="020B0604030504040204" pitchFamily="34" charset="0"/>
                <a:cs typeface="+mn-cs"/>
              </a:rPr>
              <a:t>Disponibilité à faire du TT volontaire selon les caractéristiques de l’entreprise en %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11</a:t>
            </a:fld>
            <a:endParaRPr lang="fr-LU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347199" y="2243667"/>
            <a:ext cx="2290213" cy="29564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fr-LU" alt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Constats: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fr-LU" alt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Les travailleurs des grandes entreprises </a:t>
            </a:r>
            <a:r>
              <a:rPr lang="fr-LU" altLang="fr-FR" sz="16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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fr-LU" altLang="fr-FR" sz="16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Industrie, Banques et Assurances, et Activités de service 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fr-LU" altLang="fr-FR" sz="16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Construction, Secteur public, et Secteur de la santé </a:t>
            </a:r>
            <a:endParaRPr lang="fr-LU" altLang="fr-F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826387" y="1881782"/>
            <a:ext cx="734" cy="383916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611870"/>
              </p:ext>
            </p:extLst>
          </p:nvPr>
        </p:nvGraphicFramePr>
        <p:xfrm>
          <a:off x="762198" y="1658634"/>
          <a:ext cx="7804150" cy="4342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539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880" y="217685"/>
            <a:ext cx="8961120" cy="10665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LU" sz="1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Modèle de </a:t>
            </a:r>
            <a:r>
              <a:rPr lang="fr-LU" sz="1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régression logistique </a:t>
            </a:r>
            <a:r>
              <a:rPr lang="fr-LU" sz="1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avec les variables ayant un impact sur la volonté de continuer à faire du télétravail après la crise de Covid-19</a:t>
            </a:r>
            <a:r>
              <a:rPr lang="fr-LU" sz="1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(R-deux de Cox et Snell de 0,28 ; R-deux de Negelkerke de 0,45)...</a:t>
            </a:r>
            <a:endParaRPr lang="fr-LU" sz="1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12</a:t>
            </a:fld>
            <a:endParaRPr lang="fr-LU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5896886" y="1959445"/>
            <a:ext cx="9236" cy="3380509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035039" y="1618639"/>
            <a:ext cx="5977996" cy="40689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fr-LU" alt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Les principaux facteurs des conditions de travail pour que la chance de vouloir faire du TT après la crise augmente sont : 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fr-LU" alt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Niveau de </a:t>
            </a:r>
            <a:r>
              <a:rPr lang="fr-LU" alt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perte de productivité due au TT « très faible » à « modéré »</a:t>
            </a:r>
            <a:r>
              <a:rPr lang="fr-LU" alt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 (6 plus de chances);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fr-LU" alt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Fréquence actuelle du TT est « plusieurs fois par semaine </a:t>
            </a:r>
            <a:r>
              <a:rPr lang="fr-LU" alt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» (presque 4 fois plus de chances);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fr-LU" alt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Fréquence actuelle du TT est « quotidiennement » </a:t>
            </a:r>
            <a:r>
              <a:rPr lang="fr-LU" alt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(3,5 fois plus de chances);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fr-LU" alt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Niveau de </a:t>
            </a:r>
            <a:r>
              <a:rPr lang="fr-LU" alt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vigueur dans l’engagement au travail « bas » </a:t>
            </a:r>
            <a:r>
              <a:rPr lang="fr-LU" alt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(2,7 fois plus de chances);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fr-LU" alt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Niveau </a:t>
            </a:r>
            <a:r>
              <a:rPr lang="fr-LU" alt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d’exigences émotionnelles au travail « bas » </a:t>
            </a:r>
            <a:r>
              <a:rPr lang="fr-LU" alt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(2,6 fois plus de chances);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fr-LU" alt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Niveau de </a:t>
            </a:r>
            <a:r>
              <a:rPr lang="fr-LU" alt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coopération avec les collègues « fort » à « très fort » </a:t>
            </a:r>
            <a:r>
              <a:rPr lang="fr-LU" alt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(2,4 fois plus de chances);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fr-LU" alt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Niveau </a:t>
            </a:r>
            <a:r>
              <a:rPr lang="fr-LU" alt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d’équipement pour le télétravail « fort » à « très fort » </a:t>
            </a:r>
            <a:r>
              <a:rPr lang="fr-LU" alt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(2 fois plus de chances)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endParaRPr lang="fr-LU" altLang="fr-FR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025" r="4268"/>
          <a:stretch/>
        </p:blipFill>
        <p:spPr>
          <a:xfrm>
            <a:off x="425883" y="1489075"/>
            <a:ext cx="5197272" cy="463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6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880" y="217685"/>
            <a:ext cx="8961120" cy="10665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LU" sz="1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... Suite du modèle </a:t>
            </a:r>
            <a:r>
              <a:rPr lang="fr-LU" sz="1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fr-LU" sz="1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régression logistique </a:t>
            </a:r>
            <a:r>
              <a:rPr lang="fr-LU" sz="1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avec les variables ayant un impact sur la volonté de continuer à faire du télétravail après la crise de </a:t>
            </a:r>
            <a:r>
              <a:rPr lang="fr-LU" sz="1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Covid-19.</a:t>
            </a:r>
            <a:endParaRPr lang="fr-LU" sz="1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13</a:t>
            </a:fld>
            <a:endParaRPr lang="fr-LU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5896886" y="1959445"/>
            <a:ext cx="9236" cy="3380509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035039" y="1618639"/>
            <a:ext cx="5477257" cy="40689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fr-LU" altLang="fr-FR" sz="1400">
                <a:latin typeface="Verdana" panose="020B0604030504040204" pitchFamily="34" charset="0"/>
                <a:ea typeface="Verdana" panose="020B0604030504040204" pitchFamily="34" charset="0"/>
              </a:rPr>
              <a:t>Les principaux facteurs socioéconomiques pour que la chance de vouloir faire du TT après la crise augmente sont : 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fr-LU" altLang="fr-FR" sz="1400">
                <a:latin typeface="Verdana" panose="020B0604030504040204" pitchFamily="34" charset="0"/>
                <a:ea typeface="Verdana" panose="020B0604030504040204" pitchFamily="34" charset="0"/>
              </a:rPr>
              <a:t>Secteur économique «</a:t>
            </a:r>
            <a:r>
              <a:rPr lang="fr-LU" altLang="fr-FR" sz="1400" b="1">
                <a:latin typeface="Verdana" panose="020B0604030504040204" pitchFamily="34" charset="0"/>
                <a:ea typeface="Verdana" panose="020B0604030504040204" pitchFamily="34" charset="0"/>
              </a:rPr>
              <a:t> activités financières et d’assurance</a:t>
            </a:r>
            <a:r>
              <a:rPr lang="fr-LU" altLang="fr-FR" sz="1400">
                <a:latin typeface="Verdana" panose="020B0604030504040204" pitchFamily="34" charset="0"/>
                <a:ea typeface="Verdana" panose="020B0604030504040204" pitchFamily="34" charset="0"/>
              </a:rPr>
              <a:t> »(6 plus de chances);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fr-LU" altLang="fr-FR" sz="1400">
                <a:latin typeface="Verdana" panose="020B0604030504040204" pitchFamily="34" charset="0"/>
                <a:ea typeface="Verdana" panose="020B0604030504040204" pitchFamily="34" charset="0"/>
              </a:rPr>
              <a:t>Groupe de métiers « </a:t>
            </a:r>
            <a:r>
              <a:rPr lang="fr-LU" altLang="fr-FR" sz="1400" b="1">
                <a:latin typeface="Verdana" panose="020B0604030504040204" pitchFamily="34" charset="0"/>
                <a:ea typeface="Verdana" panose="020B0604030504040204" pitchFamily="34" charset="0"/>
              </a:rPr>
              <a:t>professions intellectuelles et scientifiques </a:t>
            </a:r>
            <a:r>
              <a:rPr lang="fr-LU" altLang="fr-FR" sz="1400">
                <a:latin typeface="Verdana" panose="020B0604030504040204" pitchFamily="34" charset="0"/>
                <a:ea typeface="Verdana" panose="020B0604030504040204" pitchFamily="34" charset="0"/>
              </a:rPr>
              <a:t>» (4,6 fois plus de chances);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fr-LU" altLang="fr-FR" sz="1400">
                <a:latin typeface="Verdana" panose="020B0604030504040204" pitchFamily="34" charset="0"/>
                <a:ea typeface="Verdana" panose="020B0604030504040204" pitchFamily="34" charset="0"/>
              </a:rPr>
              <a:t>Secteur économique « </a:t>
            </a:r>
            <a:r>
              <a:rPr lang="fr-LU" altLang="fr-FR" sz="1400" b="1">
                <a:latin typeface="Verdana" panose="020B0604030504040204" pitchFamily="34" charset="0"/>
                <a:ea typeface="Verdana" panose="020B0604030504040204" pitchFamily="34" charset="0"/>
              </a:rPr>
              <a:t>industrie manufacturière, industries extractives et autres </a:t>
            </a:r>
            <a:r>
              <a:rPr lang="fr-LU" altLang="fr-FR" sz="1400">
                <a:latin typeface="Verdana" panose="020B0604030504040204" pitchFamily="34" charset="0"/>
                <a:ea typeface="Verdana" panose="020B0604030504040204" pitchFamily="34" charset="0"/>
              </a:rPr>
              <a:t>» (presque 4 fois plus de chances);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fr-LU" altLang="fr-FR" sz="1400">
                <a:latin typeface="Verdana" panose="020B0604030504040204" pitchFamily="34" charset="0"/>
                <a:ea typeface="Verdana" panose="020B0604030504040204" pitchFamily="34" charset="0"/>
              </a:rPr>
              <a:t>« </a:t>
            </a:r>
            <a:r>
              <a:rPr lang="fr-LU" altLang="fr-FR" sz="1400" b="1">
                <a:latin typeface="Verdana" panose="020B0604030504040204" pitchFamily="34" charset="0"/>
                <a:ea typeface="Verdana" panose="020B0604030504040204" pitchFamily="34" charset="0"/>
              </a:rPr>
              <a:t>Horaire variable ou flexibl</a:t>
            </a:r>
            <a:r>
              <a:rPr lang="fr-LU" altLang="fr-FR" sz="1400">
                <a:latin typeface="Verdana" panose="020B0604030504040204" pitchFamily="34" charset="0"/>
                <a:ea typeface="Verdana" panose="020B0604030504040204" pitchFamily="34" charset="0"/>
              </a:rPr>
              <a:t>e » comme type d’organisation du temps de travail (2,3 fois plus de chances)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609873"/>
              </p:ext>
            </p:extLst>
          </p:nvPr>
        </p:nvGraphicFramePr>
        <p:xfrm>
          <a:off x="561769" y="1618639"/>
          <a:ext cx="5033422" cy="4397962"/>
        </p:xfrm>
        <a:graphic>
          <a:graphicData uri="http://schemas.openxmlformats.org/drawingml/2006/table">
            <a:tbl>
              <a:tblPr firstRow="1" firstCol="1" bandRow="1"/>
              <a:tblGrid>
                <a:gridCol w="2825537">
                  <a:extLst>
                    <a:ext uri="{9D8B030D-6E8A-4147-A177-3AD203B41FA5}">
                      <a16:colId xmlns:a16="http://schemas.microsoft.com/office/drawing/2014/main" val="1440720876"/>
                    </a:ext>
                  </a:extLst>
                </a:gridCol>
                <a:gridCol w="714855">
                  <a:extLst>
                    <a:ext uri="{9D8B030D-6E8A-4147-A177-3AD203B41FA5}">
                      <a16:colId xmlns:a16="http://schemas.microsoft.com/office/drawing/2014/main" val="833526048"/>
                    </a:ext>
                  </a:extLst>
                </a:gridCol>
                <a:gridCol w="787618">
                  <a:extLst>
                    <a:ext uri="{9D8B030D-6E8A-4147-A177-3AD203B41FA5}">
                      <a16:colId xmlns:a16="http://schemas.microsoft.com/office/drawing/2014/main" val="3368625899"/>
                    </a:ext>
                  </a:extLst>
                </a:gridCol>
                <a:gridCol w="705412">
                  <a:extLst>
                    <a:ext uri="{9D8B030D-6E8A-4147-A177-3AD203B41FA5}">
                      <a16:colId xmlns:a16="http://schemas.microsoft.com/office/drawing/2014/main" val="4024893641"/>
                    </a:ext>
                  </a:extLst>
                </a:gridCol>
              </a:tblGrid>
              <a:tr h="439911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LU" sz="9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Variable dépendante: </a:t>
                      </a:r>
                      <a:r>
                        <a:rPr lang="fr-LU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1 = </a:t>
                      </a:r>
                      <a:r>
                        <a:rPr lang="fr-LU" sz="9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volonté de continuer le travail en TT vs. 0 = ne pas vouloir continuer de travailler en TT.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Odds ratio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Erreur standard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Sig.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422896"/>
                  </a:ext>
                </a:extLst>
              </a:tr>
              <a:tr h="161078">
                <a:tc gridSpan="4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LU" sz="9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Type d’organisation du temps de travail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L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L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L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297921"/>
                  </a:ext>
                </a:extLst>
              </a:tr>
              <a:tr h="16107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LU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Temps de travail déterminé par l’employeur</a:t>
                      </a: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(catégorie de référence)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L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L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096626"/>
                  </a:ext>
                </a:extLst>
              </a:tr>
              <a:tr h="16107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Horaire variable ou flexible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2,316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0,208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0,000***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521339"/>
                  </a:ext>
                </a:extLst>
              </a:tr>
              <a:tr h="16107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LU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Plusieurs plannings fixes au choix</a:t>
                      </a: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0,534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0,537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0,243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631476"/>
                  </a:ext>
                </a:extLst>
              </a:tr>
              <a:tr h="16107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LU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Libre organisation de son temps de travail</a:t>
                      </a: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1,86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0,311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0,046*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291388"/>
                  </a:ext>
                </a:extLst>
              </a:tr>
              <a:tr h="161078">
                <a:tc gridSpan="4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LU" sz="9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Groupe de métiers (ISCO réduit)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L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L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L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265281"/>
                  </a:ext>
                </a:extLst>
              </a:tr>
              <a:tr h="16107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LU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Dirigeants, cadres de direction, gérants</a:t>
                      </a: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2,397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0,564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0,121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884364"/>
                  </a:ext>
                </a:extLst>
              </a:tr>
              <a:tr h="293274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LU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Professions intellectuelles 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LU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et scientifiques</a:t>
                      </a: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4,616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0,494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0,002**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238857"/>
                  </a:ext>
                </a:extLst>
              </a:tr>
              <a:tr h="16107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Professions intermédiaires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2,626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0,506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0,057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983978"/>
                  </a:ext>
                </a:extLst>
              </a:tr>
              <a:tr h="16107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Employés de type administratifs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2,153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0,592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0,195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480491"/>
                  </a:ext>
                </a:extLst>
              </a:tr>
              <a:tr h="16107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Autres (métiers sur site)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(catégorie de référence)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L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L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201283"/>
                  </a:ext>
                </a:extLst>
              </a:tr>
              <a:tr h="161078">
                <a:tc gridSpan="4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LU" sz="9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Secteur économique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L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L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L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847716"/>
                  </a:ext>
                </a:extLst>
              </a:tr>
              <a:tr h="293274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LU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Commerce de gros et de détail, transports, hôtels et restaurants</a:t>
                      </a: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LU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(catégorie de référence)</a:t>
                      </a: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L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L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22686"/>
                  </a:ext>
                </a:extLst>
              </a:tr>
              <a:tr h="293274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LU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Industrie manufacturière, industries extractives et autres</a:t>
                      </a: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3,881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0,45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0,003**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206712"/>
                  </a:ext>
                </a:extLst>
              </a:tr>
              <a:tr h="16107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Construction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1,129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0,428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0,777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913110"/>
                  </a:ext>
                </a:extLst>
              </a:tr>
              <a:tr h="16107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Information et Communication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1,442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0,395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0,354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565440"/>
                  </a:ext>
                </a:extLst>
              </a:tr>
              <a:tr h="16107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Activités financières et d'assurance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6,23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0,399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0,000***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088876"/>
                  </a:ext>
                </a:extLst>
              </a:tr>
              <a:tr h="293274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LU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Activités spécialisées, scientifiques et techniques et activités de services administratifs et de soutien</a:t>
                      </a: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2,297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0,488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0,088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074720"/>
                  </a:ext>
                </a:extLst>
              </a:tr>
              <a:tr h="16107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Administration publique, défense, enseignement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0,502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0,356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0,052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352806"/>
                  </a:ext>
                </a:extLst>
              </a:tr>
              <a:tr h="16107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LU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Santé humaine et action sociale</a:t>
                      </a: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0,771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0,472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0,581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599751"/>
                  </a:ext>
                </a:extLst>
              </a:tr>
              <a:tr h="16107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Autres activités de services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1,728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0,392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0,163</a:t>
                      </a:r>
                      <a:endParaRPr lang="fr-L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88" marR="59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7193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27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220720" y="407861"/>
            <a:ext cx="8046719" cy="63152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L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Conclusions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14</a:t>
            </a:fld>
            <a:endParaRPr lang="fr-LU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11523" y="1511846"/>
            <a:ext cx="11401425" cy="423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LU" altLang="fr-FR" sz="1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Un tiers de la population active </a:t>
            </a:r>
            <a:r>
              <a:rPr lang="fr-LU" altLang="fr-FR" sz="1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a fait du TT, avec une répartition inégale entre les différentes catégories de salariés.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LU" altLang="fr-FR" sz="1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8 sur 10 des répondants </a:t>
            </a:r>
            <a:r>
              <a:rPr lang="fr-LU" altLang="fr-FR" sz="1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ayant au moins parfois travaillé chez eux en 2020 sont </a:t>
            </a:r>
            <a:r>
              <a:rPr lang="fr-LU" altLang="fr-FR" sz="1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favorables</a:t>
            </a:r>
            <a:r>
              <a:rPr lang="fr-LU" altLang="fr-FR" sz="1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à l’idée de </a:t>
            </a:r>
            <a:r>
              <a:rPr lang="fr-LU" altLang="fr-FR" sz="1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continuer à travailler de temps en temps en télétravail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LU" altLang="fr-FR" sz="1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La demande de télétravail va être plus forte :</a:t>
            </a: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LU" altLang="fr-FR" sz="1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dans le </a:t>
            </a:r>
            <a:r>
              <a:rPr lang="fr-LU" altLang="fr-FR" sz="1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secteur financier et d’assurance</a:t>
            </a:r>
            <a:r>
              <a:rPr lang="fr-LU" altLang="fr-FR" sz="1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, et dans l’</a:t>
            </a:r>
            <a:r>
              <a:rPr lang="fr-LU" altLang="fr-FR" sz="1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industrie</a:t>
            </a:r>
            <a:r>
              <a:rPr lang="fr-LU" altLang="fr-FR" sz="1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LU" altLang="fr-FR" sz="1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chez les salariés des </a:t>
            </a:r>
            <a:r>
              <a:rPr lang="fr-LU" altLang="fr-FR" sz="1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professions intellectuelles et scientifiques </a:t>
            </a:r>
            <a:r>
              <a:rPr lang="fr-LU" altLang="fr-FR" sz="1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et ceux ayant l’habitude de travailler selon des </a:t>
            </a:r>
            <a:r>
              <a:rPr lang="fr-LU" altLang="fr-FR" sz="1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horaires variables et flexibles</a:t>
            </a:r>
            <a:r>
              <a:rPr lang="fr-LU" altLang="fr-FR" sz="1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LU" altLang="fr-FR" sz="1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si l'expérience est considérée comme positive en termes de </a:t>
            </a:r>
            <a:r>
              <a:rPr lang="fr-LU" altLang="fr-FR" sz="1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productivité du télétravail.</a:t>
            </a:r>
            <a:endParaRPr lang="fr-LU" altLang="fr-FR" sz="14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LU" altLang="fr-FR" sz="1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chez ceux qui </a:t>
            </a:r>
            <a:r>
              <a:rPr lang="fr-LU" altLang="fr-FR" sz="1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télétravaillent actuellement plus fréquemment </a:t>
            </a: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LU" altLang="fr-FR" sz="1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si le niveau de </a:t>
            </a:r>
            <a:r>
              <a:rPr lang="fr-LU" altLang="fr-FR" sz="1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coopération avec les collègues </a:t>
            </a:r>
            <a:r>
              <a:rPr lang="fr-LU" altLang="fr-FR" sz="1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ou l’</a:t>
            </a:r>
            <a:r>
              <a:rPr lang="fr-LU" altLang="fr-FR" sz="1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équipement matériel </a:t>
            </a:r>
            <a:r>
              <a:rPr lang="fr-LU" altLang="fr-FR" sz="1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sont jugés </a:t>
            </a:r>
            <a:r>
              <a:rPr lang="fr-LU" altLang="fr-FR" sz="1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bons</a:t>
            </a:r>
            <a:r>
              <a:rPr lang="fr-LU" altLang="fr-FR" sz="1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.</a:t>
            </a:r>
            <a:endParaRPr lang="fr-LU" altLang="fr-FR" sz="1400" b="1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LU" altLang="fr-FR" sz="1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auprès des salariés </a:t>
            </a:r>
            <a:r>
              <a:rPr lang="fr-LU" altLang="fr-FR" sz="1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moins exposés aux exigences émotionnelles au travail</a:t>
            </a:r>
            <a:r>
              <a:rPr lang="fr-LU" altLang="fr-FR" sz="1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tout comme chez ceux qui font état d’un </a:t>
            </a:r>
            <a:r>
              <a:rPr lang="fr-LU" altLang="fr-FR" sz="1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bas niveau de vigueur au travail.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LU" altLang="fr-FR" sz="1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Un </a:t>
            </a:r>
            <a:r>
              <a:rPr lang="fr-LU" altLang="fr-FR" sz="1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bas niveau de vigueur au travail </a:t>
            </a:r>
            <a:r>
              <a:rPr lang="fr-LU" altLang="fr-FR" sz="1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est </a:t>
            </a:r>
            <a:r>
              <a:rPr lang="fr-LU" altLang="fr-FR" sz="1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lié à</a:t>
            </a:r>
            <a:r>
              <a:rPr lang="fr-LU" altLang="fr-FR" sz="1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un </a:t>
            </a:r>
            <a:r>
              <a:rPr lang="fr-LU" altLang="fr-FR" sz="1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niveau élevé de burnout</a:t>
            </a:r>
            <a:r>
              <a:rPr lang="fr-LU" altLang="fr-FR" sz="1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, l’existence d’un </a:t>
            </a:r>
            <a:r>
              <a:rPr lang="fr-LU" altLang="fr-FR" sz="1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risque de dépression</a:t>
            </a:r>
            <a:r>
              <a:rPr lang="fr-LU" altLang="fr-FR" sz="1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,  le </a:t>
            </a:r>
            <a:r>
              <a:rPr lang="fr-LU" altLang="fr-FR" sz="1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sentiment d'une faible évaluation des performances professionnelles par le superviseur</a:t>
            </a:r>
            <a:r>
              <a:rPr lang="fr-LU" altLang="fr-FR" sz="1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, le </a:t>
            </a:r>
            <a:r>
              <a:rPr lang="fr-LU" altLang="fr-FR" sz="1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sentiment d'être assigné à des activités sans intérêt</a:t>
            </a:r>
            <a:r>
              <a:rPr lang="fr-LU" altLang="fr-FR" sz="1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, un </a:t>
            </a:r>
            <a:r>
              <a:rPr lang="fr-LU" altLang="fr-FR" sz="1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niveau bas </a:t>
            </a:r>
            <a:r>
              <a:rPr lang="fr-LU" altLang="fr-FR" sz="1400" b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de </a:t>
            </a:r>
            <a:r>
              <a:rPr lang="fr-LU" altLang="fr-FR" sz="1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possibilités de promotion</a:t>
            </a:r>
            <a:r>
              <a:rPr lang="fr-LU" altLang="fr-FR" sz="1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, un </a:t>
            </a:r>
            <a:r>
              <a:rPr lang="fr-LU" altLang="fr-FR" sz="1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niveau bas de retour sur le travail effectué.</a:t>
            </a:r>
          </a:p>
        </p:txBody>
      </p:sp>
    </p:spTree>
    <p:extLst>
      <p:ext uri="{BB962C8B-B14F-4D97-AF65-F5344CB8AC3E}">
        <p14:creationId xmlns:p14="http://schemas.microsoft.com/office/powerpoint/2010/main" val="229441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LU" sz="4800"/>
              <a:t>Merci</a:t>
            </a:r>
            <a:endParaRPr lang="en-US" sz="4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LU">
                <a:latin typeface="Verdana" panose="020B0604030504040204" pitchFamily="34" charset="0"/>
                <a:ea typeface="Verdana" panose="020B0604030504040204" pitchFamily="34" charset="0"/>
              </a:rPr>
              <a:t>Pour votre attention</a:t>
            </a:r>
            <a:endParaRPr lang="fr-L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7594600" y="3850662"/>
            <a:ext cx="4105275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145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http://csl.lu/qow</a:t>
            </a:r>
            <a:endParaRPr kumimoji="0" lang="fr-LU" altLang="fr-FR" sz="2000" b="0" i="0" u="none" strike="noStrike" kern="1200" cap="none" spc="0" normalizeH="0" baseline="0" noProof="0" dirty="0">
              <a:ln>
                <a:noFill/>
              </a:ln>
              <a:solidFill>
                <a:srgbClr val="001452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de-DE" sz="2000" u="sng" dirty="0">
                <a:solidFill>
                  <a:srgbClr val="001452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https://qow-data.csl.lu/</a:t>
            </a:r>
            <a:endParaRPr lang="fr-LU" sz="2000" dirty="0">
              <a:solidFill>
                <a:srgbClr val="00145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david.buechel@csl.lu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15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58398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880" y="334492"/>
            <a:ext cx="8748718" cy="711988"/>
          </a:xfr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fr-CH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Table des matières</a:t>
            </a:r>
            <a:endParaRPr lang="fr-LU" sz="3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6853" y="1719610"/>
            <a:ext cx="11028903" cy="43801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fr-LU" altLang="fr-FR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Quality</a:t>
            </a:r>
            <a:r>
              <a:rPr lang="fr-LU" alt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 of Work Index: un index luxembourgeois de la qualité de travail et du bien-être des salariés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defRPr/>
            </a:pPr>
            <a:r>
              <a:rPr lang="fr-LU" alt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Notes méthodologiques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fr-LU" alt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Les chiffres du </a:t>
            </a:r>
            <a:r>
              <a:rPr lang="fr-LU" altLang="fr-FR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Quality</a:t>
            </a:r>
            <a:r>
              <a:rPr lang="fr-LU" alt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 of Work Index sur la volonté de continuer à faire du TT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2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71035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0560" y="243051"/>
            <a:ext cx="8981440" cy="1003857"/>
          </a:xfrm>
        </p:spPr>
        <p:txBody>
          <a:bodyPr anchor="ctr" anchorCtr="0"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r-L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Quality</a:t>
            </a:r>
            <a:r>
              <a:rPr lang="fr-L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fr-L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Work</a:t>
            </a:r>
            <a:r>
              <a:rPr lang="fr-L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Index : un indice luxembourgeois pour la qualité de travail et le bien-être des salariés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6853" y="1719610"/>
            <a:ext cx="11147714" cy="44525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fr-LU" alt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Projet lancé en 2012 par la </a:t>
            </a:r>
            <a:r>
              <a:rPr lang="fr-LU" altLang="fr-FR" sz="2400" u="sng" dirty="0">
                <a:latin typeface="Verdana" panose="020B0604030504040204" pitchFamily="34" charset="0"/>
                <a:ea typeface="Verdana" panose="020B0604030504040204" pitchFamily="34" charset="0"/>
              </a:rPr>
              <a:t>Chambre des salariés</a:t>
            </a:r>
            <a:r>
              <a:rPr lang="fr-LU" alt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 (CSL) en collaboration </a:t>
            </a:r>
            <a:r>
              <a:rPr lang="fr-LU" altLang="fr-FR" sz="2400">
                <a:latin typeface="Verdana" panose="020B0604030504040204" pitchFamily="34" charset="0"/>
                <a:ea typeface="Verdana" panose="020B0604030504040204" pitchFamily="34" charset="0"/>
              </a:rPr>
              <a:t>avec l'</a:t>
            </a:r>
            <a:r>
              <a:rPr lang="fr-LU" altLang="fr-FR" sz="2400" u="sng">
                <a:latin typeface="Verdana" panose="020B0604030504040204" pitchFamily="34" charset="0"/>
                <a:ea typeface="Verdana" panose="020B0604030504040204" pitchFamily="34" charset="0"/>
              </a:rPr>
              <a:t>Université du Luxembourg (</a:t>
            </a:r>
            <a:r>
              <a:rPr lang="en-US" altLang="fr-FR" sz="2400" u="sng">
                <a:latin typeface="Verdana" panose="020B0604030504040204" pitchFamily="34" charset="0"/>
                <a:ea typeface="Verdana" panose="020B0604030504040204" pitchFamily="34" charset="0"/>
              </a:rPr>
              <a:t>Department for Behavioural and Cognitive Sciences)</a:t>
            </a:r>
            <a:r>
              <a:rPr lang="fr-LU" altLang="fr-FR" sz="24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LU" alt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de-DE" altLang="fr-FR" sz="2400" smtClean="0">
                <a:latin typeface="Verdana" panose="020B0604030504040204" pitchFamily="34" charset="0"/>
                <a:ea typeface="Verdana" panose="020B0604030504040204" pitchFamily="34" charset="0"/>
              </a:rPr>
              <a:t>Depuis</a:t>
            </a:r>
            <a:r>
              <a:rPr lang="fr-LU" altLang="fr-FR" sz="240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LU" alt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2013 une </a:t>
            </a:r>
            <a:r>
              <a:rPr lang="fr-LU" altLang="fr-FR" sz="2400" u="sng" dirty="0">
                <a:latin typeface="Verdana" panose="020B0604030504040204" pitchFamily="34" charset="0"/>
                <a:ea typeface="Verdana" panose="020B0604030504040204" pitchFamily="34" charset="0"/>
              </a:rPr>
              <a:t>enquête annuelle</a:t>
            </a:r>
            <a:r>
              <a:rPr lang="fr-LU" alt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 réalisée par un institut de recherche sociale (depuis 2014 : </a:t>
            </a:r>
            <a:r>
              <a:rPr lang="fr-LU" altLang="fr-FR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Infas</a:t>
            </a:r>
            <a:r>
              <a:rPr lang="fr-LU" alt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) ;</a:t>
            </a:r>
            <a:endParaRPr lang="de-DE" alt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fr-LU" alt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Questionnaire en 5 langues (luxembourgeois, français, allemand, portugais, anglais) avec +/- 150 </a:t>
            </a:r>
            <a:r>
              <a:rPr lang="fr-LU" altLang="fr-FR" sz="2400" u="sng" dirty="0">
                <a:latin typeface="Verdana" panose="020B0604030504040204" pitchFamily="34" charset="0"/>
                <a:ea typeface="Verdana" panose="020B0604030504040204" pitchFamily="34" charset="0"/>
              </a:rPr>
              <a:t>questions sur les conditions de travail et le bien-être liés à l'activité professionnelle</a:t>
            </a:r>
            <a:r>
              <a:rPr lang="fr-LU" alt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 ;</a:t>
            </a:r>
          </a:p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fr-LU" alt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Depuis 2017, une section est consacrée à un </a:t>
            </a:r>
            <a:r>
              <a:rPr lang="fr-LU" altLang="fr-FR" sz="2400" u="sng" dirty="0">
                <a:latin typeface="Verdana" panose="020B0604030504040204" pitchFamily="34" charset="0"/>
                <a:ea typeface="Verdana" panose="020B0604030504040204" pitchFamily="34" charset="0"/>
              </a:rPr>
              <a:t>thème spécifique</a:t>
            </a:r>
            <a:r>
              <a:rPr lang="fr-LU" alt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 (par exemple, la numérisation du travail (2017), la conciliation travail-vie privée (2018), le temps de travail &amp; les styles de management (</a:t>
            </a:r>
            <a:r>
              <a:rPr lang="fr-LU" altLang="fr-FR" sz="2400">
                <a:latin typeface="Verdana" panose="020B0604030504040204" pitchFamily="34" charset="0"/>
                <a:ea typeface="Verdana" panose="020B0604030504040204" pitchFamily="34" charset="0"/>
              </a:rPr>
              <a:t>2019); le travail pendant la pandémie du covid-19 (2020)</a:t>
            </a:r>
            <a:endParaRPr lang="fr-LU" alt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fr-LU" alt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Les données recueillies mesurent </a:t>
            </a:r>
            <a:r>
              <a:rPr lang="fr-LU" altLang="fr-FR" sz="2400" u="sng" dirty="0">
                <a:latin typeface="Verdana" panose="020B0604030504040204" pitchFamily="34" charset="0"/>
                <a:ea typeface="Verdana" panose="020B0604030504040204" pitchFamily="34" charset="0"/>
              </a:rPr>
              <a:t>l'évaluation</a:t>
            </a:r>
            <a:r>
              <a:rPr lang="fr-LU" alt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 de la qualité du travail et du bien-être </a:t>
            </a:r>
            <a:r>
              <a:rPr lang="fr-LU" altLang="fr-FR" sz="2400" u="sng" dirty="0">
                <a:latin typeface="Verdana" panose="020B0604030504040204" pitchFamily="34" charset="0"/>
                <a:ea typeface="Verdana" panose="020B0604030504040204" pitchFamily="34" charset="0"/>
              </a:rPr>
              <a:t>par les salariés</a:t>
            </a:r>
            <a:r>
              <a:rPr lang="fr-LU" altLang="fr-FR" sz="24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de-DE" alt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3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27817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6852" y="1719610"/>
            <a:ext cx="11206827" cy="40826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fr-LU" alt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Méthode d'enquête : </a:t>
            </a:r>
            <a:r>
              <a:rPr lang="fr-LU" altLang="fr-FR" sz="2000" u="sng" dirty="0">
                <a:latin typeface="Verdana" panose="020B0604030504040204" pitchFamily="34" charset="0"/>
                <a:ea typeface="Verdana" panose="020B0604030504040204" pitchFamily="34" charset="0"/>
              </a:rPr>
              <a:t>Entrevues téléphoniques</a:t>
            </a:r>
            <a:r>
              <a:rPr lang="fr-LU" alt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 assistées par ordinateur (ITAO) et, </a:t>
            </a:r>
            <a:br>
              <a:rPr lang="fr-LU" altLang="fr-FR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LU" alt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depuis 2018, un </a:t>
            </a:r>
            <a:r>
              <a:rPr lang="fr-LU" altLang="fr-FR" sz="2000" u="sng" dirty="0">
                <a:latin typeface="Verdana" panose="020B0604030504040204" pitchFamily="34" charset="0"/>
                <a:ea typeface="Verdana" panose="020B0604030504040204" pitchFamily="34" charset="0"/>
              </a:rPr>
              <a:t>questionnaire en ligne</a:t>
            </a:r>
            <a:r>
              <a:rPr lang="fr-LU" alt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 ;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fr-LU" altLang="fr-FR" sz="2000" u="sng" dirty="0">
                <a:latin typeface="Verdana" panose="020B0604030504040204" pitchFamily="34" charset="0"/>
                <a:ea typeface="Verdana" panose="020B0604030504040204" pitchFamily="34" charset="0"/>
              </a:rPr>
              <a:t>Durée</a:t>
            </a:r>
            <a:r>
              <a:rPr lang="fr-LU" alt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 moyenne de l'entretien : 29 minutes ;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fr-LU" alt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Groupe cible : salariés âgés de 16 à 64 ans </a:t>
            </a:r>
            <a:r>
              <a:rPr lang="fr-LU" altLang="fr-FR" sz="2000">
                <a:latin typeface="Verdana" panose="020B0604030504040204" pitchFamily="34" charset="0"/>
                <a:ea typeface="Verdana" panose="020B0604030504040204" pitchFamily="34" charset="0"/>
              </a:rPr>
              <a:t>qui </a:t>
            </a:r>
            <a:r>
              <a:rPr lang="fr-LU" altLang="fr-FR" sz="2000">
                <a:latin typeface="Verdana" panose="020B0604030504040204" pitchFamily="34" charset="0"/>
                <a:ea typeface="Verdana" panose="020B0604030504040204" pitchFamily="34" charset="0"/>
              </a:rPr>
              <a:t>travaillent régulièrement au moins </a:t>
            </a:r>
            <a:br>
              <a:rPr lang="fr-LU" altLang="fr-FR" sz="200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LU" altLang="fr-FR" sz="2000">
                <a:latin typeface="Verdana" panose="020B0604030504040204" pitchFamily="34" charset="0"/>
                <a:ea typeface="Verdana" panose="020B0604030504040204" pitchFamily="34" charset="0"/>
              </a:rPr>
              <a:t>10 heures par semaine, résidents ou frontaliers d'Allemagne, de France ou de Belgique ;</a:t>
            </a:r>
            <a:endParaRPr lang="fr-LU" altLang="fr-FR" sz="200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fr-LU" altLang="fr-FR" sz="2000" u="sng" smtClean="0">
                <a:latin typeface="Verdana" panose="020B0604030504040204" pitchFamily="34" charset="0"/>
                <a:ea typeface="Verdana" panose="020B0604030504040204" pitchFamily="34" charset="0"/>
              </a:rPr>
              <a:t>Échantillon </a:t>
            </a:r>
            <a:r>
              <a:rPr lang="fr-LU" altLang="fr-FR" sz="2000">
                <a:latin typeface="Verdana" panose="020B0604030504040204" pitchFamily="34" charset="0"/>
                <a:ea typeface="Verdana" panose="020B0604030504040204" pitchFamily="34" charset="0"/>
              </a:rPr>
              <a:t>représentatif: 2364 participants entre juin et septembre 2020 (44,6</a:t>
            </a:r>
            <a:r>
              <a:rPr lang="fr-LU" alt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% d'habitants et 55,4% de frontaliers</a:t>
            </a:r>
            <a:r>
              <a:rPr lang="fr-LU" altLang="fr-FR" sz="2000">
                <a:latin typeface="Verdana" panose="020B0604030504040204" pitchFamily="34" charset="0"/>
                <a:ea typeface="Verdana" panose="020B0604030504040204" pitchFamily="34" charset="0"/>
              </a:rPr>
              <a:t>) ; dont </a:t>
            </a:r>
            <a:r>
              <a:rPr lang="fr-LU" altLang="fr-FR" sz="2000" smtClean="0">
                <a:latin typeface="Verdana" panose="020B0604030504040204" pitchFamily="34" charset="0"/>
                <a:ea typeface="Verdana" panose="020B0604030504040204" pitchFamily="34" charset="0"/>
              </a:rPr>
              <a:t>n=758 </a:t>
            </a:r>
            <a:r>
              <a:rPr lang="fr-LU" altLang="fr-FR" sz="2000">
                <a:latin typeface="Verdana" panose="020B0604030504040204" pitchFamily="34" charset="0"/>
                <a:ea typeface="Verdana" panose="020B0604030504040204" pitchFamily="34" charset="0"/>
              </a:rPr>
              <a:t>cas font partie du panel (ayant participés </a:t>
            </a:r>
            <a:r>
              <a:rPr lang="fr-LU" altLang="fr-FR" sz="2000" smtClean="0">
                <a:latin typeface="Verdana" panose="020B0604030504040204" pitchFamily="34" charset="0"/>
                <a:ea typeface="Verdana" panose="020B0604030504040204" pitchFamily="34" charset="0"/>
              </a:rPr>
              <a:t>une ou plusieurs fois à l’enquête depuis 2014) </a:t>
            </a:r>
            <a:r>
              <a:rPr lang="fr-LU" altLang="fr-FR" sz="2000">
                <a:latin typeface="Verdana" panose="020B0604030504040204" pitchFamily="34" charset="0"/>
                <a:ea typeface="Verdana" panose="020B0604030504040204" pitchFamily="34" charset="0"/>
              </a:rPr>
              <a:t>et </a:t>
            </a:r>
            <a:r>
              <a:rPr lang="fr-LU" altLang="fr-FR" sz="2000" smtClean="0">
                <a:latin typeface="Verdana" panose="020B0604030504040204" pitchFamily="34" charset="0"/>
                <a:ea typeface="Verdana" panose="020B0604030504040204" pitchFamily="34" charset="0"/>
              </a:rPr>
              <a:t>n=1.606 sont </a:t>
            </a:r>
            <a:r>
              <a:rPr lang="fr-LU" altLang="fr-FR" sz="2000">
                <a:latin typeface="Verdana" panose="020B0604030504040204" pitchFamily="34" charset="0"/>
                <a:ea typeface="Verdana" panose="020B0604030504040204" pitchFamily="34" charset="0"/>
              </a:rPr>
              <a:t>des nouveaux participants faisant partie d’un échantillon représentatif tiré selon des critères </a:t>
            </a:r>
            <a:r>
              <a:rPr lang="fr-LU" altLang="fr-FR" sz="2000" smtClean="0">
                <a:latin typeface="Verdana" panose="020B0604030504040204" pitchFamily="34" charset="0"/>
                <a:ea typeface="Verdana" panose="020B0604030504040204" pitchFamily="34" charset="0"/>
              </a:rPr>
              <a:t>prédéfinis par l’IGSS de la base de données du registre de la sécurité sociale luxembourgeoise;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fr-LU" altLang="fr-FR" sz="2000">
                <a:latin typeface="Verdana" panose="020B0604030504040204" pitchFamily="34" charset="0"/>
                <a:ea typeface="Verdana" panose="020B0604030504040204" pitchFamily="34" charset="0"/>
              </a:rPr>
              <a:t>Outre les critères d'échantillonnage, les personnes ont été sélectionnées de manière </a:t>
            </a:r>
            <a:r>
              <a:rPr lang="fr-LU" altLang="fr-FR" sz="2000" u="sng">
                <a:latin typeface="Verdana" panose="020B0604030504040204" pitchFamily="34" charset="0"/>
                <a:ea typeface="Verdana" panose="020B0604030504040204" pitchFamily="34" charset="0"/>
              </a:rPr>
              <a:t>aléatoire</a:t>
            </a:r>
            <a:r>
              <a:rPr lang="fr-LU" altLang="fr-FR" sz="200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fr-LU" altLang="fr-FR" sz="2000" u="sng" smtClean="0">
                <a:latin typeface="Verdana" panose="020B0604030504040204" pitchFamily="34" charset="0"/>
                <a:ea typeface="Verdana" panose="020B0604030504040204" pitchFamily="34" charset="0"/>
              </a:rPr>
              <a:t>anonyme </a:t>
            </a:r>
            <a:r>
              <a:rPr lang="fr-LU" altLang="fr-FR" sz="2000" smtClean="0">
                <a:latin typeface="Verdana" panose="020B0604030504040204" pitchFamily="34" charset="0"/>
                <a:ea typeface="Verdana" panose="020B0604030504040204" pitchFamily="34" charset="0"/>
              </a:rPr>
              <a:t>; </a:t>
            </a:r>
            <a:endParaRPr lang="fr-LU" altLang="fr-FR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fr-LU" altLang="fr-FR" sz="2000" smtClean="0">
                <a:latin typeface="Verdana" panose="020B0604030504040204" pitchFamily="34" charset="0"/>
                <a:ea typeface="Verdana" panose="020B0604030504040204" pitchFamily="34" charset="0"/>
              </a:rPr>
              <a:t>Cette </a:t>
            </a:r>
            <a:r>
              <a:rPr lang="fr-LU" alt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enquête, renouvelée chaque année, permet de </a:t>
            </a:r>
            <a:r>
              <a:rPr lang="fr-LU" altLang="fr-FR" sz="2000" u="sng" dirty="0">
                <a:latin typeface="Verdana" panose="020B0604030504040204" pitchFamily="34" charset="0"/>
                <a:ea typeface="Verdana" panose="020B0604030504040204" pitchFamily="34" charset="0"/>
              </a:rPr>
              <a:t>suivre l'évolution</a:t>
            </a:r>
            <a:r>
              <a:rPr lang="fr-LU" alt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 de la qualité de vie au travail dans le temps.</a:t>
            </a:r>
            <a:endParaRPr lang="fr-LU" alt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4</a:t>
            </a:fld>
            <a:endParaRPr lang="fr-LU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10560" y="243051"/>
            <a:ext cx="8981440" cy="10038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fr-LU" sz="3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Quality of Work Index : un indice luxembourgeois pour la qualité de travail et le bien-être des salariés</a:t>
            </a:r>
            <a:endParaRPr lang="fr-LU" sz="3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68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880" y="334491"/>
            <a:ext cx="8961120" cy="84230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LU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crise sanitaire a eu son impact sur le recours au travail à domicile...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35164" y="1938350"/>
            <a:ext cx="5950872" cy="39209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fr-LU" altLang="fr-FR" sz="160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Entre juin et septembre </a:t>
            </a:r>
            <a:r>
              <a:rPr lang="fr-LU" altLang="fr-FR" sz="1600" b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2020</a:t>
            </a:r>
            <a:r>
              <a:rPr lang="fr-LU" altLang="fr-FR" sz="160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19% des répondants travaillaient rarement, 11% plusieurs fois par mois et 22% des répondants travaillaient tous les jours ou plusieurs fois par semaine à </a:t>
            </a:r>
            <a:r>
              <a:rPr lang="fr-LU" altLang="fr-FR" sz="1600" smtClean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domicile (soit un total de 52%).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fr-LU" altLang="fr-FR" sz="1600" smtClean="0">
                <a:latin typeface="Verdana" panose="020B0604030504040204" pitchFamily="34" charset="0"/>
                <a:ea typeface="Verdana" panose="020B0604030504040204" pitchFamily="34" charset="0"/>
              </a:rPr>
              <a:t>Parmi </a:t>
            </a:r>
            <a:r>
              <a:rPr lang="fr-LU" altLang="fr-FR" sz="1600">
                <a:latin typeface="Verdana" panose="020B0604030504040204" pitchFamily="34" charset="0"/>
                <a:ea typeface="Verdana" panose="020B0604030504040204" pitchFamily="34" charset="0"/>
              </a:rPr>
              <a:t>eux, </a:t>
            </a:r>
            <a:r>
              <a:rPr lang="fr-LU" altLang="fr-FR" sz="1600" b="1">
                <a:latin typeface="Verdana" panose="020B0604030504040204" pitchFamily="34" charset="0"/>
                <a:ea typeface="Verdana" panose="020B0604030504040204" pitchFamily="34" charset="0"/>
              </a:rPr>
              <a:t>57% n'ont jamais travaillé à domicile auparavant</a:t>
            </a:r>
            <a:r>
              <a:rPr lang="fr-LU" altLang="fr-FR" sz="1600">
                <a:latin typeface="Verdana" panose="020B0604030504040204" pitchFamily="34" charset="0"/>
                <a:ea typeface="Verdana" panose="020B0604030504040204" pitchFamily="34" charset="0"/>
              </a:rPr>
              <a:t>. 15% l'ont fait assez rarement auparavant, 10% quelques fois par mois, et 18% plusieurs fois par semaine ou même quotidiennement. </a:t>
            </a:r>
            <a:endParaRPr lang="fr-LU" altLang="fr-FR" sz="160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fr-LU" altLang="fr-FR" sz="160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En résumé, </a:t>
            </a:r>
            <a:r>
              <a:rPr lang="fr-LU" altLang="fr-FR" sz="1600" b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33%</a:t>
            </a:r>
            <a:r>
              <a:rPr lang="fr-LU" altLang="fr-FR" sz="160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des répondants travaillaient </a:t>
            </a:r>
            <a:r>
              <a:rPr lang="fr-LU" altLang="fr-FR" sz="1600" smtClean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entre juin et septembre 2020 </a:t>
            </a:r>
            <a:r>
              <a:rPr lang="fr-LU" altLang="fr-FR" sz="1600" b="1" smtClean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régulièrement</a:t>
            </a:r>
            <a:r>
              <a:rPr lang="fr-LU" altLang="fr-FR" sz="1600" smtClean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fr-LU" altLang="fr-FR" sz="160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 </a:t>
            </a:r>
            <a:r>
              <a:rPr lang="fr-LU" altLang="fr-FR" sz="1600" smtClean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chez.</a:t>
            </a:r>
            <a:endParaRPr lang="fr-LU" altLang="fr-FR" sz="160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fr-LU" altLang="fr-FR" sz="1600" smtClean="0"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fr-LU" altLang="fr-FR" sz="1600" b="1">
                <a:latin typeface="Verdana" panose="020B0604030504040204" pitchFamily="34" charset="0"/>
                <a:ea typeface="Verdana" panose="020B0604030504040204" pitchFamily="34" charset="0"/>
              </a:rPr>
              <a:t>2017</a:t>
            </a:r>
            <a:r>
              <a:rPr lang="fr-LU" altLang="fr-FR" sz="1600">
                <a:latin typeface="Verdana" panose="020B0604030504040204" pitchFamily="34" charset="0"/>
                <a:ea typeface="Verdana" panose="020B0604030504040204" pitchFamily="34" charset="0"/>
              </a:rPr>
              <a:t> encore, </a:t>
            </a:r>
            <a:r>
              <a:rPr lang="fr-LU" altLang="fr-FR" sz="1600" b="1">
                <a:latin typeface="Verdana" panose="020B0604030504040204" pitchFamily="34" charset="0"/>
                <a:ea typeface="Verdana" panose="020B0604030504040204" pitchFamily="34" charset="0"/>
              </a:rPr>
              <a:t>21%</a:t>
            </a:r>
            <a:r>
              <a:rPr lang="fr-LU" altLang="fr-FR" sz="1600">
                <a:latin typeface="Verdana" panose="020B0604030504040204" pitchFamily="34" charset="0"/>
                <a:ea typeface="Verdana" panose="020B0604030504040204" pitchFamily="34" charset="0"/>
              </a:rPr>
              <a:t> des participants à l’enquête ont indiqué travailler plusieurs fois par mois, plusieurs fois par semaine ou quotidiennement de leur domicile.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5</a:t>
            </a:fld>
            <a:endParaRPr lang="fr-LU"/>
          </a:p>
        </p:txBody>
      </p:sp>
      <p:cxnSp>
        <p:nvCxnSpPr>
          <p:cNvPr id="8" name="Straight Connector 7"/>
          <p:cNvCxnSpPr/>
          <p:nvPr/>
        </p:nvCxnSpPr>
        <p:spPr>
          <a:xfrm>
            <a:off x="5216101" y="1853276"/>
            <a:ext cx="734" cy="383916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358539" y="5859342"/>
            <a:ext cx="2975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0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 Données du Quality of Work Index 2017</a:t>
            </a:r>
            <a:endParaRPr lang="fr-LU" sz="10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699653" y="1427019"/>
          <a:ext cx="4204855" cy="228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543982" y="3901440"/>
          <a:ext cx="4360526" cy="231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4060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0560" y="334491"/>
            <a:ext cx="8981440" cy="60761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LU" sz="2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... qui a plus profité aux uns qu’aux autres.</a:t>
            </a:r>
            <a:endParaRPr lang="fr-LU" sz="2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6</a:t>
            </a:fld>
            <a:endParaRPr lang="fr-LU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6096000" y="1958973"/>
            <a:ext cx="9236" cy="3380509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2E79FE5-2504-43FD-B809-8E74B92247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59"/>
          <a:stretch/>
        </p:blipFill>
        <p:spPr>
          <a:xfrm>
            <a:off x="213655" y="1558857"/>
            <a:ext cx="5698548" cy="41807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25220C-D5D0-4700-A137-9D7F40D095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95"/>
          <a:stretch/>
        </p:blipFill>
        <p:spPr>
          <a:xfrm>
            <a:off x="6289033" y="1759259"/>
            <a:ext cx="5496121" cy="423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9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0720" y="334491"/>
            <a:ext cx="8971280" cy="762485"/>
          </a:xfrm>
        </p:spPr>
        <p:txBody>
          <a:bodyPr anchor="ctr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LU" sz="2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Ceux qui ont fait du TT pendant Covid: l’intérêt </a:t>
            </a:r>
            <a:r>
              <a:rPr lang="fr-LU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continuer le télétravail est grand.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39833" y="5153893"/>
            <a:ext cx="11576569" cy="10058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endParaRPr lang="fr-LU" altLang="fr-FR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7</a:t>
            </a:fld>
            <a:endParaRPr lang="fr-L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452851" y="4971011"/>
            <a:ext cx="3419302" cy="2452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302833"/>
              </p:ext>
            </p:extLst>
          </p:nvPr>
        </p:nvGraphicFramePr>
        <p:xfrm>
          <a:off x="8765272" y="1430146"/>
          <a:ext cx="1876096" cy="3435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8832462"/>
              </p:ext>
            </p:extLst>
          </p:nvPr>
        </p:nvGraphicFramePr>
        <p:xfrm>
          <a:off x="297392" y="1427612"/>
          <a:ext cx="4390390" cy="367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Left Brace 4"/>
          <p:cNvSpPr/>
          <p:nvPr/>
        </p:nvSpPr>
        <p:spPr>
          <a:xfrm rot="10800000">
            <a:off x="10162499" y="2923388"/>
            <a:ext cx="162335" cy="1421464"/>
          </a:xfrm>
          <a:prstGeom prst="leftBrac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sp>
        <p:nvSpPr>
          <p:cNvPr id="19" name="Left Brace 18"/>
          <p:cNvSpPr/>
          <p:nvPr/>
        </p:nvSpPr>
        <p:spPr>
          <a:xfrm rot="10800000">
            <a:off x="10162498" y="2502846"/>
            <a:ext cx="162336" cy="405980"/>
          </a:xfrm>
          <a:prstGeom prst="leftBrac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sp>
        <p:nvSpPr>
          <p:cNvPr id="23" name="Rectangle 22"/>
          <p:cNvSpPr/>
          <p:nvPr/>
        </p:nvSpPr>
        <p:spPr>
          <a:xfrm>
            <a:off x="739833" y="5197023"/>
            <a:ext cx="10585796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LU" altLang="fr-FR" sz="1400" b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→ </a:t>
            </a:r>
            <a:r>
              <a:rPr lang="fr-LU" altLang="fr-FR" sz="1400" b="1" smtClean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dichotomisation</a:t>
            </a:r>
            <a:r>
              <a:rPr lang="fr-LU" altLang="fr-FR" sz="1400" smtClean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fr-LU" altLang="fr-FR" sz="140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 la variable mesurant l’intérêt de continuer à faire du télétravail après la crise :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LU" altLang="fr-FR" sz="140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Réponses « oui absolument » ou « plutôt oui » </a:t>
            </a:r>
            <a:r>
              <a:rPr lang="fr-LU" altLang="fr-FR" sz="140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« </a:t>
            </a:r>
            <a:r>
              <a:rPr lang="fr-LU" altLang="fr-FR" sz="1400" b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favorables </a:t>
            </a:r>
            <a:r>
              <a:rPr lang="fr-LU" altLang="fr-FR" sz="1400" smtClean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» (n=971)</a:t>
            </a:r>
            <a:endParaRPr lang="fr-LU" altLang="fr-FR" sz="140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LU" altLang="fr-FR" sz="140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Réponses « plutôt non » à « non pas du tout »  « </a:t>
            </a:r>
            <a:r>
              <a:rPr lang="fr-LU" altLang="fr-FR" sz="1400" b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défavorables</a:t>
            </a:r>
            <a:r>
              <a:rPr lang="fr-LU" altLang="fr-FR" sz="140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 </a:t>
            </a:r>
            <a:r>
              <a:rPr lang="fr-LU" altLang="fr-FR" sz="1400" smtClean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» (n=249)</a:t>
            </a:r>
            <a:endParaRPr lang="fr-LU"/>
          </a:p>
        </p:txBody>
      </p:sp>
      <p:sp>
        <p:nvSpPr>
          <p:cNvPr id="24" name="Right Arrow 23"/>
          <p:cNvSpPr/>
          <p:nvPr/>
        </p:nvSpPr>
        <p:spPr>
          <a:xfrm rot="19597870">
            <a:off x="4946370" y="3556992"/>
            <a:ext cx="626533" cy="382061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sp>
        <p:nvSpPr>
          <p:cNvPr id="26" name="Right Arrow 25"/>
          <p:cNvSpPr/>
          <p:nvPr/>
        </p:nvSpPr>
        <p:spPr>
          <a:xfrm>
            <a:off x="8376539" y="2562854"/>
            <a:ext cx="626533" cy="382061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sp>
        <p:nvSpPr>
          <p:cNvPr id="27" name="Oval Callout 26"/>
          <p:cNvSpPr/>
          <p:nvPr/>
        </p:nvSpPr>
        <p:spPr>
          <a:xfrm>
            <a:off x="5422217" y="1839691"/>
            <a:ext cx="2761211" cy="2090472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LU" sz="1600">
                <a:solidFill>
                  <a:schemeClr val="tx2"/>
                </a:solidFill>
              </a:rPr>
              <a:t>Envisagez-vous de continuer à travailler de temps en temps en télétravail lorsque la crise du coronavirus sera terminée ? </a:t>
            </a:r>
          </a:p>
        </p:txBody>
      </p:sp>
      <p:sp>
        <p:nvSpPr>
          <p:cNvPr id="32" name="Rectangular Callout 31"/>
          <p:cNvSpPr/>
          <p:nvPr/>
        </p:nvSpPr>
        <p:spPr>
          <a:xfrm>
            <a:off x="10598548" y="2011189"/>
            <a:ext cx="1247551" cy="668966"/>
          </a:xfrm>
          <a:prstGeom prst="wedgeRectCallout">
            <a:avLst>
              <a:gd name="adj1" fmla="val -37734"/>
              <a:gd name="adj2" fmla="val 7741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fr-LU" sz="1100" b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Défavorables</a:t>
            </a:r>
          </a:p>
          <a:p>
            <a:pPr algn="ctr">
              <a:spcAft>
                <a:spcPts val="600"/>
              </a:spcAft>
            </a:pPr>
            <a:r>
              <a:rPr lang="fr-LU" sz="11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(20,4%)</a:t>
            </a:r>
            <a:endParaRPr lang="fr-LU" sz="11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Rectangular Callout 32"/>
          <p:cNvSpPr/>
          <p:nvPr/>
        </p:nvSpPr>
        <p:spPr>
          <a:xfrm>
            <a:off x="10599436" y="3261197"/>
            <a:ext cx="1247551" cy="668966"/>
          </a:xfrm>
          <a:prstGeom prst="wedgeRectCallout">
            <a:avLst>
              <a:gd name="adj1" fmla="val -37030"/>
              <a:gd name="adj2" fmla="val 7492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fr-LU"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</a:t>
            </a:r>
            <a:r>
              <a:rPr lang="fr-LU" sz="1100" b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avorables</a:t>
            </a:r>
          </a:p>
          <a:p>
            <a:pPr algn="ctr">
              <a:spcAft>
                <a:spcPts val="600"/>
              </a:spcAft>
            </a:pPr>
            <a:r>
              <a:rPr lang="fr-LU" sz="11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(79,6%)</a:t>
            </a:r>
            <a:endParaRPr lang="fr-LU" sz="11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90511" y="3457270"/>
            <a:ext cx="1029010" cy="10975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LU" sz="12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Télétravail au moins parfois</a:t>
            </a:r>
          </a:p>
          <a:p>
            <a:pPr algn="ctr"/>
            <a:r>
              <a:rPr lang="fr-LU" sz="12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52%</a:t>
            </a:r>
          </a:p>
          <a:p>
            <a:pPr algn="ctr"/>
            <a:r>
              <a:rPr lang="fr-LU" sz="12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(n=1.220)</a:t>
            </a:r>
            <a:endParaRPr lang="fr-LU" sz="12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1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0560" y="334491"/>
            <a:ext cx="8981440" cy="60761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LU" sz="2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Ceux qui n’ont pas fait du TT pendant Covid: Quelles en sont les principales raisons ?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318260" y="1551710"/>
            <a:ext cx="4624358" cy="36433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fr-LU" altLang="fr-FR" sz="140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Questionnés entre juin et septembre 2020, 48% des répondants ont indiqué ne jamais faire du télétravail chez eux. 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fr-LU" altLang="fr-FR" sz="140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 réponse la plus courante donnée par 6 salariés sur 10 parmi eux est que le travail ne peut pas être effectué à domicile.*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fr-LU" altLang="fr-FR" sz="140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4 sur 10 de ceux qui n’ont pas fait du télétravail disent que l'employeur n'autorise pas le télétravail.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fr-LU" altLang="fr-FR" sz="140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Le manque d'équipement technique concerne 1 salarié sur 3 qui n’a pas fait du télétravail.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fr-LU" altLang="fr-FR" sz="140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 personne sur 4 (24 %) des personnes interrogées ont déclaré ne pas être intéressées par le télétravail. </a:t>
            </a:r>
            <a:r>
              <a:rPr lang="fr-LU" altLang="fr-FR" sz="1400" b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Dans le même temps, deux tiers (65%) du sous-groupe interrogé ont exprimé leur intérêt pour le travail à domicile.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fr-LU" altLang="fr-FR" sz="140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13 % craignent que le télétravail ne nuise à leur carrière professionnelle ou à leurs relations sociales au travail.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8</a:t>
            </a:fld>
            <a:endParaRPr lang="fr-LU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6696364" y="1814526"/>
            <a:ext cx="9236" cy="3380509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259759"/>
              </p:ext>
            </p:extLst>
          </p:nvPr>
        </p:nvGraphicFramePr>
        <p:xfrm>
          <a:off x="471055" y="1551709"/>
          <a:ext cx="5994399" cy="4535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86254" y="5224990"/>
            <a:ext cx="4156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900">
                <a:solidFill>
                  <a:srgbClr val="0014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 33% des personnes qui n'ont pas travaillé à domicile sont d'avis (réponses « dans une (très) forte mesure ») que leur travail peut être effectué à domicile. Parmi ceux-ci, 31 % estiment (« dans une (très) forte mesure ») que leur employeur n'autorise pas le télétravail (bien que cela soit techniquement possible) = +- 5% de l’ensemble de l’échantillon</a:t>
            </a:r>
          </a:p>
        </p:txBody>
      </p:sp>
    </p:spTree>
    <p:extLst>
      <p:ext uri="{BB962C8B-B14F-4D97-AF65-F5344CB8AC3E}">
        <p14:creationId xmlns:p14="http://schemas.microsoft.com/office/powerpoint/2010/main" val="56183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64408" y="240182"/>
            <a:ext cx="8787384" cy="10635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fr-LU" sz="2400" b="0">
                <a:solidFill>
                  <a:schemeClr val="bg1"/>
                </a:solidFill>
                <a:latin typeface="Verdana" panose="020B0604030504040204" pitchFamily="34" charset="0"/>
                <a:cs typeface="+mn-cs"/>
              </a:rPr>
              <a:t>Disponibilité à faire du TT volontaire selon les données démographiques en %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AC3E-29F1-4111-8ECF-5F0A8B8EBECC}" type="slidenum">
              <a:rPr lang="fr-LU" smtClean="0"/>
              <a:t>9</a:t>
            </a:fld>
            <a:endParaRPr lang="fr-LU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347199" y="1619537"/>
            <a:ext cx="2290213" cy="39788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4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fr-LU" alt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Constats: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fr-LU" alt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Pas de ≠ entre femmes et hommes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fr-LU" alt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Le plus jeunes </a:t>
            </a:r>
            <a:r>
              <a:rPr lang="fr-LU" altLang="fr-FR" sz="16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</a:t>
            </a:r>
            <a:endParaRPr lang="fr-LU" altLang="fr-F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fr-LU" alt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Les niveaux de qualifications bas et l’</a:t>
            </a:r>
            <a:r>
              <a:rPr lang="fr-LU" altLang="fr-F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enseign</a:t>
            </a:r>
            <a:r>
              <a:rPr lang="fr-LU" alt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. Post-second. de cycle court  </a:t>
            </a:r>
            <a:r>
              <a:rPr lang="fr-LU" altLang="fr-FR" sz="16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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fr-LU" altLang="fr-FR" sz="16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Les résidents Fr et D </a:t>
            </a:r>
            <a:endParaRPr lang="fr-LU" altLang="fr-F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826387" y="1881782"/>
            <a:ext cx="734" cy="383916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685702"/>
              </p:ext>
            </p:extLst>
          </p:nvPr>
        </p:nvGraphicFramePr>
        <p:xfrm>
          <a:off x="412331" y="1619537"/>
          <a:ext cx="8703677" cy="4314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818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10723</TotalTime>
  <Words>1523</Words>
  <Application>Microsoft Office PowerPoint</Application>
  <PresentationFormat>Widescreen</PresentationFormat>
  <Paragraphs>207</Paragraphs>
  <Slides>15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DINPro-Regular</vt:lpstr>
      <vt:lpstr>Times New Roman</vt:lpstr>
      <vt:lpstr>Verdana</vt:lpstr>
      <vt:lpstr>Wingdings</vt:lpstr>
      <vt:lpstr>Office Theme</vt:lpstr>
      <vt:lpstr>LE TÉLÉTRAVAIL DANS L’APRÈS-COVID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Disponibilité à faire du TT volontaire selon les données démographiques en % </vt:lpstr>
      <vt:lpstr>Disponibilité à faire du TT volontaire selon les caractéristiques de l’emploi en % </vt:lpstr>
      <vt:lpstr>Disponibilité à faire du TT volontaire selon les caractéristiques de l’entreprise en % </vt:lpstr>
      <vt:lpstr>PowerPoint Presentation</vt:lpstr>
      <vt:lpstr>PowerPoint Presentation</vt:lpstr>
      <vt:lpstr>PowerPoint Presentation</vt:lpstr>
      <vt:lpstr>Merci</vt:lpstr>
    </vt:vector>
  </TitlesOfParts>
  <Company>Chambre des salariés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Weber</dc:creator>
  <cp:lastModifiedBy>David Büchel</cp:lastModifiedBy>
  <cp:revision>684</cp:revision>
  <cp:lastPrinted>2021-01-19T07:29:12Z</cp:lastPrinted>
  <dcterms:created xsi:type="dcterms:W3CDTF">2018-09-20T07:02:12Z</dcterms:created>
  <dcterms:modified xsi:type="dcterms:W3CDTF">2021-11-16T15:28:21Z</dcterms:modified>
</cp:coreProperties>
</file>