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744" r:id="rId4"/>
  </p:sldMasterIdLst>
  <p:notesMasterIdLst>
    <p:notesMasterId r:id="rId28"/>
  </p:notesMasterIdLst>
  <p:handoutMasterIdLst>
    <p:handoutMasterId r:id="rId29"/>
  </p:handoutMasterIdLst>
  <p:sldIdLst>
    <p:sldId id="302" r:id="rId5"/>
    <p:sldId id="762" r:id="rId6"/>
    <p:sldId id="533" r:id="rId7"/>
    <p:sldId id="747" r:id="rId8"/>
    <p:sldId id="748" r:id="rId9"/>
    <p:sldId id="687" r:id="rId10"/>
    <p:sldId id="763" r:id="rId11"/>
    <p:sldId id="757" r:id="rId12"/>
    <p:sldId id="765" r:id="rId13"/>
    <p:sldId id="756" r:id="rId14"/>
    <p:sldId id="718" r:id="rId15"/>
    <p:sldId id="751" r:id="rId16"/>
    <p:sldId id="753" r:id="rId17"/>
    <p:sldId id="758" r:id="rId18"/>
    <p:sldId id="759" r:id="rId19"/>
    <p:sldId id="569" r:id="rId20"/>
    <p:sldId id="445" r:id="rId21"/>
    <p:sldId id="746" r:id="rId22"/>
    <p:sldId id="764" r:id="rId23"/>
    <p:sldId id="740" r:id="rId24"/>
    <p:sldId id="761" r:id="rId25"/>
    <p:sldId id="760" r:id="rId26"/>
    <p:sldId id="754" r:id="rId27"/>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p SISCHKA" initials="PS" lastIdx="1" clrIdx="0">
    <p:extLst>
      <p:ext uri="{19B8F6BF-5375-455C-9EA6-DF929625EA0E}">
        <p15:presenceInfo xmlns:p15="http://schemas.microsoft.com/office/powerpoint/2012/main" userId="S-1-5-21-3337309816-2907398862-663535011-57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40B"/>
    <a:srgbClr val="5C5C5C"/>
    <a:srgbClr val="406670"/>
    <a:srgbClr val="8FA175"/>
    <a:srgbClr val="65939E"/>
    <a:srgbClr val="94BAC7"/>
    <a:srgbClr val="E03739"/>
    <a:srgbClr val="2EB8E5"/>
    <a:srgbClr val="389FCB"/>
    <a:srgbClr val="1BA8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79" autoAdjust="0"/>
    <p:restoredTop sz="89416" autoAdjust="0"/>
  </p:normalViewPr>
  <p:slideViewPr>
    <p:cSldViewPr snapToGrid="0" snapToObjects="1" showGuides="1">
      <p:cViewPr varScale="1">
        <p:scale>
          <a:sx n="102" d="100"/>
          <a:sy n="102" d="100"/>
        </p:scale>
        <p:origin x="1206" y="102"/>
      </p:cViewPr>
      <p:guideLst>
        <p:guide orient="horz" pos="194"/>
        <p:guide/>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CEDE18A-BFCD-4FF0-91DE-5128A4FD99DC}" type="datetimeFigureOut">
              <a:rPr lang="de-DE" smtClean="0"/>
              <a:pPr/>
              <a:t>16.11.2021</a:t>
            </a:fld>
            <a:endParaRPr lang="de-DE"/>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5EA67D0F-DE32-4733-BC53-B096149EEE06}" type="slidenum">
              <a:rPr lang="de-DE" smtClean="0"/>
              <a:pPr/>
              <a:t>‹Nr.›</a:t>
            </a:fld>
            <a:endParaRPr lang="de-DE"/>
          </a:p>
        </p:txBody>
      </p:sp>
    </p:spTree>
    <p:extLst>
      <p:ext uri="{BB962C8B-B14F-4D97-AF65-F5344CB8AC3E}">
        <p14:creationId xmlns:p14="http://schemas.microsoft.com/office/powerpoint/2010/main" val="809802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23A63E1-A2A2-6F4B-A381-048F498A91E8}" type="datetimeFigureOut">
              <a:rPr lang="en-US" smtClean="0"/>
              <a:pPr/>
              <a:t>11/16/2021</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C9B461A-2F76-9B45-BD8C-695B6B1FEEA5}" type="slidenum">
              <a:rPr lang="en-US" smtClean="0"/>
              <a:pPr/>
              <a:t>‹Nr.›</a:t>
            </a:fld>
            <a:endParaRPr lang="en-US"/>
          </a:p>
        </p:txBody>
      </p:sp>
    </p:spTree>
    <p:extLst>
      <p:ext uri="{BB962C8B-B14F-4D97-AF65-F5344CB8AC3E}">
        <p14:creationId xmlns:p14="http://schemas.microsoft.com/office/powerpoint/2010/main" val="2635265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2</a:t>
            </a:fld>
            <a:endParaRPr lang="en-US"/>
          </a:p>
        </p:txBody>
      </p:sp>
    </p:spTree>
    <p:extLst>
      <p:ext uri="{BB962C8B-B14F-4D97-AF65-F5344CB8AC3E}">
        <p14:creationId xmlns:p14="http://schemas.microsoft.com/office/powerpoint/2010/main" val="96189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11</a:t>
            </a:fld>
            <a:endParaRPr lang="en-US"/>
          </a:p>
        </p:txBody>
      </p:sp>
    </p:spTree>
    <p:extLst>
      <p:ext uri="{BB962C8B-B14F-4D97-AF65-F5344CB8AC3E}">
        <p14:creationId xmlns:p14="http://schemas.microsoft.com/office/powerpoint/2010/main" val="1462694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12</a:t>
            </a:fld>
            <a:endParaRPr lang="en-US"/>
          </a:p>
        </p:txBody>
      </p:sp>
    </p:spTree>
    <p:extLst>
      <p:ext uri="{BB962C8B-B14F-4D97-AF65-F5344CB8AC3E}">
        <p14:creationId xmlns:p14="http://schemas.microsoft.com/office/powerpoint/2010/main" val="351979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13</a:t>
            </a:fld>
            <a:endParaRPr lang="en-US"/>
          </a:p>
        </p:txBody>
      </p:sp>
    </p:spTree>
    <p:extLst>
      <p:ext uri="{BB962C8B-B14F-4D97-AF65-F5344CB8AC3E}">
        <p14:creationId xmlns:p14="http://schemas.microsoft.com/office/powerpoint/2010/main" val="133642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14</a:t>
            </a:fld>
            <a:endParaRPr lang="en-US"/>
          </a:p>
        </p:txBody>
      </p:sp>
    </p:spTree>
    <p:extLst>
      <p:ext uri="{BB962C8B-B14F-4D97-AF65-F5344CB8AC3E}">
        <p14:creationId xmlns:p14="http://schemas.microsoft.com/office/powerpoint/2010/main" val="427883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15</a:t>
            </a:fld>
            <a:endParaRPr lang="en-US"/>
          </a:p>
        </p:txBody>
      </p:sp>
    </p:spTree>
    <p:extLst>
      <p:ext uri="{BB962C8B-B14F-4D97-AF65-F5344CB8AC3E}">
        <p14:creationId xmlns:p14="http://schemas.microsoft.com/office/powerpoint/2010/main" val="387501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16</a:t>
            </a:fld>
            <a:endParaRPr lang="en-US"/>
          </a:p>
        </p:txBody>
      </p:sp>
    </p:spTree>
    <p:extLst>
      <p:ext uri="{BB962C8B-B14F-4D97-AF65-F5344CB8AC3E}">
        <p14:creationId xmlns:p14="http://schemas.microsoft.com/office/powerpoint/2010/main" val="368269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17</a:t>
            </a:fld>
            <a:endParaRPr lang="en-US"/>
          </a:p>
        </p:txBody>
      </p:sp>
    </p:spTree>
    <p:extLst>
      <p:ext uri="{BB962C8B-B14F-4D97-AF65-F5344CB8AC3E}">
        <p14:creationId xmlns:p14="http://schemas.microsoft.com/office/powerpoint/2010/main" val="3003145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18</a:t>
            </a:fld>
            <a:endParaRPr lang="en-US"/>
          </a:p>
        </p:txBody>
      </p:sp>
    </p:spTree>
    <p:extLst>
      <p:ext uri="{BB962C8B-B14F-4D97-AF65-F5344CB8AC3E}">
        <p14:creationId xmlns:p14="http://schemas.microsoft.com/office/powerpoint/2010/main" val="2535719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19</a:t>
            </a:fld>
            <a:endParaRPr lang="en-US"/>
          </a:p>
        </p:txBody>
      </p:sp>
    </p:spTree>
    <p:extLst>
      <p:ext uri="{BB962C8B-B14F-4D97-AF65-F5344CB8AC3E}">
        <p14:creationId xmlns:p14="http://schemas.microsoft.com/office/powerpoint/2010/main" val="565527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20</a:t>
            </a:fld>
            <a:endParaRPr lang="en-US"/>
          </a:p>
        </p:txBody>
      </p:sp>
    </p:spTree>
    <p:extLst>
      <p:ext uri="{BB962C8B-B14F-4D97-AF65-F5344CB8AC3E}">
        <p14:creationId xmlns:p14="http://schemas.microsoft.com/office/powerpoint/2010/main" val="231442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3</a:t>
            </a:fld>
            <a:endParaRPr lang="en-US"/>
          </a:p>
        </p:txBody>
      </p:sp>
    </p:spTree>
    <p:extLst>
      <p:ext uri="{BB962C8B-B14F-4D97-AF65-F5344CB8AC3E}">
        <p14:creationId xmlns:p14="http://schemas.microsoft.com/office/powerpoint/2010/main" val="518963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21</a:t>
            </a:fld>
            <a:endParaRPr lang="en-US"/>
          </a:p>
        </p:txBody>
      </p:sp>
    </p:spTree>
    <p:extLst>
      <p:ext uri="{BB962C8B-B14F-4D97-AF65-F5344CB8AC3E}">
        <p14:creationId xmlns:p14="http://schemas.microsoft.com/office/powerpoint/2010/main" val="386349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22</a:t>
            </a:fld>
            <a:endParaRPr lang="en-US"/>
          </a:p>
        </p:txBody>
      </p:sp>
    </p:spTree>
    <p:extLst>
      <p:ext uri="{BB962C8B-B14F-4D97-AF65-F5344CB8AC3E}">
        <p14:creationId xmlns:p14="http://schemas.microsoft.com/office/powerpoint/2010/main" val="1518908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23</a:t>
            </a:fld>
            <a:endParaRPr lang="en-US"/>
          </a:p>
        </p:txBody>
      </p:sp>
    </p:spTree>
    <p:extLst>
      <p:ext uri="{BB962C8B-B14F-4D97-AF65-F5344CB8AC3E}">
        <p14:creationId xmlns:p14="http://schemas.microsoft.com/office/powerpoint/2010/main" val="30698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4</a:t>
            </a:fld>
            <a:endParaRPr lang="en-US"/>
          </a:p>
        </p:txBody>
      </p:sp>
    </p:spTree>
    <p:extLst>
      <p:ext uri="{BB962C8B-B14F-4D97-AF65-F5344CB8AC3E}">
        <p14:creationId xmlns:p14="http://schemas.microsoft.com/office/powerpoint/2010/main" val="1586881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5</a:t>
            </a:fld>
            <a:endParaRPr lang="en-US"/>
          </a:p>
        </p:txBody>
      </p:sp>
    </p:spTree>
    <p:extLst>
      <p:ext uri="{BB962C8B-B14F-4D97-AF65-F5344CB8AC3E}">
        <p14:creationId xmlns:p14="http://schemas.microsoft.com/office/powerpoint/2010/main" val="331210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6</a:t>
            </a:fld>
            <a:endParaRPr lang="en-US"/>
          </a:p>
        </p:txBody>
      </p:sp>
    </p:spTree>
    <p:extLst>
      <p:ext uri="{BB962C8B-B14F-4D97-AF65-F5344CB8AC3E}">
        <p14:creationId xmlns:p14="http://schemas.microsoft.com/office/powerpoint/2010/main" val="406311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7</a:t>
            </a:fld>
            <a:endParaRPr lang="en-US"/>
          </a:p>
        </p:txBody>
      </p:sp>
    </p:spTree>
    <p:extLst>
      <p:ext uri="{BB962C8B-B14F-4D97-AF65-F5344CB8AC3E}">
        <p14:creationId xmlns:p14="http://schemas.microsoft.com/office/powerpoint/2010/main" val="3489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8</a:t>
            </a:fld>
            <a:endParaRPr lang="en-US"/>
          </a:p>
        </p:txBody>
      </p:sp>
    </p:spTree>
    <p:extLst>
      <p:ext uri="{BB962C8B-B14F-4D97-AF65-F5344CB8AC3E}">
        <p14:creationId xmlns:p14="http://schemas.microsoft.com/office/powerpoint/2010/main" val="220355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9</a:t>
            </a:fld>
            <a:endParaRPr lang="en-US"/>
          </a:p>
        </p:txBody>
      </p:sp>
    </p:spTree>
    <p:extLst>
      <p:ext uri="{BB962C8B-B14F-4D97-AF65-F5344CB8AC3E}">
        <p14:creationId xmlns:p14="http://schemas.microsoft.com/office/powerpoint/2010/main" val="260472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10</a:t>
            </a:fld>
            <a:endParaRPr lang="en-US"/>
          </a:p>
        </p:txBody>
      </p:sp>
    </p:spTree>
    <p:extLst>
      <p:ext uri="{BB962C8B-B14F-4D97-AF65-F5344CB8AC3E}">
        <p14:creationId xmlns:p14="http://schemas.microsoft.com/office/powerpoint/2010/main" val="221534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buClr>
                <a:srgbClr val="E03739"/>
              </a:buClr>
              <a:defRPr>
                <a:solidFill>
                  <a:schemeClr val="tx1"/>
                </a:solidFill>
              </a:defRPr>
            </a:lvl1pPr>
            <a:lvl2pPr>
              <a:buClr>
                <a:srgbClr val="E03739"/>
              </a:buClr>
              <a:defRPr>
                <a:solidFill>
                  <a:schemeClr val="tx1"/>
                </a:solidFill>
              </a:defRPr>
            </a:lvl2pPr>
            <a:lvl3pPr>
              <a:buClr>
                <a:srgbClr val="E03739"/>
              </a:buClr>
              <a:defRPr>
                <a:solidFill>
                  <a:schemeClr val="tx1"/>
                </a:solidFill>
              </a:defRPr>
            </a:lvl3pPr>
            <a:lvl4pPr>
              <a:buClr>
                <a:srgbClr val="E03739"/>
              </a:buClr>
              <a:defRPr>
                <a:solidFill>
                  <a:schemeClr val="tx1"/>
                </a:solidFill>
              </a:defRPr>
            </a:lvl4pPr>
            <a:lvl5pPr>
              <a:buClr>
                <a:srgbClr val="E03739"/>
              </a:buClr>
              <a:defRPr>
                <a:solidFill>
                  <a:schemeClr val="tx1"/>
                </a:solidFil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9"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endParaRPr lang="fr-FR"/>
          </a:p>
        </p:txBody>
      </p:sp>
      <p:sp>
        <p:nvSpPr>
          <p:cNvPr id="12" name="Rectangle 11"/>
          <p:cNvSpPr/>
          <p:nvPr userDrawn="1"/>
        </p:nvSpPr>
        <p:spPr>
          <a:xfrm>
            <a:off x="-3772" y="241300"/>
            <a:ext cx="205478" cy="714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itle 1"/>
          <p:cNvSpPr>
            <a:spLocks noGrp="1"/>
          </p:cNvSpPr>
          <p:nvPr>
            <p:ph type="title" hasCustomPrompt="1"/>
          </p:nvPr>
        </p:nvSpPr>
        <p:spPr>
          <a:xfrm>
            <a:off x="498474" y="266700"/>
            <a:ext cx="6880226" cy="990600"/>
          </a:xfrm>
        </p:spPr>
        <p:txBody>
          <a:bodyPr anchor="b">
            <a:normAutofit/>
          </a:bodyPr>
          <a:lstStyle>
            <a:lvl1pPr algn="l">
              <a:defRPr sz="2000" b="1">
                <a:solidFill>
                  <a:srgbClr val="FFFFFF"/>
                </a:solidFill>
              </a:defRPr>
            </a:lvl1pPr>
          </a:lstStyle>
          <a:p>
            <a:r>
              <a:rPr lang="fr-CH" dirty="0"/>
              <a:t>Click to edit Master title style</a:t>
            </a:r>
            <a:br>
              <a:rPr lang="fr-CH" dirty="0"/>
            </a:br>
            <a:br>
              <a:rPr lang="fr-CH" dirty="0"/>
            </a:br>
            <a:endParaRPr dirty="0"/>
          </a:p>
        </p:txBody>
      </p:sp>
      <p:sp>
        <p:nvSpPr>
          <p:cNvPr id="10" name="Text Placeholder 3"/>
          <p:cNvSpPr>
            <a:spLocks noGrp="1"/>
          </p:cNvSpPr>
          <p:nvPr>
            <p:ph type="body" sz="half" idx="2"/>
          </p:nvPr>
        </p:nvSpPr>
        <p:spPr>
          <a:xfrm>
            <a:off x="498474" y="658159"/>
            <a:ext cx="6130926" cy="843795"/>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a:t>Click to edit Master text styles</a:t>
            </a:r>
          </a:p>
        </p:txBody>
      </p:sp>
      <p:sp>
        <p:nvSpPr>
          <p:cNvPr id="16" name="Slide Number Placeholder 15"/>
          <p:cNvSpPr>
            <a:spLocks noGrp="1"/>
          </p:cNvSpPr>
          <p:nvPr>
            <p:ph type="sldNum" sz="quarter" idx="10"/>
          </p:nvPr>
        </p:nvSpPr>
        <p:spPr/>
        <p:txBody>
          <a:bodyPr/>
          <a:lstStyle/>
          <a:p>
            <a:fld id="{69CBF9F6-75D3-1B4A-A1AB-AF8E55766A5D}" type="slidenum">
              <a:rPr lang="en-US" smtClean="0"/>
              <a:pPr/>
              <a:t>‹Nr.›</a:t>
            </a:fld>
            <a:endParaRPr lang="en-US"/>
          </a:p>
        </p:txBody>
      </p:sp>
      <p:cxnSp>
        <p:nvCxnSpPr>
          <p:cNvPr id="4" name="Straight Connector 3"/>
          <p:cNvCxnSpPr/>
          <p:nvPr userDrawn="1"/>
        </p:nvCxnSpPr>
        <p:spPr>
          <a:xfrm>
            <a:off x="-3772" y="6278967"/>
            <a:ext cx="9147772"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566"/>
          </a:xfrm>
          <a:prstGeom prst="rect">
            <a:avLst/>
          </a:prstGeom>
        </p:spPr>
        <p:txBody>
          <a:bodyPr vert="horz"/>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numéro de diapositive 3"/>
          <p:cNvSpPr>
            <a:spLocks noGrp="1"/>
          </p:cNvSpPr>
          <p:nvPr>
            <p:ph type="sldNum" sz="quarter" idx="10"/>
          </p:nvPr>
        </p:nvSpPr>
        <p:spPr>
          <a:xfrm>
            <a:off x="8305800" y="6278966"/>
            <a:ext cx="554038" cy="365125"/>
          </a:xfrm>
        </p:spPr>
        <p:txBody>
          <a:bodyPr/>
          <a:lstStyle>
            <a:lvl1pPr>
              <a:defRPr>
                <a:solidFill>
                  <a:schemeClr val="tx1"/>
                </a:solidFill>
              </a:defRPr>
            </a:lvl1pPr>
          </a:lstStyle>
          <a:p>
            <a:pPr>
              <a:defRPr/>
            </a:pPr>
            <a:fld id="{364E22BE-BB91-0E44-9F3B-2FD53DAAB41A}" type="slidenum">
              <a:rPr lang="en-US" smtClean="0"/>
              <a:pPr>
                <a:defRPr/>
              </a:pPr>
              <a:t>‹Nr.›</a:t>
            </a:fld>
            <a:endParaRPr lang="en-US" dirty="0"/>
          </a:p>
        </p:txBody>
      </p:sp>
      <p:sp>
        <p:nvSpPr>
          <p:cNvPr id="4" name="Title 3"/>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79468569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fr-CH" dirty="0"/>
              <a:t>Click to edit Master title style</a:t>
            </a:r>
            <a:endParaRPr dirty="0"/>
          </a:p>
        </p:txBody>
      </p:sp>
      <p:sp>
        <p:nvSpPr>
          <p:cNvPr id="3" name="Text Placeholder 2"/>
          <p:cNvSpPr>
            <a:spLocks noGrp="1"/>
          </p:cNvSpPr>
          <p:nvPr>
            <p:ph type="body" idx="1"/>
          </p:nvPr>
        </p:nvSpPr>
        <p:spPr>
          <a:xfrm>
            <a:off x="498474" y="2019364"/>
            <a:ext cx="7556313" cy="4144963"/>
          </a:xfrm>
          <a:prstGeom prst="rect">
            <a:avLst/>
          </a:prstGeom>
        </p:spPr>
        <p:txBody>
          <a:bodyPr vert="horz" lIns="91440" tIns="45720" rIns="91440" bIns="45720" rtlCol="0">
            <a:normAutofit/>
          </a:body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dirty="0"/>
          </a:p>
        </p:txBody>
      </p:sp>
      <p:sp>
        <p:nvSpPr>
          <p:cNvPr id="6" name="Slide Number Placeholder 5"/>
          <p:cNvSpPr>
            <a:spLocks noGrp="1"/>
          </p:cNvSpPr>
          <p:nvPr>
            <p:ph type="sldNum" sz="quarter" idx="4"/>
          </p:nvPr>
        </p:nvSpPr>
        <p:spPr>
          <a:xfrm>
            <a:off x="8305800" y="6278967"/>
            <a:ext cx="554038" cy="365125"/>
          </a:xfrm>
          <a:prstGeom prst="rect">
            <a:avLst/>
          </a:prstGeom>
        </p:spPr>
        <p:txBody>
          <a:bodyPr vert="horz" lIns="91440" tIns="45720" rIns="91440" bIns="45720" rtlCol="0" anchor="ctr"/>
          <a:lstStyle>
            <a:lvl1pPr algn="r">
              <a:defRPr sz="1400">
                <a:solidFill>
                  <a:schemeClr val="tx1"/>
                </a:solidFill>
              </a:defRPr>
            </a:lvl1pPr>
          </a:lstStyle>
          <a:p>
            <a:fld id="{69CBF9F6-75D3-1B4A-A1AB-AF8E55766A5D}"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65" r:id="rId2"/>
  </p:sldLayoutIdLst>
  <p:hf hdr="0"/>
  <p:txStyles>
    <p:titleStyle>
      <a:lvl1pPr algn="l" defTabSz="914400" rtl="0" eaLnBrk="1" latinLnBrk="0" hangingPunct="1">
        <a:spcBef>
          <a:spcPct val="0"/>
        </a:spcBef>
        <a:buNone/>
        <a:defRPr sz="3600" b="1" i="0" kern="1200">
          <a:solidFill>
            <a:schemeClr val="accent1"/>
          </a:solidFill>
          <a:latin typeface="Arial"/>
          <a:ea typeface="+mj-ea"/>
          <a:cs typeface="Arial"/>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covid19.public.lu/fr/graph.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p:cNvSpPr>
          <p:nvPr/>
        </p:nvSpPr>
        <p:spPr bwMode="auto">
          <a:xfrm>
            <a:off x="150264" y="404813"/>
            <a:ext cx="8993744" cy="1350169"/>
          </a:xfrm>
          <a:prstGeom prst="rect">
            <a:avLst/>
          </a:prstGeom>
          <a:solidFill>
            <a:srgbClr val="000000">
              <a:alpha val="29803"/>
            </a:srgbClr>
          </a:solidFill>
          <a:ln>
            <a:noFill/>
          </a:ln>
          <a:extLst>
            <a:ext uri="{91240B29-F687-4f45-9708-019B960494DF}">
              <a14:hiddenLine xmlns="" xmlns:a14="http://schemas.microsoft.com/office/drawing/2010/main" xmlns:mv="urn:schemas-microsoft-com:mac:vml" xmlns:mc="http://schemas.openxmlformats.org/markup-compatibility/2006" w="12700">
                <a:solidFill>
                  <a:srgbClr val="000000">
                    <a:alpha val="29803"/>
                  </a:srgbClr>
                </a:solidFill>
                <a:miter lim="800000"/>
                <a:headEnd/>
                <a:tailEnd/>
              </a14:hiddenLine>
            </a:ext>
          </a:extLst>
        </p:spPr>
        <p:txBody>
          <a:bodyPr lIns="0" tIns="0" rIns="0" bIns="0"/>
          <a:lstStyle/>
          <a:p>
            <a:endParaRPr lang="fr-FR"/>
          </a:p>
        </p:txBody>
      </p:sp>
      <p:sp>
        <p:nvSpPr>
          <p:cNvPr id="210947" name="Rectangle 4"/>
          <p:cNvSpPr>
            <a:spLocks/>
          </p:cNvSpPr>
          <p:nvPr/>
        </p:nvSpPr>
        <p:spPr bwMode="auto">
          <a:xfrm>
            <a:off x="663096" y="550164"/>
            <a:ext cx="8252304" cy="113017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nchor="ctr"/>
          <a:lstStyle/>
          <a:p>
            <a:pPr lvl="0">
              <a:defRPr/>
            </a:pPr>
            <a:endParaRPr lang="en-US" sz="1600" i="1" dirty="0">
              <a:solidFill>
                <a:prstClr val="white"/>
              </a:solidFill>
              <a:latin typeface="Gill Sans Light"/>
              <a:cs typeface="Gill Sans Light"/>
            </a:endParaRPr>
          </a:p>
        </p:txBody>
      </p:sp>
      <p:sp>
        <p:nvSpPr>
          <p:cNvPr id="210949" name="Rectangle 6"/>
          <p:cNvSpPr>
            <a:spLocks/>
          </p:cNvSpPr>
          <p:nvPr/>
        </p:nvSpPr>
        <p:spPr bwMode="auto">
          <a:xfrm>
            <a:off x="967" y="404813"/>
            <a:ext cx="364332" cy="1350169"/>
          </a:xfrm>
          <a:prstGeom prst="rect">
            <a:avLst/>
          </a:prstGeom>
          <a:solidFill>
            <a:srgbClr val="E03739"/>
          </a:solidFill>
          <a:ln>
            <a:noFill/>
          </a:ln>
        </p:spPr>
        <p:txBody>
          <a:bodyPr lIns="0" tIns="0" rIns="0" bIns="0"/>
          <a:lstStyle/>
          <a:p>
            <a:endParaRPr lang="fr-FR"/>
          </a:p>
        </p:txBody>
      </p:sp>
      <p:cxnSp>
        <p:nvCxnSpPr>
          <p:cNvPr id="4" name="Straight Connector 3"/>
          <p:cNvCxnSpPr/>
          <p:nvPr/>
        </p:nvCxnSpPr>
        <p:spPr>
          <a:xfrm>
            <a:off x="0" y="5930489"/>
            <a:ext cx="9144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67" y="1754982"/>
            <a:ext cx="9144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67" y="404813"/>
            <a:ext cx="9144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4"/>
          <p:cNvSpPr>
            <a:spLocks/>
          </p:cNvSpPr>
          <p:nvPr/>
        </p:nvSpPr>
        <p:spPr bwMode="auto">
          <a:xfrm>
            <a:off x="663096" y="550164"/>
            <a:ext cx="5388405" cy="113017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a:tailEnd/>
              </a14:hiddenLine>
            </a:ext>
          </a:extLst>
        </p:spPr>
        <p:txBody>
          <a:bodyPr lIns="0" tIns="0" rIns="0" bIns="0" anchor="ctr"/>
          <a:lstStyle/>
          <a:p>
            <a:pPr lvl="0">
              <a:defRPr/>
            </a:pPr>
            <a:r>
              <a:rPr lang="en-US" sz="1600" b="1" dirty="0">
                <a:solidFill>
                  <a:prstClr val="white"/>
                </a:solidFill>
                <a:latin typeface="+mj-lt"/>
                <a:cs typeface="Gill Sans Light"/>
              </a:rPr>
              <a:t>P. E. Sischka &amp; G. Steffgen</a:t>
            </a:r>
            <a:br>
              <a:rPr lang="en-US" sz="1600" b="1" dirty="0">
                <a:solidFill>
                  <a:prstClr val="white"/>
                </a:solidFill>
                <a:latin typeface="+mj-lt"/>
                <a:cs typeface="Gill Sans Light"/>
              </a:rPr>
            </a:br>
            <a:endParaRPr lang="en-US" sz="1600" b="1" dirty="0">
              <a:solidFill>
                <a:prstClr val="white"/>
              </a:solidFill>
              <a:latin typeface="+mj-lt"/>
              <a:cs typeface="Gill Sans Light"/>
            </a:endParaRPr>
          </a:p>
          <a:p>
            <a:pPr lvl="0">
              <a:defRPr/>
            </a:pPr>
            <a:r>
              <a:rPr lang="en-US" altLang="fr-FR" sz="1200" b="1" kern="0" dirty="0">
                <a:solidFill>
                  <a:schemeClr val="bg1"/>
                </a:solidFill>
                <a:latin typeface="+mj-lt"/>
                <a:cs typeface="Times New Roman" panose="02020603050405020304" pitchFamily="18" charset="0"/>
              </a:rPr>
              <a:t>University of Luxembourg</a:t>
            </a:r>
            <a:br>
              <a:rPr lang="en-US" altLang="fr-FR" sz="1200" b="1" kern="0" dirty="0">
                <a:solidFill>
                  <a:schemeClr val="bg1"/>
                </a:solidFill>
                <a:latin typeface="+mj-lt"/>
                <a:cs typeface="Times New Roman" panose="02020603050405020304" pitchFamily="18" charset="0"/>
              </a:rPr>
            </a:br>
            <a:r>
              <a:rPr lang="en-US" altLang="fr-FR" sz="1200" kern="0" dirty="0">
                <a:solidFill>
                  <a:schemeClr val="bg1"/>
                </a:solidFill>
                <a:latin typeface="+mj-lt"/>
                <a:cs typeface="Times New Roman" panose="02020603050405020304" pitchFamily="18" charset="0"/>
              </a:rPr>
              <a:t>Contact: Philipp Sischka</a:t>
            </a:r>
            <a:r>
              <a:rPr lang="de-DE" altLang="fr-FR" sz="1200" kern="0" dirty="0">
                <a:solidFill>
                  <a:schemeClr val="bg1"/>
                </a:solidFill>
                <a:latin typeface="+mj-lt"/>
                <a:cs typeface="Times New Roman" panose="02020603050405020304" pitchFamily="18" charset="0"/>
              </a:rPr>
              <a:t>, University of Luxembourg, </a:t>
            </a:r>
            <a:r>
              <a:rPr lang="en-US" altLang="fr-FR" sz="1200" kern="0" dirty="0">
                <a:solidFill>
                  <a:schemeClr val="bg1"/>
                </a:solidFill>
                <a:latin typeface="+mj-lt"/>
                <a:cs typeface="Times New Roman" panose="02020603050405020304" pitchFamily="18" charset="0"/>
              </a:rPr>
              <a:t>Department of Behavioural and Cognitive Sciences</a:t>
            </a:r>
            <a:r>
              <a:rPr lang="de-DE" altLang="fr-FR" sz="1200" kern="0" dirty="0">
                <a:solidFill>
                  <a:schemeClr val="bg1"/>
                </a:solidFill>
                <a:latin typeface="+mj-lt"/>
                <a:cs typeface="Times New Roman" panose="02020603050405020304" pitchFamily="18" charset="0"/>
              </a:rPr>
              <a:t>, Porte des Sciences, L-4366 Esch-sur-Alzette, philipp.sischka@uni.lu</a:t>
            </a:r>
            <a:endParaRPr lang="en-US" sz="1200" i="1" dirty="0">
              <a:solidFill>
                <a:prstClr val="white"/>
              </a:solidFill>
              <a:latin typeface="+mj-lt"/>
              <a:cs typeface="Gill Sans Light"/>
            </a:endParaRPr>
          </a:p>
        </p:txBody>
      </p:sp>
      <p:pic>
        <p:nvPicPr>
          <p:cNvPr id="16" name="Picture 135" descr="logon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0285" y="236323"/>
            <a:ext cx="1915898" cy="1708664"/>
          </a:xfrm>
          <a:prstGeom prst="rect">
            <a:avLst/>
          </a:prstGeom>
          <a:solidFill>
            <a:schemeClr val="tx1"/>
          </a:solidFill>
          <a:ln>
            <a:solidFill>
              <a:schemeClr val="tx1"/>
            </a:solidFill>
          </a:ln>
        </p:spPr>
      </p:pic>
      <p:sp>
        <p:nvSpPr>
          <p:cNvPr id="18" name="Rectangle 5"/>
          <p:cNvSpPr>
            <a:spLocks/>
          </p:cNvSpPr>
          <p:nvPr/>
        </p:nvSpPr>
        <p:spPr bwMode="auto">
          <a:xfrm>
            <a:off x="663097" y="2427683"/>
            <a:ext cx="8252303" cy="335368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cap="flat">
                <a:solidFill>
                  <a:srgbClr val="000000"/>
                </a:solidFill>
                <a:miter lim="800000"/>
                <a:headEnd type="none" w="med" len="med"/>
                <a:tailEnd type="none" w="med" len="med"/>
              </a14:hiddenLine>
            </a:ext>
          </a:extLst>
        </p:spPr>
        <p:txBody>
          <a:bodyPr lIns="0" tIns="0" rIns="0" bIns="0" anchor="t" anchorCtr="0"/>
          <a:lstStyle/>
          <a:p>
            <a:pPr lvl="0">
              <a:defRPr/>
            </a:pPr>
            <a:r>
              <a:rPr lang="de-DE" sz="2000" b="1" dirty="0">
                <a:latin typeface="+mj-lt"/>
                <a:cs typeface="Gill Sans Light"/>
              </a:rPr>
              <a:t>Die Auswirkungen der Maßnahmen zu COVID-19 auf das psychische Wohlbefinden der ArbeitnehmerInnen in Luxemburg</a:t>
            </a:r>
            <a:endParaRPr lang="en-US" sz="2000" b="1" dirty="0">
              <a:latin typeface="+mj-lt"/>
              <a:cs typeface="Gill Sans Light"/>
            </a:endParaRPr>
          </a:p>
          <a:p>
            <a:pPr lvl="0">
              <a:defRPr/>
            </a:pPr>
            <a:endParaRPr lang="en-US" sz="2000" b="1" dirty="0">
              <a:latin typeface="+mj-lt"/>
              <a:cs typeface="Gill Sans Light"/>
            </a:endParaRPr>
          </a:p>
          <a:p>
            <a:pPr lvl="0">
              <a:defRPr/>
            </a:pPr>
            <a:endParaRPr lang="en-US" sz="2000" b="1" dirty="0">
              <a:latin typeface="+mj-lt"/>
              <a:cs typeface="Gill Sans Light"/>
            </a:endParaRPr>
          </a:p>
          <a:p>
            <a:pPr lvl="0">
              <a:defRPr/>
            </a:pPr>
            <a:endParaRPr lang="en-US" sz="2000" b="1" dirty="0">
              <a:latin typeface="+mj-lt"/>
              <a:cs typeface="Gill Sans Light"/>
            </a:endParaRPr>
          </a:p>
          <a:p>
            <a:pPr>
              <a:defRPr/>
            </a:pPr>
            <a:endParaRPr lang="en-US" sz="1600" b="1" dirty="0">
              <a:latin typeface="+mj-lt"/>
              <a:cs typeface="Gill Sans Light"/>
            </a:endParaRPr>
          </a:p>
          <a:p>
            <a:pPr>
              <a:defRPr/>
            </a:pPr>
            <a:endParaRPr lang="en-US" altLang="fr-FR" sz="1600" b="1" dirty="0">
              <a:latin typeface="+mj-lt"/>
              <a:cs typeface="Tahoma" panose="020B0604030504040204" pitchFamily="34" charset="0"/>
            </a:endParaRPr>
          </a:p>
          <a:p>
            <a:pPr>
              <a:defRPr/>
            </a:pPr>
            <a:endParaRPr lang="en-US" altLang="fr-FR" sz="1600" b="1" dirty="0">
              <a:latin typeface="+mj-lt"/>
              <a:cs typeface="Tahoma" panose="020B0604030504040204" pitchFamily="34" charset="0"/>
            </a:endParaRPr>
          </a:p>
          <a:p>
            <a:pPr>
              <a:defRPr/>
            </a:pPr>
            <a:endParaRPr lang="en-US" altLang="fr-FR" sz="1600" b="1" dirty="0">
              <a:latin typeface="+mj-lt"/>
              <a:cs typeface="Tahoma" panose="020B0604030504040204" pitchFamily="34" charset="0"/>
            </a:endParaRPr>
          </a:p>
          <a:p>
            <a:pPr>
              <a:defRPr/>
            </a:pPr>
            <a:endParaRPr lang="en-US" altLang="fr-FR" sz="1600" b="1" dirty="0">
              <a:latin typeface="+mj-lt"/>
              <a:cs typeface="Tahoma" panose="020B0604030504040204" pitchFamily="34" charset="0"/>
            </a:endParaRPr>
          </a:p>
          <a:p>
            <a:pPr>
              <a:defRPr/>
            </a:pPr>
            <a:endParaRPr lang="en-US" altLang="fr-FR" sz="1600" b="1" dirty="0">
              <a:latin typeface="+mj-lt"/>
              <a:cs typeface="Tahoma" panose="020B0604030504040204" pitchFamily="34" charset="0"/>
            </a:endParaRPr>
          </a:p>
          <a:p>
            <a:pPr>
              <a:defRPr/>
            </a:pPr>
            <a:r>
              <a:rPr lang="de-DE" sz="1600" dirty="0"/>
              <a:t>Luxemburg</a:t>
            </a:r>
            <a:r>
              <a:rPr lang="en-US" sz="1600" dirty="0">
                <a:latin typeface="+mj-lt"/>
                <a:cs typeface="Gill Sans Light"/>
              </a:rPr>
              <a:t>, den 18. November</a:t>
            </a:r>
            <a:r>
              <a:rPr lang="en-US" altLang="fr-FR" sz="1600" b="1" dirty="0">
                <a:latin typeface="+mj-lt"/>
                <a:cs typeface="Tahoma" panose="020B0604030504040204" pitchFamily="34" charset="0"/>
              </a:rPr>
              <a:t> </a:t>
            </a:r>
            <a:r>
              <a:rPr lang="en-US" sz="1600" dirty="0">
                <a:latin typeface="+mj-lt"/>
                <a:cs typeface="Gill Sans Light"/>
              </a:rPr>
              <a:t>2021</a:t>
            </a:r>
            <a:endParaRPr lang="en-US" altLang="fr-FR" sz="1600" baseline="30000" dirty="0">
              <a:latin typeface="+mj-lt"/>
              <a:cs typeface="Tahoma" panose="020B0604030504040204" pitchFamily="34" charset="0"/>
            </a:endParaRPr>
          </a:p>
          <a:p>
            <a:pPr lvl="0">
              <a:defRPr/>
            </a:pPr>
            <a:endParaRPr lang="en-US" sz="1600" b="1" dirty="0">
              <a:solidFill>
                <a:srgbClr val="FF0000"/>
              </a:solidFill>
              <a:latin typeface="+mj-lt"/>
            </a:endParaRPr>
          </a:p>
        </p:txBody>
      </p:sp>
      <p:pic>
        <p:nvPicPr>
          <p:cNvPr id="6" name="Grafik 5">
            <a:extLst>
              <a:ext uri="{FF2B5EF4-FFF2-40B4-BE49-F238E27FC236}">
                <a16:creationId xmlns:a16="http://schemas.microsoft.com/office/drawing/2014/main" id="{F4B3F4F5-EA5F-49A2-B0A0-CE51EF3E018B}"/>
              </a:ext>
            </a:extLst>
          </p:cNvPr>
          <p:cNvPicPr>
            <a:picLocks noChangeAspect="1"/>
          </p:cNvPicPr>
          <p:nvPr/>
        </p:nvPicPr>
        <p:blipFill>
          <a:blip r:embed="rId3"/>
          <a:stretch>
            <a:fillRect/>
          </a:stretch>
        </p:blipFill>
        <p:spPr>
          <a:xfrm>
            <a:off x="1643485" y="3429000"/>
            <a:ext cx="2766197" cy="1447643"/>
          </a:xfrm>
          <a:prstGeom prst="rect">
            <a:avLst/>
          </a:prstGeom>
        </p:spPr>
      </p:pic>
      <p:pic>
        <p:nvPicPr>
          <p:cNvPr id="7" name="Grafik 6">
            <a:extLst>
              <a:ext uri="{FF2B5EF4-FFF2-40B4-BE49-F238E27FC236}">
                <a16:creationId xmlns:a16="http://schemas.microsoft.com/office/drawing/2014/main" id="{220E60F9-7FB6-43E3-81A9-BE0DC5012B74}"/>
              </a:ext>
            </a:extLst>
          </p:cNvPr>
          <p:cNvPicPr>
            <a:picLocks noChangeAspect="1"/>
          </p:cNvPicPr>
          <p:nvPr/>
        </p:nvPicPr>
        <p:blipFill>
          <a:blip r:embed="rId4"/>
          <a:stretch>
            <a:fillRect/>
          </a:stretch>
        </p:blipFill>
        <p:spPr>
          <a:xfrm>
            <a:off x="5575538" y="4440502"/>
            <a:ext cx="2129494" cy="651326"/>
          </a:xfrm>
          <a:prstGeom prst="rect">
            <a:avLst/>
          </a:prstGeom>
        </p:spPr>
      </p:pic>
      <p:pic>
        <p:nvPicPr>
          <p:cNvPr id="8" name="Grafik 7">
            <a:extLst>
              <a:ext uri="{FF2B5EF4-FFF2-40B4-BE49-F238E27FC236}">
                <a16:creationId xmlns:a16="http://schemas.microsoft.com/office/drawing/2014/main" id="{4AA52009-8ED0-4357-912B-3D49280BF145}"/>
              </a:ext>
            </a:extLst>
          </p:cNvPr>
          <p:cNvPicPr>
            <a:picLocks noChangeAspect="1"/>
          </p:cNvPicPr>
          <p:nvPr/>
        </p:nvPicPr>
        <p:blipFill>
          <a:blip r:embed="rId5"/>
          <a:stretch>
            <a:fillRect/>
          </a:stretch>
        </p:blipFill>
        <p:spPr>
          <a:xfrm>
            <a:off x="5826728" y="3387813"/>
            <a:ext cx="1356496" cy="74388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8474" y="1541844"/>
            <a:ext cx="8172190" cy="4624728"/>
          </a:xfrm>
        </p:spPr>
        <p:txBody>
          <a:bodyPr>
            <a:noAutofit/>
          </a:bodyPr>
          <a:lstStyle/>
          <a:p>
            <a:pPr marL="0" lvl="0" indent="0">
              <a:spcAft>
                <a:spcPts val="600"/>
              </a:spcAft>
              <a:buClr>
                <a:srgbClr val="DA1F28"/>
              </a:buClr>
              <a:buNone/>
            </a:pPr>
            <a:r>
              <a:rPr lang="en-US" b="1" dirty="0" err="1">
                <a:solidFill>
                  <a:prstClr val="black"/>
                </a:solidFill>
              </a:rPr>
              <a:t>Statistische</a:t>
            </a:r>
            <a:r>
              <a:rPr lang="en-US" b="1" dirty="0">
                <a:solidFill>
                  <a:prstClr val="black"/>
                </a:solidFill>
              </a:rPr>
              <a:t> </a:t>
            </a:r>
            <a:r>
              <a:rPr lang="en-US" b="1" dirty="0" err="1">
                <a:solidFill>
                  <a:prstClr val="black"/>
                </a:solidFill>
              </a:rPr>
              <a:t>Analyse</a:t>
            </a:r>
            <a:endParaRPr lang="en-US" b="1" dirty="0">
              <a:solidFill>
                <a:prstClr val="black"/>
              </a:solidFill>
            </a:endParaRPr>
          </a:p>
          <a:p>
            <a:pPr>
              <a:spcAft>
                <a:spcPts val="600"/>
              </a:spcAft>
              <a:buClr>
                <a:schemeClr val="accent2"/>
              </a:buClr>
            </a:pPr>
            <a:r>
              <a:rPr lang="en-US" dirty="0" err="1"/>
              <a:t>Latente</a:t>
            </a:r>
            <a:r>
              <a:rPr lang="en-US" dirty="0"/>
              <a:t> </a:t>
            </a:r>
            <a:r>
              <a:rPr lang="en-US" dirty="0" err="1"/>
              <a:t>Klassenanalyse</a:t>
            </a:r>
            <a:endParaRPr lang="en-US" dirty="0"/>
          </a:p>
          <a:p>
            <a:pPr lvl="1">
              <a:spcBef>
                <a:spcPts val="0"/>
              </a:spcBef>
              <a:spcAft>
                <a:spcPts val="600"/>
              </a:spcAft>
              <a:buClr>
                <a:schemeClr val="accent2"/>
              </a:buClr>
            </a:pPr>
            <a:r>
              <a:rPr lang="en-US" dirty="0" err="1"/>
              <a:t>Bestimmung</a:t>
            </a:r>
            <a:r>
              <a:rPr lang="en-US" dirty="0"/>
              <a:t> der </a:t>
            </a:r>
            <a:r>
              <a:rPr lang="en-US" dirty="0" err="1"/>
              <a:t>Anzahl</a:t>
            </a:r>
            <a:r>
              <a:rPr lang="en-US" dirty="0"/>
              <a:t> der Klassen</a:t>
            </a:r>
          </a:p>
          <a:p>
            <a:pPr lvl="1">
              <a:spcBef>
                <a:spcPts val="0"/>
              </a:spcBef>
              <a:spcAft>
                <a:spcPts val="600"/>
              </a:spcAft>
              <a:buClr>
                <a:schemeClr val="accent2"/>
              </a:buClr>
            </a:pPr>
            <a:r>
              <a:rPr lang="en-US" dirty="0"/>
              <a:t>Interpretation der Gruppen</a:t>
            </a:r>
          </a:p>
          <a:p>
            <a:pPr>
              <a:spcAft>
                <a:spcPts val="600"/>
              </a:spcAft>
              <a:buClr>
                <a:schemeClr val="accent2"/>
              </a:buClr>
            </a:pPr>
            <a:r>
              <a:rPr lang="en-US" dirty="0" err="1"/>
              <a:t>Zusammenhangsanalyse</a:t>
            </a:r>
            <a:endParaRPr lang="en-US" dirty="0"/>
          </a:p>
          <a:p>
            <a:pPr lvl="1">
              <a:spcBef>
                <a:spcPts val="0"/>
              </a:spcBef>
              <a:spcAft>
                <a:spcPts val="600"/>
              </a:spcAft>
              <a:buClr>
                <a:schemeClr val="accent2"/>
              </a:buClr>
            </a:pPr>
            <a:r>
              <a:rPr lang="en-US" dirty="0" err="1"/>
              <a:t>Zusammenhänge</a:t>
            </a:r>
            <a:r>
              <a:rPr lang="en-US" dirty="0"/>
              <a:t> </a:t>
            </a:r>
            <a:r>
              <a:rPr lang="en-US" dirty="0" err="1"/>
              <a:t>zwischen</a:t>
            </a:r>
            <a:r>
              <a:rPr lang="en-US" dirty="0"/>
              <a:t> </a:t>
            </a:r>
            <a:r>
              <a:rPr lang="en-US" dirty="0" err="1"/>
              <a:t>demographischen</a:t>
            </a:r>
            <a:r>
              <a:rPr lang="en-US" dirty="0"/>
              <a:t> </a:t>
            </a:r>
            <a:r>
              <a:rPr lang="en-US" dirty="0" err="1"/>
              <a:t>Variablen</a:t>
            </a:r>
            <a:r>
              <a:rPr lang="en-US" dirty="0"/>
              <a:t> und </a:t>
            </a:r>
            <a:r>
              <a:rPr lang="en-US" dirty="0" err="1"/>
              <a:t>Klassenzugehörigkeit</a:t>
            </a:r>
            <a:endParaRPr lang="en-US" dirty="0"/>
          </a:p>
          <a:p>
            <a:pPr lvl="1">
              <a:spcBef>
                <a:spcPts val="0"/>
              </a:spcBef>
              <a:spcAft>
                <a:spcPts val="600"/>
              </a:spcAft>
              <a:buClr>
                <a:schemeClr val="accent2"/>
              </a:buClr>
            </a:pPr>
            <a:r>
              <a:rPr lang="en-US" dirty="0" err="1"/>
              <a:t>Zusammenhänge</a:t>
            </a:r>
            <a:r>
              <a:rPr lang="en-US" dirty="0"/>
              <a:t> </a:t>
            </a:r>
            <a:r>
              <a:rPr lang="en-US" dirty="0" err="1"/>
              <a:t>zwischen</a:t>
            </a:r>
            <a:r>
              <a:rPr lang="en-US" dirty="0"/>
              <a:t> </a:t>
            </a:r>
            <a:r>
              <a:rPr lang="en-US" dirty="0" err="1"/>
              <a:t>Klassenzugehörigkeit</a:t>
            </a:r>
            <a:r>
              <a:rPr lang="en-US" dirty="0"/>
              <a:t> und </a:t>
            </a:r>
            <a:r>
              <a:rPr lang="en-US" dirty="0" err="1"/>
              <a:t>verschiedenen</a:t>
            </a:r>
            <a:r>
              <a:rPr lang="en-US" dirty="0"/>
              <a:t> Well-Being-</a:t>
            </a:r>
            <a:r>
              <a:rPr lang="en-US" dirty="0" err="1"/>
              <a:t>Dimensionen</a:t>
            </a:r>
            <a:endParaRPr lang="en-US" dirty="0"/>
          </a:p>
        </p:txBody>
      </p:sp>
      <p:sp>
        <p:nvSpPr>
          <p:cNvPr id="2" name="Slide Number Placeholder 1"/>
          <p:cNvSpPr>
            <a:spLocks noGrp="1"/>
          </p:cNvSpPr>
          <p:nvPr>
            <p:ph type="sldNum" sz="quarter" idx="10"/>
          </p:nvPr>
        </p:nvSpPr>
        <p:spPr/>
        <p:txBody>
          <a:bodyPr/>
          <a:lstStyle/>
          <a:p>
            <a:fld id="{69CBF9F6-75D3-1B4A-A1AB-AF8E55766A5D}" type="slidenum">
              <a:rPr lang="en-US" smtClean="0"/>
              <a:pPr/>
              <a:t>10</a:t>
            </a:fld>
            <a:endParaRPr lang="en-US"/>
          </a:p>
        </p:txBody>
      </p:sp>
      <p:sp>
        <p:nvSpPr>
          <p:cNvPr id="5" name="Text Placeholder 4"/>
          <p:cNvSpPr txBox="1">
            <a:spLocks/>
          </p:cNvSpPr>
          <p:nvPr/>
        </p:nvSpPr>
        <p:spPr>
          <a:xfrm>
            <a:off x="498473" y="286684"/>
            <a:ext cx="8291565"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Methode</a:t>
            </a:r>
          </a:p>
        </p:txBody>
      </p:sp>
    </p:spTree>
    <p:extLst>
      <p:ext uri="{BB962C8B-B14F-4D97-AF65-F5344CB8AC3E}">
        <p14:creationId xmlns:p14="http://schemas.microsoft.com/office/powerpoint/2010/main" val="199668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5CA267E-636B-40B2-9989-DEB5E36328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9255" y="1869146"/>
            <a:ext cx="4463716" cy="4463716"/>
          </a:xfrm>
          <a:prstGeom prst="rect">
            <a:avLst/>
          </a:prstGeom>
        </p:spPr>
      </p:pic>
      <p:sp>
        <p:nvSpPr>
          <p:cNvPr id="2" name="Slide Number Placeholder 1"/>
          <p:cNvSpPr>
            <a:spLocks noGrp="1"/>
          </p:cNvSpPr>
          <p:nvPr>
            <p:ph type="sldNum" sz="quarter" idx="10"/>
          </p:nvPr>
        </p:nvSpPr>
        <p:spPr/>
        <p:txBody>
          <a:bodyPr/>
          <a:lstStyle/>
          <a:p>
            <a:fld id="{69CBF9F6-75D3-1B4A-A1AB-AF8E55766A5D}" type="slidenum">
              <a:rPr lang="en-US" smtClean="0"/>
              <a:pPr/>
              <a:t>11</a:t>
            </a:fld>
            <a:endParaRPr lang="en-US"/>
          </a:p>
        </p:txBody>
      </p:sp>
      <p:sp>
        <p:nvSpPr>
          <p:cNvPr id="14" name="Text Placeholder 4"/>
          <p:cNvSpPr txBox="1">
            <a:spLocks/>
          </p:cNvSpPr>
          <p:nvPr/>
        </p:nvSpPr>
        <p:spPr>
          <a:xfrm>
            <a:off x="498473" y="286684"/>
            <a:ext cx="8448881"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Ergebnisse zu Frage 1: Profile</a:t>
            </a:r>
          </a:p>
        </p:txBody>
      </p:sp>
      <p:grpSp>
        <p:nvGrpSpPr>
          <p:cNvPr id="8" name="Gruppieren 7">
            <a:extLst>
              <a:ext uri="{FF2B5EF4-FFF2-40B4-BE49-F238E27FC236}">
                <a16:creationId xmlns:a16="http://schemas.microsoft.com/office/drawing/2014/main" id="{41517AFE-5818-46B7-B813-E66B481A24D6}"/>
              </a:ext>
            </a:extLst>
          </p:cNvPr>
          <p:cNvGrpSpPr/>
          <p:nvPr/>
        </p:nvGrpSpPr>
        <p:grpSpPr>
          <a:xfrm>
            <a:off x="1137954" y="4827095"/>
            <a:ext cx="6297382" cy="382629"/>
            <a:chOff x="1089372" y="4391205"/>
            <a:chExt cx="6297382" cy="382629"/>
          </a:xfrm>
        </p:grpSpPr>
        <p:cxnSp>
          <p:nvCxnSpPr>
            <p:cNvPr id="12" name="Gerade Verbindung mit Pfeil 11">
              <a:extLst>
                <a:ext uri="{FF2B5EF4-FFF2-40B4-BE49-F238E27FC236}">
                  <a16:creationId xmlns:a16="http://schemas.microsoft.com/office/drawing/2014/main" id="{527FE4C0-6692-4388-BE9F-E2CD1D8F83D3}"/>
                </a:ext>
              </a:extLst>
            </p:cNvPr>
            <p:cNvCxnSpPr/>
            <p:nvPr/>
          </p:nvCxnSpPr>
          <p:spPr>
            <a:xfrm>
              <a:off x="2941161" y="4651285"/>
              <a:ext cx="2783050"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E4C7F5F0-2016-4E4D-8E73-B1747D500B7B}"/>
                </a:ext>
              </a:extLst>
            </p:cNvPr>
            <p:cNvSpPr txBox="1"/>
            <p:nvPr/>
          </p:nvSpPr>
          <p:spPr>
            <a:xfrm>
              <a:off x="5804270" y="4404502"/>
              <a:ext cx="1582484" cy="369332"/>
            </a:xfrm>
            <a:prstGeom prst="rect">
              <a:avLst/>
            </a:prstGeom>
            <a:noFill/>
          </p:spPr>
          <p:txBody>
            <a:bodyPr wrap="none" rtlCol="0">
              <a:spAutoFit/>
            </a:bodyPr>
            <a:lstStyle/>
            <a:p>
              <a:r>
                <a:rPr lang="de-DE" dirty="0">
                  <a:solidFill>
                    <a:srgbClr val="00B050"/>
                  </a:solidFill>
                </a:rPr>
                <a:t>Hoher Schutz</a:t>
              </a:r>
            </a:p>
          </p:txBody>
        </p:sp>
        <p:sp>
          <p:nvSpPr>
            <p:cNvPr id="15" name="Textfeld 14">
              <a:extLst>
                <a:ext uri="{FF2B5EF4-FFF2-40B4-BE49-F238E27FC236}">
                  <a16:creationId xmlns:a16="http://schemas.microsoft.com/office/drawing/2014/main" id="{D4372396-93A0-4B87-8CC3-37436A0EF5E6}"/>
                </a:ext>
              </a:extLst>
            </p:cNvPr>
            <p:cNvSpPr txBox="1"/>
            <p:nvPr/>
          </p:nvSpPr>
          <p:spPr>
            <a:xfrm>
              <a:off x="1089372" y="4391205"/>
              <a:ext cx="1851789" cy="369332"/>
            </a:xfrm>
            <a:prstGeom prst="rect">
              <a:avLst/>
            </a:prstGeom>
            <a:noFill/>
          </p:spPr>
          <p:txBody>
            <a:bodyPr wrap="none" rtlCol="0">
              <a:spAutoFit/>
            </a:bodyPr>
            <a:lstStyle/>
            <a:p>
              <a:r>
                <a:rPr lang="de-DE" dirty="0">
                  <a:solidFill>
                    <a:srgbClr val="FF0000"/>
                  </a:solidFill>
                </a:rPr>
                <a:t>Geringer Schutz</a:t>
              </a:r>
            </a:p>
          </p:txBody>
        </p:sp>
      </p:grpSp>
      <p:grpSp>
        <p:nvGrpSpPr>
          <p:cNvPr id="7" name="Gruppieren 6">
            <a:extLst>
              <a:ext uri="{FF2B5EF4-FFF2-40B4-BE49-F238E27FC236}">
                <a16:creationId xmlns:a16="http://schemas.microsoft.com/office/drawing/2014/main" id="{03EC6F30-EF6D-49DA-B05F-93541CE47838}"/>
              </a:ext>
            </a:extLst>
          </p:cNvPr>
          <p:cNvGrpSpPr/>
          <p:nvPr/>
        </p:nvGrpSpPr>
        <p:grpSpPr>
          <a:xfrm>
            <a:off x="2325007" y="6118526"/>
            <a:ext cx="6253384" cy="379039"/>
            <a:chOff x="2174179" y="5748967"/>
            <a:chExt cx="6253384" cy="379039"/>
          </a:xfrm>
        </p:grpSpPr>
        <p:sp>
          <p:nvSpPr>
            <p:cNvPr id="11" name="Textfeld 10">
              <a:extLst>
                <a:ext uri="{FF2B5EF4-FFF2-40B4-BE49-F238E27FC236}">
                  <a16:creationId xmlns:a16="http://schemas.microsoft.com/office/drawing/2014/main" id="{5DEE5E0F-777F-4A67-AB0F-B8A223B552DE}"/>
                </a:ext>
              </a:extLst>
            </p:cNvPr>
            <p:cNvSpPr txBox="1"/>
            <p:nvPr/>
          </p:nvSpPr>
          <p:spPr>
            <a:xfrm>
              <a:off x="4542141" y="5758674"/>
              <a:ext cx="3885422" cy="369332"/>
            </a:xfrm>
            <a:prstGeom prst="rect">
              <a:avLst/>
            </a:prstGeom>
            <a:solidFill>
              <a:schemeClr val="bg1"/>
            </a:solidFill>
          </p:spPr>
          <p:txBody>
            <a:bodyPr wrap="square" rtlCol="0">
              <a:spAutoFit/>
            </a:bodyPr>
            <a:lstStyle/>
            <a:p>
              <a:r>
                <a:rPr lang="de-DE" sz="900" dirty="0">
                  <a:latin typeface="Times New Roman" panose="02020603050405020304" pitchFamily="18" charset="0"/>
                  <a:cs typeface="Times New Roman" panose="02020603050405020304" pitchFamily="18" charset="0"/>
                </a:rPr>
                <a:t>(Arbeiten von zuhause: mehrmals die Woche/täglich &amp; </a:t>
              </a:r>
            </a:p>
            <a:p>
              <a:r>
                <a:rPr lang="de-DE" sz="900" dirty="0">
                  <a:latin typeface="Times New Roman" panose="02020603050405020304" pitchFamily="18" charset="0"/>
                  <a:cs typeface="Times New Roman" panose="02020603050405020304" pitchFamily="18" charset="0"/>
                </a:rPr>
                <a:t>Arbeiten in Räumlichkeiten des Arbeitgebers: mehrmals im Monat/seltener/nie)</a:t>
              </a:r>
            </a:p>
          </p:txBody>
        </p:sp>
        <p:sp>
          <p:nvSpPr>
            <p:cNvPr id="6" name="Textfeld 5">
              <a:extLst>
                <a:ext uri="{FF2B5EF4-FFF2-40B4-BE49-F238E27FC236}">
                  <a16:creationId xmlns:a16="http://schemas.microsoft.com/office/drawing/2014/main" id="{09871A05-24A5-47B6-81B9-1513CDFC6363}"/>
                </a:ext>
              </a:extLst>
            </p:cNvPr>
            <p:cNvSpPr txBox="1"/>
            <p:nvPr/>
          </p:nvSpPr>
          <p:spPr>
            <a:xfrm>
              <a:off x="2174179" y="5748967"/>
              <a:ext cx="2510624" cy="253916"/>
            </a:xfrm>
            <a:prstGeom prst="rect">
              <a:avLst/>
            </a:prstGeom>
            <a:noFill/>
          </p:spPr>
          <p:txBody>
            <a:bodyPr wrap="none" rtlCol="0">
              <a:spAutoFit/>
            </a:bodyPr>
            <a:lstStyle/>
            <a:p>
              <a:r>
                <a:rPr lang="de-DE" sz="1050" dirty="0">
                  <a:latin typeface="Times New Roman" panose="02020603050405020304" pitchFamily="18" charset="0"/>
                  <a:cs typeface="Times New Roman" panose="02020603050405020304" pitchFamily="18" charset="0"/>
                </a:rPr>
                <a:t>(5) Permanent Homeoffice  (</a:t>
              </a:r>
              <a:r>
                <a:rPr lang="de-DE" sz="1050" i="1" dirty="0">
                  <a:latin typeface="Times New Roman" panose="02020603050405020304" pitchFamily="18" charset="0"/>
                  <a:cs typeface="Times New Roman" panose="02020603050405020304" pitchFamily="18" charset="0"/>
                </a:rPr>
                <a:t>n</a:t>
              </a:r>
              <a:r>
                <a:rPr lang="de-DE" sz="1050" dirty="0">
                  <a:latin typeface="Times New Roman" panose="02020603050405020304" pitchFamily="18" charset="0"/>
                  <a:cs typeface="Times New Roman" panose="02020603050405020304" pitchFamily="18" charset="0"/>
                </a:rPr>
                <a:t> = 99; 4.2%)</a:t>
              </a:r>
            </a:p>
          </p:txBody>
        </p:sp>
      </p:grpSp>
      <p:sp>
        <p:nvSpPr>
          <p:cNvPr id="16" name="Content Placeholder 2">
            <a:extLst>
              <a:ext uri="{FF2B5EF4-FFF2-40B4-BE49-F238E27FC236}">
                <a16:creationId xmlns:a16="http://schemas.microsoft.com/office/drawing/2014/main" id="{A017F4DD-07DA-4D35-83B4-CEF6E619556A}"/>
              </a:ext>
            </a:extLst>
          </p:cNvPr>
          <p:cNvSpPr>
            <a:spLocks noGrp="1"/>
          </p:cNvSpPr>
          <p:nvPr>
            <p:ph idx="1"/>
          </p:nvPr>
        </p:nvSpPr>
        <p:spPr>
          <a:xfrm>
            <a:off x="498473" y="1536078"/>
            <a:ext cx="8504125" cy="654602"/>
          </a:xfrm>
        </p:spPr>
        <p:txBody>
          <a:bodyPr>
            <a:noAutofit/>
          </a:bodyPr>
          <a:lstStyle/>
          <a:p>
            <a:pPr marL="0" lvl="0" indent="0" algn="just">
              <a:spcAft>
                <a:spcPts val="600"/>
              </a:spcAft>
              <a:buClr>
                <a:srgbClr val="DA1F28"/>
              </a:buClr>
              <a:buNone/>
            </a:pPr>
            <a:r>
              <a:rPr lang="en-US" b="1" dirty="0">
                <a:solidFill>
                  <a:prstClr val="black"/>
                </a:solidFill>
              </a:rPr>
              <a:t>Corona-Schutzmaßnahmen-Profile (</a:t>
            </a:r>
            <a:r>
              <a:rPr lang="en-US" b="1" dirty="0" err="1">
                <a:solidFill>
                  <a:prstClr val="black"/>
                </a:solidFill>
              </a:rPr>
              <a:t>Latente</a:t>
            </a:r>
            <a:r>
              <a:rPr lang="en-US" b="1" dirty="0">
                <a:solidFill>
                  <a:prstClr val="black"/>
                </a:solidFill>
              </a:rPr>
              <a:t> Klassen)</a:t>
            </a:r>
          </a:p>
        </p:txBody>
      </p:sp>
      <p:sp>
        <p:nvSpPr>
          <p:cNvPr id="17" name="Rectangle 1">
            <a:extLst>
              <a:ext uri="{FF2B5EF4-FFF2-40B4-BE49-F238E27FC236}">
                <a16:creationId xmlns:a16="http://schemas.microsoft.com/office/drawing/2014/main" id="{81A58ADB-8D9C-43BF-8AC7-EC2D5DDB4E19}"/>
              </a:ext>
            </a:extLst>
          </p:cNvPr>
          <p:cNvSpPr>
            <a:spLocks noChangeArrowheads="1"/>
          </p:cNvSpPr>
          <p:nvPr/>
        </p:nvSpPr>
        <p:spPr bwMode="auto">
          <a:xfrm>
            <a:off x="284162" y="6443599"/>
            <a:ext cx="764378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900" b="0" i="1"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Notes</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a:t>
            </a:r>
            <a:r>
              <a:rPr kumimoji="0" lang="it-IT"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Entropy</a:t>
            </a:r>
            <a:r>
              <a:rPr kumimoji="0" lang="it-IT"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.809. </a:t>
            </a:r>
            <a:r>
              <a:rPr kumimoji="0" lang="it-IT"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Posterior</a:t>
            </a:r>
            <a:r>
              <a:rPr kumimoji="0" lang="it-IT"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a:t>
            </a:r>
            <a:r>
              <a:rPr kumimoji="0" lang="it-IT"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Classification</a:t>
            </a:r>
            <a:r>
              <a:rPr kumimoji="0" lang="it-IT"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a:t>
            </a:r>
            <a:r>
              <a:rPr kumimoji="0" lang="it-IT"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Probabilities</a:t>
            </a:r>
            <a:r>
              <a:rPr kumimoji="0" lang="it-IT"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.896 / .891 / .916 / .842.</a:t>
            </a:r>
          </a:p>
        </p:txBody>
      </p:sp>
      <p:sp>
        <p:nvSpPr>
          <p:cNvPr id="18" name="Textfeld 17">
            <a:extLst>
              <a:ext uri="{FF2B5EF4-FFF2-40B4-BE49-F238E27FC236}">
                <a16:creationId xmlns:a16="http://schemas.microsoft.com/office/drawing/2014/main" id="{5714913E-99EB-407A-B531-13ABDB250C1E}"/>
              </a:ext>
            </a:extLst>
          </p:cNvPr>
          <p:cNvSpPr txBox="1"/>
          <p:nvPr/>
        </p:nvSpPr>
        <p:spPr>
          <a:xfrm>
            <a:off x="4640736" y="5280881"/>
            <a:ext cx="1104790" cy="253916"/>
          </a:xfrm>
          <a:prstGeom prst="rect">
            <a:avLst/>
          </a:prstGeom>
          <a:noFill/>
        </p:spPr>
        <p:txBody>
          <a:bodyPr wrap="none" rtlCol="0">
            <a:spAutoFit/>
          </a:bodyPr>
          <a:lstStyle/>
          <a:p>
            <a:r>
              <a:rPr lang="de-DE" sz="1050" dirty="0">
                <a:latin typeface="Times New Roman" panose="02020603050405020304" pitchFamily="18" charset="0"/>
                <a:cs typeface="Times New Roman" panose="02020603050405020304" pitchFamily="18" charset="0"/>
              </a:rPr>
              <a:t>(</a:t>
            </a:r>
            <a:r>
              <a:rPr lang="de-DE" sz="1050" i="1" dirty="0">
                <a:latin typeface="Times New Roman" panose="02020603050405020304" pitchFamily="18" charset="0"/>
                <a:cs typeface="Times New Roman" panose="02020603050405020304" pitchFamily="18" charset="0"/>
              </a:rPr>
              <a:t>n</a:t>
            </a:r>
            <a:r>
              <a:rPr lang="de-DE" sz="1050" dirty="0">
                <a:latin typeface="Times New Roman" panose="02020603050405020304" pitchFamily="18" charset="0"/>
                <a:cs typeface="Times New Roman" panose="02020603050405020304" pitchFamily="18" charset="0"/>
              </a:rPr>
              <a:t> = 471; 20.0%)</a:t>
            </a:r>
          </a:p>
        </p:txBody>
      </p:sp>
      <p:sp>
        <p:nvSpPr>
          <p:cNvPr id="19" name="Textfeld 18">
            <a:extLst>
              <a:ext uri="{FF2B5EF4-FFF2-40B4-BE49-F238E27FC236}">
                <a16:creationId xmlns:a16="http://schemas.microsoft.com/office/drawing/2014/main" id="{61DFA149-6719-48D2-BBE7-1786A5CCA1E7}"/>
              </a:ext>
            </a:extLst>
          </p:cNvPr>
          <p:cNvSpPr txBox="1"/>
          <p:nvPr/>
        </p:nvSpPr>
        <p:spPr>
          <a:xfrm>
            <a:off x="4668003" y="5499106"/>
            <a:ext cx="1104790" cy="253916"/>
          </a:xfrm>
          <a:prstGeom prst="rect">
            <a:avLst/>
          </a:prstGeom>
          <a:noFill/>
        </p:spPr>
        <p:txBody>
          <a:bodyPr wrap="none" rtlCol="0">
            <a:spAutoFit/>
          </a:bodyPr>
          <a:lstStyle/>
          <a:p>
            <a:r>
              <a:rPr lang="de-DE" sz="1050" dirty="0">
                <a:latin typeface="Times New Roman" panose="02020603050405020304" pitchFamily="18" charset="0"/>
                <a:cs typeface="Times New Roman" panose="02020603050405020304" pitchFamily="18" charset="0"/>
              </a:rPr>
              <a:t>(</a:t>
            </a:r>
            <a:r>
              <a:rPr lang="de-DE" sz="1050" i="1" dirty="0">
                <a:latin typeface="Times New Roman" panose="02020603050405020304" pitchFamily="18" charset="0"/>
                <a:cs typeface="Times New Roman" panose="02020603050405020304" pitchFamily="18" charset="0"/>
              </a:rPr>
              <a:t>n</a:t>
            </a:r>
            <a:r>
              <a:rPr lang="de-DE" sz="1050" dirty="0">
                <a:latin typeface="Times New Roman" panose="02020603050405020304" pitchFamily="18" charset="0"/>
                <a:cs typeface="Times New Roman" panose="02020603050405020304" pitchFamily="18" charset="0"/>
              </a:rPr>
              <a:t> = 781; 33.2%)</a:t>
            </a:r>
          </a:p>
        </p:txBody>
      </p:sp>
      <p:sp>
        <p:nvSpPr>
          <p:cNvPr id="20" name="Textfeld 19">
            <a:extLst>
              <a:ext uri="{FF2B5EF4-FFF2-40B4-BE49-F238E27FC236}">
                <a16:creationId xmlns:a16="http://schemas.microsoft.com/office/drawing/2014/main" id="{B2B0CA10-2601-42FE-A0BE-27E3BBC70CF2}"/>
              </a:ext>
            </a:extLst>
          </p:cNvPr>
          <p:cNvSpPr txBox="1"/>
          <p:nvPr/>
        </p:nvSpPr>
        <p:spPr>
          <a:xfrm>
            <a:off x="4522897" y="5697221"/>
            <a:ext cx="1104790" cy="253916"/>
          </a:xfrm>
          <a:prstGeom prst="rect">
            <a:avLst/>
          </a:prstGeom>
          <a:noFill/>
        </p:spPr>
        <p:txBody>
          <a:bodyPr wrap="none" rtlCol="0">
            <a:spAutoFit/>
          </a:bodyPr>
          <a:lstStyle/>
          <a:p>
            <a:r>
              <a:rPr lang="de-DE" sz="1050" dirty="0">
                <a:latin typeface="Times New Roman" panose="02020603050405020304" pitchFamily="18" charset="0"/>
                <a:cs typeface="Times New Roman" panose="02020603050405020304" pitchFamily="18" charset="0"/>
              </a:rPr>
              <a:t>(</a:t>
            </a:r>
            <a:r>
              <a:rPr lang="de-DE" sz="1050" i="1" dirty="0">
                <a:latin typeface="Times New Roman" panose="02020603050405020304" pitchFamily="18" charset="0"/>
                <a:cs typeface="Times New Roman" panose="02020603050405020304" pitchFamily="18" charset="0"/>
              </a:rPr>
              <a:t>n</a:t>
            </a:r>
            <a:r>
              <a:rPr lang="de-DE" sz="1050" dirty="0">
                <a:latin typeface="Times New Roman" panose="02020603050405020304" pitchFamily="18" charset="0"/>
                <a:cs typeface="Times New Roman" panose="02020603050405020304" pitchFamily="18" charset="0"/>
              </a:rPr>
              <a:t> = 710; 30.2%)</a:t>
            </a:r>
          </a:p>
        </p:txBody>
      </p:sp>
      <p:sp>
        <p:nvSpPr>
          <p:cNvPr id="21" name="Textfeld 20">
            <a:extLst>
              <a:ext uri="{FF2B5EF4-FFF2-40B4-BE49-F238E27FC236}">
                <a16:creationId xmlns:a16="http://schemas.microsoft.com/office/drawing/2014/main" id="{C02A8124-07C3-470A-BB5A-3E1B4402ACF5}"/>
              </a:ext>
            </a:extLst>
          </p:cNvPr>
          <p:cNvSpPr txBox="1"/>
          <p:nvPr/>
        </p:nvSpPr>
        <p:spPr>
          <a:xfrm>
            <a:off x="5476107" y="5916062"/>
            <a:ext cx="1104790" cy="253916"/>
          </a:xfrm>
          <a:prstGeom prst="rect">
            <a:avLst/>
          </a:prstGeom>
          <a:noFill/>
        </p:spPr>
        <p:txBody>
          <a:bodyPr wrap="none" rtlCol="0">
            <a:spAutoFit/>
          </a:bodyPr>
          <a:lstStyle/>
          <a:p>
            <a:r>
              <a:rPr lang="de-DE" sz="1050" dirty="0">
                <a:latin typeface="Times New Roman" panose="02020603050405020304" pitchFamily="18" charset="0"/>
                <a:cs typeface="Times New Roman" panose="02020603050405020304" pitchFamily="18" charset="0"/>
              </a:rPr>
              <a:t>(</a:t>
            </a:r>
            <a:r>
              <a:rPr lang="de-DE" sz="1050" i="1" dirty="0">
                <a:latin typeface="Times New Roman" panose="02020603050405020304" pitchFamily="18" charset="0"/>
                <a:cs typeface="Times New Roman" panose="02020603050405020304" pitchFamily="18" charset="0"/>
              </a:rPr>
              <a:t>n</a:t>
            </a:r>
            <a:r>
              <a:rPr lang="de-DE" sz="1050" dirty="0">
                <a:latin typeface="Times New Roman" panose="02020603050405020304" pitchFamily="18" charset="0"/>
                <a:cs typeface="Times New Roman" panose="02020603050405020304" pitchFamily="18" charset="0"/>
              </a:rPr>
              <a:t> = 291; 12.4%)</a:t>
            </a:r>
          </a:p>
        </p:txBody>
      </p:sp>
    </p:spTree>
    <p:extLst>
      <p:ext uri="{BB962C8B-B14F-4D97-AF65-F5344CB8AC3E}">
        <p14:creationId xmlns:p14="http://schemas.microsoft.com/office/powerpoint/2010/main" val="92135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CBF9F6-75D3-1B4A-A1AB-AF8E55766A5D}" type="slidenum">
              <a:rPr lang="en-US" smtClean="0"/>
              <a:pPr/>
              <a:t>12</a:t>
            </a:fld>
            <a:endParaRPr lang="en-US"/>
          </a:p>
        </p:txBody>
      </p:sp>
      <p:sp>
        <p:nvSpPr>
          <p:cNvPr id="14" name="Text Placeholder 4"/>
          <p:cNvSpPr txBox="1">
            <a:spLocks/>
          </p:cNvSpPr>
          <p:nvPr/>
        </p:nvSpPr>
        <p:spPr>
          <a:xfrm>
            <a:off x="498473" y="91357"/>
            <a:ext cx="8448881" cy="916571"/>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Ergebnisse zu Frage 2: unterschiedlicher Schutz</a:t>
            </a:r>
          </a:p>
        </p:txBody>
      </p:sp>
      <p:pic>
        <p:nvPicPr>
          <p:cNvPr id="41" name="Grafik 40">
            <a:extLst>
              <a:ext uri="{FF2B5EF4-FFF2-40B4-BE49-F238E27FC236}">
                <a16:creationId xmlns:a16="http://schemas.microsoft.com/office/drawing/2014/main" id="{AEF8911B-B38C-433E-9BD2-1B6E05AC67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162" y="1260835"/>
            <a:ext cx="4114800" cy="5486400"/>
          </a:xfrm>
          <a:prstGeom prst="rect">
            <a:avLst/>
          </a:prstGeom>
        </p:spPr>
      </p:pic>
      <p:sp>
        <p:nvSpPr>
          <p:cNvPr id="3" name="Rechteck 2">
            <a:extLst>
              <a:ext uri="{FF2B5EF4-FFF2-40B4-BE49-F238E27FC236}">
                <a16:creationId xmlns:a16="http://schemas.microsoft.com/office/drawing/2014/main" id="{1F8684D2-A85A-4D5D-9D78-FCB1C2BEB050}"/>
              </a:ext>
            </a:extLst>
          </p:cNvPr>
          <p:cNvSpPr/>
          <p:nvPr/>
        </p:nvSpPr>
        <p:spPr>
          <a:xfrm>
            <a:off x="2950589" y="2787977"/>
            <a:ext cx="593889" cy="11430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9" name="Rechteck 8">
            <a:extLst>
              <a:ext uri="{FF2B5EF4-FFF2-40B4-BE49-F238E27FC236}">
                <a16:creationId xmlns:a16="http://schemas.microsoft.com/office/drawing/2014/main" id="{A31E4B97-FC53-49FE-9596-20A049E4365F}"/>
              </a:ext>
            </a:extLst>
          </p:cNvPr>
          <p:cNvSpPr/>
          <p:nvPr/>
        </p:nvSpPr>
        <p:spPr>
          <a:xfrm>
            <a:off x="3666919" y="3289955"/>
            <a:ext cx="593889" cy="64102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pic>
        <p:nvPicPr>
          <p:cNvPr id="11" name="Grafik 9">
            <a:extLst>
              <a:ext uri="{FF2B5EF4-FFF2-40B4-BE49-F238E27FC236}">
                <a16:creationId xmlns:a16="http://schemas.microsoft.com/office/drawing/2014/main" id="{F4D43EAB-BB19-4BE0-9B0D-9AD548081A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62253" y="1260835"/>
            <a:ext cx="4114800" cy="5486400"/>
          </a:xfrm>
          <a:prstGeom prst="rect">
            <a:avLst/>
          </a:prstGeom>
        </p:spPr>
      </p:pic>
      <p:sp>
        <p:nvSpPr>
          <p:cNvPr id="12" name="Rechteck 8">
            <a:extLst>
              <a:ext uri="{FF2B5EF4-FFF2-40B4-BE49-F238E27FC236}">
                <a16:creationId xmlns:a16="http://schemas.microsoft.com/office/drawing/2014/main" id="{BE29C40C-E7C8-4C73-9EC3-DF729F4DE381}"/>
              </a:ext>
            </a:extLst>
          </p:cNvPr>
          <p:cNvSpPr/>
          <p:nvPr/>
        </p:nvSpPr>
        <p:spPr>
          <a:xfrm>
            <a:off x="7439712" y="3525625"/>
            <a:ext cx="223099" cy="40535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5" name="Rechteck 10">
            <a:extLst>
              <a:ext uri="{FF2B5EF4-FFF2-40B4-BE49-F238E27FC236}">
                <a16:creationId xmlns:a16="http://schemas.microsoft.com/office/drawing/2014/main" id="{ED87DECA-DE4B-4E0C-9421-577E3C44061B}"/>
              </a:ext>
            </a:extLst>
          </p:cNvPr>
          <p:cNvSpPr/>
          <p:nvPr/>
        </p:nvSpPr>
        <p:spPr>
          <a:xfrm>
            <a:off x="8082701" y="3429000"/>
            <a:ext cx="223099" cy="51847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82016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CBF9F6-75D3-1B4A-A1AB-AF8E55766A5D}" type="slidenum">
              <a:rPr lang="en-US" smtClean="0"/>
              <a:pPr/>
              <a:t>13</a:t>
            </a:fld>
            <a:endParaRPr lang="en-US"/>
          </a:p>
        </p:txBody>
      </p:sp>
      <p:pic>
        <p:nvPicPr>
          <p:cNvPr id="4" name="Grafik 3">
            <a:extLst>
              <a:ext uri="{FF2B5EF4-FFF2-40B4-BE49-F238E27FC236}">
                <a16:creationId xmlns:a16="http://schemas.microsoft.com/office/drawing/2014/main" id="{942FC877-96D7-43F3-9E9B-CD61714B8E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899" y="1289116"/>
            <a:ext cx="4114800" cy="5486400"/>
          </a:xfrm>
          <a:prstGeom prst="rect">
            <a:avLst/>
          </a:prstGeom>
        </p:spPr>
      </p:pic>
      <p:pic>
        <p:nvPicPr>
          <p:cNvPr id="12" name="Grafik 11">
            <a:extLst>
              <a:ext uri="{FF2B5EF4-FFF2-40B4-BE49-F238E27FC236}">
                <a16:creationId xmlns:a16="http://schemas.microsoft.com/office/drawing/2014/main" id="{B4DC547A-C3F8-4A0D-96A3-6DECE3423F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72699" y="1289116"/>
            <a:ext cx="4114800" cy="5486400"/>
          </a:xfrm>
          <a:prstGeom prst="rect">
            <a:avLst/>
          </a:prstGeom>
        </p:spPr>
      </p:pic>
      <p:sp>
        <p:nvSpPr>
          <p:cNvPr id="6" name="Rechteck 5">
            <a:extLst>
              <a:ext uri="{FF2B5EF4-FFF2-40B4-BE49-F238E27FC236}">
                <a16:creationId xmlns:a16="http://schemas.microsoft.com/office/drawing/2014/main" id="{444E404A-4BBA-4A78-A51E-69465B4C9A1F}"/>
              </a:ext>
            </a:extLst>
          </p:cNvPr>
          <p:cNvSpPr/>
          <p:nvPr/>
        </p:nvSpPr>
        <p:spPr>
          <a:xfrm>
            <a:off x="839771" y="3428999"/>
            <a:ext cx="366860" cy="50197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7" name="Rechteck 6">
            <a:extLst>
              <a:ext uri="{FF2B5EF4-FFF2-40B4-BE49-F238E27FC236}">
                <a16:creationId xmlns:a16="http://schemas.microsoft.com/office/drawing/2014/main" id="{375EA1AD-A0D6-49BF-8A72-A34230B83C45}"/>
              </a:ext>
            </a:extLst>
          </p:cNvPr>
          <p:cNvSpPr/>
          <p:nvPr/>
        </p:nvSpPr>
        <p:spPr>
          <a:xfrm>
            <a:off x="2811544" y="1951349"/>
            <a:ext cx="366860" cy="19796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9" name="Rechteck 8">
            <a:extLst>
              <a:ext uri="{FF2B5EF4-FFF2-40B4-BE49-F238E27FC236}">
                <a16:creationId xmlns:a16="http://schemas.microsoft.com/office/drawing/2014/main" id="{DB7A107D-5769-4732-8383-DA3DF56F6285}"/>
              </a:ext>
            </a:extLst>
          </p:cNvPr>
          <p:cNvSpPr/>
          <p:nvPr/>
        </p:nvSpPr>
        <p:spPr>
          <a:xfrm>
            <a:off x="3433500" y="3780147"/>
            <a:ext cx="366860" cy="15082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3" name="Rechteck 5">
            <a:extLst>
              <a:ext uri="{FF2B5EF4-FFF2-40B4-BE49-F238E27FC236}">
                <a16:creationId xmlns:a16="http://schemas.microsoft.com/office/drawing/2014/main" id="{A71665F2-8A88-4592-B026-1B9F69B1A4BE}"/>
              </a:ext>
            </a:extLst>
          </p:cNvPr>
          <p:cNvSpPr/>
          <p:nvPr/>
        </p:nvSpPr>
        <p:spPr>
          <a:xfrm>
            <a:off x="5360237" y="2690174"/>
            <a:ext cx="65959" cy="124080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5" name="Rechteck 5">
            <a:extLst>
              <a:ext uri="{FF2B5EF4-FFF2-40B4-BE49-F238E27FC236}">
                <a16:creationId xmlns:a16="http://schemas.microsoft.com/office/drawing/2014/main" id="{DBA23CE1-1A42-4E8C-B5FF-2BA590FE2E07}"/>
              </a:ext>
            </a:extLst>
          </p:cNvPr>
          <p:cNvSpPr/>
          <p:nvPr/>
        </p:nvSpPr>
        <p:spPr>
          <a:xfrm>
            <a:off x="7286062" y="2690173"/>
            <a:ext cx="65959" cy="124080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7" name="Text Placeholder 4">
            <a:extLst>
              <a:ext uri="{FF2B5EF4-FFF2-40B4-BE49-F238E27FC236}">
                <a16:creationId xmlns:a16="http://schemas.microsoft.com/office/drawing/2014/main" id="{7BBF7DF5-ED91-487E-81CA-7BEC136122F5}"/>
              </a:ext>
            </a:extLst>
          </p:cNvPr>
          <p:cNvSpPr txBox="1">
            <a:spLocks/>
          </p:cNvSpPr>
          <p:nvPr/>
        </p:nvSpPr>
        <p:spPr>
          <a:xfrm>
            <a:off x="498473" y="91357"/>
            <a:ext cx="8448881" cy="916571"/>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Ergebnisse zu Frage 2: unterschiedlicher Schutz</a:t>
            </a:r>
          </a:p>
        </p:txBody>
      </p:sp>
      <p:sp>
        <p:nvSpPr>
          <p:cNvPr id="18" name="TextBox 7">
            <a:extLst>
              <a:ext uri="{FF2B5EF4-FFF2-40B4-BE49-F238E27FC236}">
                <a16:creationId xmlns:a16="http://schemas.microsoft.com/office/drawing/2014/main" id="{27E5B405-F2EB-485E-A0FD-E6903A79F895}"/>
              </a:ext>
            </a:extLst>
          </p:cNvPr>
          <p:cNvSpPr txBox="1"/>
          <p:nvPr/>
        </p:nvSpPr>
        <p:spPr>
          <a:xfrm>
            <a:off x="2994974" y="723166"/>
            <a:ext cx="6030013" cy="461665"/>
          </a:xfrm>
          <a:prstGeom prst="rect">
            <a:avLst/>
          </a:prstGeom>
          <a:solidFill>
            <a:schemeClr val="bg1">
              <a:alpha val="82000"/>
            </a:schemeClr>
          </a:solidFill>
          <a:ln>
            <a:solidFill>
              <a:schemeClr val="tx1"/>
            </a:solidFill>
          </a:ln>
        </p:spPr>
        <p:txBody>
          <a:bodyPr wrap="square" rtlCol="0">
            <a:spAutoFit/>
          </a:bodyPr>
          <a:lstStyle/>
          <a:p>
            <a:r>
              <a:rPr lang="en-US" sz="1200" b="1" dirty="0" err="1">
                <a:solidFill>
                  <a:srgbClr val="FF0000"/>
                </a:solidFill>
              </a:rPr>
              <a:t>Handwerk</a:t>
            </a:r>
            <a:r>
              <a:rPr lang="en-US" sz="1200" b="1" dirty="0">
                <a:solidFill>
                  <a:srgbClr val="FF0000"/>
                </a:solidFill>
              </a:rPr>
              <a:t> </a:t>
            </a:r>
            <a:r>
              <a:rPr lang="en-US" sz="1200" b="1" dirty="0">
                <a:solidFill>
                  <a:srgbClr val="FF0000"/>
                </a:solidFill>
                <a:sym typeface="Wingdings" panose="05000000000000000000" pitchFamily="2" charset="2"/>
              </a:rPr>
              <a:t> </a:t>
            </a:r>
            <a:r>
              <a:rPr lang="en-US" sz="1200" b="1" i="1" dirty="0" err="1">
                <a:solidFill>
                  <a:srgbClr val="FF0000"/>
                </a:solidFill>
              </a:rPr>
              <a:t>Geringes</a:t>
            </a:r>
            <a:r>
              <a:rPr lang="en-US" sz="1200" b="1" i="1" dirty="0">
                <a:solidFill>
                  <a:srgbClr val="FF0000"/>
                </a:solidFill>
              </a:rPr>
              <a:t> </a:t>
            </a:r>
            <a:r>
              <a:rPr lang="en-US" sz="1200" b="1" i="1" dirty="0" err="1">
                <a:solidFill>
                  <a:srgbClr val="FF0000"/>
                </a:solidFill>
              </a:rPr>
              <a:t>Maß</a:t>
            </a:r>
            <a:r>
              <a:rPr lang="en-US" sz="1200" b="1" i="1" dirty="0">
                <a:solidFill>
                  <a:srgbClr val="FF0000"/>
                </a:solidFill>
              </a:rPr>
              <a:t> an Schutzmaßnahmen</a:t>
            </a:r>
            <a:r>
              <a:rPr lang="en-US" sz="1200" b="1" dirty="0">
                <a:solidFill>
                  <a:srgbClr val="FF0000"/>
                </a:solidFill>
              </a:rPr>
              <a:t>. </a:t>
            </a:r>
          </a:p>
          <a:p>
            <a:r>
              <a:rPr lang="en-US" sz="1200" b="1" dirty="0" err="1">
                <a:solidFill>
                  <a:srgbClr val="FF0000"/>
                </a:solidFill>
              </a:rPr>
              <a:t>Dienstleistungsbereich</a:t>
            </a:r>
            <a:r>
              <a:rPr lang="en-US" sz="1200" b="1" dirty="0">
                <a:solidFill>
                  <a:srgbClr val="FF0000"/>
                </a:solidFill>
              </a:rPr>
              <a:t> </a:t>
            </a:r>
            <a:r>
              <a:rPr lang="en-US" sz="1200" b="1" dirty="0">
                <a:solidFill>
                  <a:srgbClr val="FF0000"/>
                </a:solidFill>
                <a:sym typeface="Wingdings" panose="05000000000000000000" pitchFamily="2" charset="2"/>
              </a:rPr>
              <a:t></a:t>
            </a:r>
            <a:r>
              <a:rPr lang="en-US" sz="1200" b="1" i="1" dirty="0" err="1">
                <a:solidFill>
                  <a:srgbClr val="FF0000"/>
                </a:solidFill>
              </a:rPr>
              <a:t>Hohes</a:t>
            </a:r>
            <a:r>
              <a:rPr lang="en-US" sz="1200" b="1" i="1" dirty="0">
                <a:solidFill>
                  <a:srgbClr val="FF0000"/>
                </a:solidFill>
              </a:rPr>
              <a:t> </a:t>
            </a:r>
            <a:r>
              <a:rPr lang="en-US" sz="1200" b="1" i="1" dirty="0" err="1">
                <a:solidFill>
                  <a:srgbClr val="FF0000"/>
                </a:solidFill>
              </a:rPr>
              <a:t>Maß</a:t>
            </a:r>
            <a:r>
              <a:rPr lang="en-US" sz="1200" b="1" i="1" dirty="0">
                <a:solidFill>
                  <a:srgbClr val="FF0000"/>
                </a:solidFill>
              </a:rPr>
              <a:t> an Schutzmaßnahmen, </a:t>
            </a:r>
            <a:r>
              <a:rPr lang="en-US" sz="1200" b="1" i="1" dirty="0" err="1">
                <a:solidFill>
                  <a:srgbClr val="FF0000"/>
                </a:solidFill>
              </a:rPr>
              <a:t>geringe</a:t>
            </a:r>
            <a:r>
              <a:rPr lang="en-US" sz="1200" b="1" i="1" dirty="0">
                <a:solidFill>
                  <a:srgbClr val="FF0000"/>
                </a:solidFill>
              </a:rPr>
              <a:t> </a:t>
            </a:r>
            <a:r>
              <a:rPr lang="en-US" sz="1200" b="1" i="1" dirty="0" err="1">
                <a:solidFill>
                  <a:srgbClr val="FF0000"/>
                </a:solidFill>
              </a:rPr>
              <a:t>Distanz</a:t>
            </a:r>
            <a:r>
              <a:rPr lang="en-US" sz="1200" b="1" dirty="0">
                <a:solidFill>
                  <a:srgbClr val="FF0000"/>
                </a:solidFill>
              </a:rPr>
              <a:t>. </a:t>
            </a:r>
          </a:p>
        </p:txBody>
      </p:sp>
    </p:spTree>
    <p:extLst>
      <p:ext uri="{BB962C8B-B14F-4D97-AF65-F5344CB8AC3E}">
        <p14:creationId xmlns:p14="http://schemas.microsoft.com/office/powerpoint/2010/main" val="81283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3" grpId="0" animBg="1"/>
      <p:bldP spid="15"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CBF9F6-75D3-1B4A-A1AB-AF8E55766A5D}" type="slidenum">
              <a:rPr lang="en-US" smtClean="0"/>
              <a:pPr/>
              <a:t>14</a:t>
            </a:fld>
            <a:endParaRPr lang="en-US"/>
          </a:p>
        </p:txBody>
      </p:sp>
      <p:sp>
        <p:nvSpPr>
          <p:cNvPr id="15" name="Content Placeholder 2">
            <a:extLst>
              <a:ext uri="{FF2B5EF4-FFF2-40B4-BE49-F238E27FC236}">
                <a16:creationId xmlns:a16="http://schemas.microsoft.com/office/drawing/2014/main" id="{5B371748-68F5-4273-983A-ECEFFC811516}"/>
              </a:ext>
            </a:extLst>
          </p:cNvPr>
          <p:cNvSpPr>
            <a:spLocks noGrp="1"/>
          </p:cNvSpPr>
          <p:nvPr>
            <p:ph idx="1"/>
          </p:nvPr>
        </p:nvSpPr>
        <p:spPr>
          <a:xfrm>
            <a:off x="498473" y="1541844"/>
            <a:ext cx="8504125" cy="654602"/>
          </a:xfrm>
        </p:spPr>
        <p:txBody>
          <a:bodyPr>
            <a:noAutofit/>
          </a:bodyPr>
          <a:lstStyle/>
          <a:p>
            <a:pPr marL="0" lvl="0" indent="0" algn="just">
              <a:spcAft>
                <a:spcPts val="600"/>
              </a:spcAft>
              <a:buClr>
                <a:srgbClr val="DA1F28"/>
              </a:buClr>
              <a:buNone/>
            </a:pPr>
            <a:r>
              <a:rPr lang="de-DE" b="1">
                <a:solidFill>
                  <a:prstClr val="black"/>
                </a:solidFill>
              </a:rPr>
              <a:t>Corona-Schutzmaßnahmen-Profile und psychische Gesundheit</a:t>
            </a:r>
          </a:p>
        </p:txBody>
      </p:sp>
      <p:sp>
        <p:nvSpPr>
          <p:cNvPr id="6" name="Rectangle 1">
            <a:extLst>
              <a:ext uri="{FF2B5EF4-FFF2-40B4-BE49-F238E27FC236}">
                <a16:creationId xmlns:a16="http://schemas.microsoft.com/office/drawing/2014/main" id="{84C633D6-7964-4570-A950-410549A393D6}"/>
              </a:ext>
            </a:extLst>
          </p:cNvPr>
          <p:cNvSpPr>
            <a:spLocks noChangeArrowheads="1"/>
          </p:cNvSpPr>
          <p:nvPr/>
        </p:nvSpPr>
        <p:spPr bwMode="auto">
          <a:xfrm>
            <a:off x="284162" y="6255059"/>
            <a:ext cx="843311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900" b="0" i="1"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Notes</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Bis auf die Variable Angst </a:t>
            </a:r>
            <a:r>
              <a:rPr kumimoji="0" lang="en-US"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vor</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Corona-</a:t>
            </a:r>
            <a:r>
              <a:rPr kumimoji="0" lang="en-US"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Infektion</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a:t>
            </a:r>
            <a:r>
              <a:rPr kumimoji="0" lang="en-US"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sind</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alle </a:t>
            </a:r>
            <a:r>
              <a:rPr kumimoji="0" lang="en-US"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Variablen</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z-</a:t>
            </a:r>
            <a:r>
              <a:rPr kumimoji="0" lang="en-US"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standardisiert</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a:t>
            </a:r>
            <a:endParaRPr kumimoji="0" lang="en-US" altLang="de-DE" sz="900" b="0" i="0" u="none" strike="noStrike" cap="none" normalizeH="0" baseline="0" dirty="0">
              <a:ln>
                <a:noFill/>
              </a:ln>
              <a:solidFill>
                <a:schemeClr val="tx1"/>
              </a:solidFill>
              <a:effectLst/>
              <a:latin typeface="Arial" panose="020B0604020202020204" pitchFamily="34" charset="0"/>
            </a:endParaRPr>
          </a:p>
        </p:txBody>
      </p:sp>
      <p:pic>
        <p:nvPicPr>
          <p:cNvPr id="4" name="Graphic 3">
            <a:extLst>
              <a:ext uri="{FF2B5EF4-FFF2-40B4-BE49-F238E27FC236}">
                <a16:creationId xmlns:a16="http://schemas.microsoft.com/office/drawing/2014/main" id="{16463FB7-9B36-417A-BF83-2C317F781C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680" y="2031879"/>
            <a:ext cx="8229600" cy="4114800"/>
          </a:xfrm>
          <a:prstGeom prst="rect">
            <a:avLst/>
          </a:prstGeom>
        </p:spPr>
      </p:pic>
      <p:sp>
        <p:nvSpPr>
          <p:cNvPr id="9" name="Text Placeholder 4">
            <a:extLst>
              <a:ext uri="{FF2B5EF4-FFF2-40B4-BE49-F238E27FC236}">
                <a16:creationId xmlns:a16="http://schemas.microsoft.com/office/drawing/2014/main" id="{557BFF78-D3A1-46A6-8B5E-78C56D84F611}"/>
              </a:ext>
            </a:extLst>
          </p:cNvPr>
          <p:cNvSpPr txBox="1">
            <a:spLocks/>
          </p:cNvSpPr>
          <p:nvPr/>
        </p:nvSpPr>
        <p:spPr>
          <a:xfrm>
            <a:off x="498473" y="91357"/>
            <a:ext cx="8448881" cy="916571"/>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Ergebnisse zu Frage 3: Psychische Gesundheit</a:t>
            </a:r>
          </a:p>
        </p:txBody>
      </p:sp>
      <p:sp>
        <p:nvSpPr>
          <p:cNvPr id="11" name="TextBox 7">
            <a:extLst>
              <a:ext uri="{FF2B5EF4-FFF2-40B4-BE49-F238E27FC236}">
                <a16:creationId xmlns:a16="http://schemas.microsoft.com/office/drawing/2014/main" id="{5C95345C-D3D4-4453-8116-4557871D4E30}"/>
              </a:ext>
            </a:extLst>
          </p:cNvPr>
          <p:cNvSpPr txBox="1"/>
          <p:nvPr/>
        </p:nvSpPr>
        <p:spPr>
          <a:xfrm>
            <a:off x="3216679" y="735722"/>
            <a:ext cx="5765710" cy="830997"/>
          </a:xfrm>
          <a:prstGeom prst="rect">
            <a:avLst/>
          </a:prstGeom>
          <a:solidFill>
            <a:schemeClr val="bg1">
              <a:alpha val="82000"/>
            </a:schemeClr>
          </a:solidFill>
          <a:ln>
            <a:solidFill>
              <a:schemeClr val="tx1"/>
            </a:solidFill>
          </a:ln>
        </p:spPr>
        <p:txBody>
          <a:bodyPr wrap="square" rtlCol="0">
            <a:spAutoFit/>
          </a:bodyPr>
          <a:lstStyle/>
          <a:p>
            <a:pPr marL="171450" indent="-171450">
              <a:buFont typeface="Arial" panose="020B0604020202020204" pitchFamily="34" charset="0"/>
              <a:buChar char="•"/>
            </a:pPr>
            <a:r>
              <a:rPr lang="de-DE" sz="1200" b="1" i="1" dirty="0">
                <a:solidFill>
                  <a:srgbClr val="FF0000"/>
                </a:solidFill>
              </a:rPr>
              <a:t>Hohes Maß an Schutzmaßnahmen</a:t>
            </a:r>
            <a:r>
              <a:rPr lang="de-DE" sz="1200" b="1" dirty="0">
                <a:solidFill>
                  <a:srgbClr val="FF0000"/>
                </a:solidFill>
              </a:rPr>
              <a:t> </a:t>
            </a:r>
            <a:r>
              <a:rPr lang="de-DE" sz="1200" b="1" dirty="0">
                <a:solidFill>
                  <a:srgbClr val="FF0000"/>
                </a:solidFill>
                <a:sym typeface="Wingdings" panose="05000000000000000000" pitchFamily="2" charset="2"/>
              </a:rPr>
              <a:t> </a:t>
            </a:r>
            <a:r>
              <a:rPr lang="de-DE" sz="1200" b="1" dirty="0">
                <a:solidFill>
                  <a:srgbClr val="FF0000"/>
                </a:solidFill>
              </a:rPr>
              <a:t>höchste psychische Gesundheit</a:t>
            </a:r>
          </a:p>
          <a:p>
            <a:pPr marL="171450" indent="-171450">
              <a:buFont typeface="Arial" panose="020B0604020202020204" pitchFamily="34" charset="0"/>
              <a:buChar char="•"/>
            </a:pPr>
            <a:r>
              <a:rPr lang="de-DE" sz="1200" b="1" i="1" dirty="0">
                <a:solidFill>
                  <a:srgbClr val="FF0000"/>
                </a:solidFill>
              </a:rPr>
              <a:t>Geringes Maß an Schutzmaßnahmen</a:t>
            </a:r>
            <a:r>
              <a:rPr lang="de-DE" sz="1200" b="1" dirty="0">
                <a:solidFill>
                  <a:srgbClr val="FF0000"/>
                </a:solidFill>
              </a:rPr>
              <a:t> </a:t>
            </a:r>
            <a:r>
              <a:rPr lang="de-DE" sz="1200" b="1" dirty="0">
                <a:solidFill>
                  <a:srgbClr val="FF0000"/>
                </a:solidFill>
                <a:sym typeface="Wingdings" panose="05000000000000000000" pitchFamily="2" charset="2"/>
              </a:rPr>
              <a:t> </a:t>
            </a:r>
            <a:r>
              <a:rPr lang="de-DE" sz="1200" b="1" dirty="0">
                <a:solidFill>
                  <a:srgbClr val="FF0000"/>
                </a:solidFill>
              </a:rPr>
              <a:t>geringe psychische Gesundheit</a:t>
            </a:r>
          </a:p>
          <a:p>
            <a:pPr marL="171450" indent="-171450">
              <a:buFont typeface="Arial" panose="020B0604020202020204" pitchFamily="34" charset="0"/>
              <a:buChar char="•"/>
            </a:pPr>
            <a:r>
              <a:rPr lang="de-DE" sz="1200" b="1" i="1" dirty="0">
                <a:solidFill>
                  <a:srgbClr val="FF0000"/>
                </a:solidFill>
              </a:rPr>
              <a:t>Hohes Maß an Schutzmaßnahmen, geringe Distanz</a:t>
            </a:r>
            <a:r>
              <a:rPr lang="de-DE" sz="1200" b="1" dirty="0">
                <a:solidFill>
                  <a:srgbClr val="FF0000"/>
                </a:solidFill>
              </a:rPr>
              <a:t> </a:t>
            </a:r>
            <a:r>
              <a:rPr lang="de-DE" sz="1200" b="1" dirty="0">
                <a:solidFill>
                  <a:srgbClr val="FF0000"/>
                </a:solidFill>
                <a:sym typeface="Wingdings" panose="05000000000000000000" pitchFamily="2" charset="2"/>
              </a:rPr>
              <a:t> </a:t>
            </a:r>
            <a:r>
              <a:rPr lang="de-DE" sz="1200" b="1" dirty="0">
                <a:solidFill>
                  <a:srgbClr val="FF0000"/>
                </a:solidFill>
              </a:rPr>
              <a:t>geringe psychische Gesundheit</a:t>
            </a:r>
          </a:p>
        </p:txBody>
      </p:sp>
    </p:spTree>
    <p:extLst>
      <p:ext uri="{BB962C8B-B14F-4D97-AF65-F5344CB8AC3E}">
        <p14:creationId xmlns:p14="http://schemas.microsoft.com/office/powerpoint/2010/main" val="35695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3275" y="1544264"/>
            <a:ext cx="8511043" cy="5029473"/>
          </a:xfrm>
        </p:spPr>
        <p:txBody>
          <a:bodyPr>
            <a:noAutofit/>
          </a:bodyPr>
          <a:lstStyle/>
          <a:p>
            <a:pPr marL="0" indent="0">
              <a:spcAft>
                <a:spcPts val="600"/>
              </a:spcAft>
              <a:buClr>
                <a:schemeClr val="accent2"/>
              </a:buClr>
              <a:buNone/>
            </a:pPr>
            <a:r>
              <a:rPr lang="de-DE" b="1" dirty="0"/>
              <a:t>Wesentliche Befunde</a:t>
            </a:r>
          </a:p>
          <a:p>
            <a:pPr lvl="1">
              <a:spcAft>
                <a:spcPts val="600"/>
              </a:spcAft>
              <a:buClr>
                <a:schemeClr val="accent2"/>
              </a:buClr>
            </a:pPr>
            <a:r>
              <a:rPr lang="de-DE" dirty="0"/>
              <a:t>Die latente Klassenanalyse konnte Gruppen identifizieren, die sich in Bezug auf organisationale Schutzmaßnahmen </a:t>
            </a:r>
            <a:r>
              <a:rPr lang="de-DE" b="1" dirty="0"/>
              <a:t>stark</a:t>
            </a:r>
            <a:r>
              <a:rPr lang="de-DE" dirty="0"/>
              <a:t> </a:t>
            </a:r>
            <a:r>
              <a:rPr lang="de-DE" b="1" dirty="0"/>
              <a:t>unterscheiden</a:t>
            </a:r>
          </a:p>
          <a:p>
            <a:pPr lvl="1">
              <a:spcAft>
                <a:spcPts val="600"/>
              </a:spcAft>
              <a:buClr>
                <a:schemeClr val="accent2"/>
              </a:buClr>
            </a:pPr>
            <a:r>
              <a:rPr lang="de-DE" dirty="0"/>
              <a:t>Insbesondere das Arbeiten im Gesundheitswesen / im Dienstleistungsbereich sowie im Bereich Bildung hat </a:t>
            </a:r>
            <a:r>
              <a:rPr lang="de-DE" b="1" dirty="0"/>
              <a:t>Einfluss auf Gruppenzugehörigkeit</a:t>
            </a:r>
          </a:p>
          <a:p>
            <a:pPr lvl="1">
              <a:spcAft>
                <a:spcPts val="600"/>
              </a:spcAft>
              <a:buClr>
                <a:schemeClr val="accent2"/>
              </a:buClr>
            </a:pPr>
            <a:r>
              <a:rPr lang="de-DE" dirty="0"/>
              <a:t>ArbeitnehmerInnen in den unterschiedlichen Gruppen weisen </a:t>
            </a:r>
            <a:r>
              <a:rPr lang="de-DE" b="1" dirty="0"/>
              <a:t>deutliche Unterschiede </a:t>
            </a:r>
            <a:r>
              <a:rPr lang="de-DE" dirty="0"/>
              <a:t>hinsichtlich der Dimensionen der psychischen Gesundheit auf</a:t>
            </a:r>
          </a:p>
          <a:p>
            <a:pPr marL="0" indent="0">
              <a:spcAft>
                <a:spcPts val="600"/>
              </a:spcAft>
              <a:buClr>
                <a:schemeClr val="accent2"/>
              </a:buClr>
              <a:buNone/>
            </a:pPr>
            <a:r>
              <a:rPr lang="de-DE" b="1" dirty="0"/>
              <a:t>Schlussfolgerungen</a:t>
            </a:r>
          </a:p>
          <a:p>
            <a:pPr lvl="1">
              <a:spcAft>
                <a:spcPts val="600"/>
              </a:spcAft>
              <a:buClr>
                <a:schemeClr val="accent2"/>
              </a:buClr>
            </a:pPr>
            <a:r>
              <a:rPr lang="en-US" dirty="0"/>
              <a:t>Starke </a:t>
            </a:r>
            <a:r>
              <a:rPr lang="en-US" dirty="0" err="1"/>
              <a:t>Ungleichheit</a:t>
            </a:r>
            <a:r>
              <a:rPr lang="en-US" dirty="0"/>
              <a:t> </a:t>
            </a:r>
            <a:r>
              <a:rPr lang="en-US" dirty="0" err="1"/>
              <a:t>existiert</a:t>
            </a:r>
            <a:r>
              <a:rPr lang="en-US" dirty="0"/>
              <a:t> in </a:t>
            </a:r>
            <a:r>
              <a:rPr lang="en-US" dirty="0" err="1"/>
              <a:t>Bezug</a:t>
            </a:r>
            <a:r>
              <a:rPr lang="en-US" dirty="0"/>
              <a:t> auf die </a:t>
            </a:r>
            <a:r>
              <a:rPr lang="en-US" dirty="0" err="1"/>
              <a:t>Umsetzung</a:t>
            </a:r>
            <a:r>
              <a:rPr lang="en-US" dirty="0"/>
              <a:t> von </a:t>
            </a:r>
            <a:r>
              <a:rPr lang="en-US" dirty="0" err="1"/>
              <a:t>organisationalen</a:t>
            </a:r>
            <a:r>
              <a:rPr lang="en-US" dirty="0"/>
              <a:t> Schutzmaßnahmen</a:t>
            </a:r>
            <a:endParaRPr lang="en-US" sz="1400" dirty="0"/>
          </a:p>
          <a:p>
            <a:pPr lvl="1">
              <a:spcAft>
                <a:spcPts val="600"/>
              </a:spcAft>
              <a:buClr>
                <a:schemeClr val="accent2"/>
              </a:buClr>
            </a:pPr>
            <a:r>
              <a:rPr lang="de-DE" dirty="0"/>
              <a:t>Entscheidungsträger und Organisationen sollten </a:t>
            </a:r>
            <a:r>
              <a:rPr lang="de-DE" sz="1400" dirty="0"/>
              <a:t>(insb. für vulnerable Personen) </a:t>
            </a:r>
            <a:r>
              <a:rPr lang="en-US" dirty="0"/>
              <a:t>Schutzmaßnahmen </a:t>
            </a:r>
            <a:r>
              <a:rPr lang="en-US" dirty="0" err="1"/>
              <a:t>erhöhen</a:t>
            </a:r>
            <a:r>
              <a:rPr lang="en-US" dirty="0"/>
              <a:t>, </a:t>
            </a:r>
            <a:r>
              <a:rPr lang="en-US" dirty="0" err="1"/>
              <a:t>z.B.</a:t>
            </a:r>
            <a:r>
              <a:rPr lang="en-US" dirty="0"/>
              <a:t> </a:t>
            </a:r>
            <a:r>
              <a:rPr lang="en-US" sz="1400" dirty="0"/>
              <a:t>(</a:t>
            </a:r>
            <a:r>
              <a:rPr lang="en-US" sz="1400" dirty="0" err="1"/>
              <a:t>wenn</a:t>
            </a:r>
            <a:r>
              <a:rPr lang="en-US" sz="1400" dirty="0"/>
              <a:t> </a:t>
            </a:r>
            <a:r>
              <a:rPr lang="en-US" sz="1400" dirty="0" err="1"/>
              <a:t>möglich</a:t>
            </a:r>
            <a:r>
              <a:rPr lang="en-US" sz="1400" dirty="0"/>
              <a:t>) </a:t>
            </a:r>
            <a:r>
              <a:rPr lang="en-US" dirty="0" err="1"/>
              <a:t>Homeoffice</a:t>
            </a:r>
            <a:r>
              <a:rPr lang="en-US" dirty="0"/>
              <a:t> </a:t>
            </a:r>
            <a:r>
              <a:rPr lang="en-US" dirty="0" err="1"/>
              <a:t>zulassen</a:t>
            </a:r>
            <a:endParaRPr lang="en-US" dirty="0"/>
          </a:p>
          <a:p>
            <a:pPr lvl="1">
              <a:spcAft>
                <a:spcPts val="600"/>
              </a:spcAft>
              <a:buClr>
                <a:schemeClr val="accent2"/>
              </a:buClr>
            </a:pPr>
            <a:r>
              <a:rPr lang="fr-LU" dirty="0"/>
              <a:t>Je </a:t>
            </a:r>
            <a:r>
              <a:rPr lang="fr-LU" dirty="0" err="1"/>
              <a:t>mehr</a:t>
            </a:r>
            <a:r>
              <a:rPr lang="fr-LU" dirty="0"/>
              <a:t> Schutzmaßnahmen </a:t>
            </a:r>
            <a:r>
              <a:rPr lang="fr-LU" dirty="0" err="1"/>
              <a:t>umso</a:t>
            </a:r>
            <a:r>
              <a:rPr lang="fr-LU" dirty="0"/>
              <a:t> </a:t>
            </a:r>
            <a:r>
              <a:rPr lang="fr-LU" dirty="0" err="1"/>
              <a:t>ausgeprägter</a:t>
            </a:r>
            <a:r>
              <a:rPr lang="fr-LU" dirty="0"/>
              <a:t> die </a:t>
            </a:r>
            <a:r>
              <a:rPr lang="fr-LU" dirty="0" err="1"/>
              <a:t>psychische</a:t>
            </a:r>
            <a:r>
              <a:rPr lang="fr-LU" dirty="0"/>
              <a:t> </a:t>
            </a:r>
            <a:r>
              <a:rPr lang="fr-LU" dirty="0" err="1"/>
              <a:t>Gesundheit</a:t>
            </a:r>
            <a:endParaRPr lang="en-US" dirty="0"/>
          </a:p>
        </p:txBody>
      </p:sp>
      <p:sp>
        <p:nvSpPr>
          <p:cNvPr id="2" name="Slide Number Placeholder 1"/>
          <p:cNvSpPr>
            <a:spLocks noGrp="1"/>
          </p:cNvSpPr>
          <p:nvPr>
            <p:ph type="sldNum" sz="quarter" idx="10"/>
          </p:nvPr>
        </p:nvSpPr>
        <p:spPr/>
        <p:txBody>
          <a:bodyPr/>
          <a:lstStyle/>
          <a:p>
            <a:fld id="{69CBF9F6-75D3-1B4A-A1AB-AF8E55766A5D}" type="slidenum">
              <a:rPr lang="en-US" smtClean="0"/>
              <a:pPr/>
              <a:t>15</a:t>
            </a:fld>
            <a:endParaRPr lang="en-US"/>
          </a:p>
        </p:txBody>
      </p:sp>
      <p:sp>
        <p:nvSpPr>
          <p:cNvPr id="5" name="Text Placeholder 4"/>
          <p:cNvSpPr txBox="1">
            <a:spLocks/>
          </p:cNvSpPr>
          <p:nvPr/>
        </p:nvSpPr>
        <p:spPr>
          <a:xfrm>
            <a:off x="498473" y="286684"/>
            <a:ext cx="8291565"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Zusammenfassung</a:t>
            </a:r>
          </a:p>
        </p:txBody>
      </p:sp>
    </p:spTree>
    <p:extLst>
      <p:ext uri="{BB962C8B-B14F-4D97-AF65-F5344CB8AC3E}">
        <p14:creationId xmlns:p14="http://schemas.microsoft.com/office/powerpoint/2010/main" val="133577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8474" y="2019364"/>
            <a:ext cx="7912101" cy="4144963"/>
          </a:xfrm>
        </p:spPr>
        <p:txBody>
          <a:bodyPr>
            <a:noAutofit/>
          </a:bodyPr>
          <a:lstStyle/>
          <a:p>
            <a:pPr marL="0" indent="0" algn="ctr">
              <a:spcBef>
                <a:spcPts val="600"/>
              </a:spcBef>
              <a:spcAft>
                <a:spcPts val="600"/>
              </a:spcAft>
              <a:buClr>
                <a:srgbClr val="1BA8E1"/>
              </a:buClr>
              <a:buNone/>
            </a:pPr>
            <a:r>
              <a:rPr lang="de-DE" sz="4000" b="1" dirty="0">
                <a:solidFill>
                  <a:schemeClr val="tx1"/>
                </a:solidFill>
              </a:rPr>
              <a:t>Vielen Dank für Ihre </a:t>
            </a:r>
            <a:r>
              <a:rPr lang="de-DE" sz="4000" b="1" dirty="0" err="1">
                <a:solidFill>
                  <a:schemeClr val="tx1"/>
                </a:solidFill>
              </a:rPr>
              <a:t>Aufmerksameit</a:t>
            </a:r>
            <a:r>
              <a:rPr lang="de-DE" sz="4000" b="1" dirty="0">
                <a:solidFill>
                  <a:schemeClr val="tx1"/>
                </a:solidFill>
              </a:rPr>
              <a:t>!</a:t>
            </a:r>
          </a:p>
          <a:p>
            <a:pPr marL="0" indent="0" algn="ctr">
              <a:spcBef>
                <a:spcPts val="600"/>
              </a:spcBef>
              <a:spcAft>
                <a:spcPts val="600"/>
              </a:spcAft>
              <a:buClr>
                <a:srgbClr val="1BA8E1"/>
              </a:buClr>
              <a:buNone/>
            </a:pPr>
            <a:endParaRPr lang="de-DE" sz="4000" b="1" dirty="0">
              <a:solidFill>
                <a:schemeClr val="tx1"/>
              </a:solidFill>
            </a:endParaRPr>
          </a:p>
          <a:p>
            <a:pPr marL="0" indent="0" algn="ctr">
              <a:spcBef>
                <a:spcPts val="600"/>
              </a:spcBef>
              <a:spcAft>
                <a:spcPts val="600"/>
              </a:spcAft>
              <a:buClr>
                <a:srgbClr val="1BA8E1"/>
              </a:buClr>
              <a:buNone/>
            </a:pPr>
            <a:r>
              <a:rPr lang="de-DE" b="1" dirty="0">
                <a:solidFill>
                  <a:schemeClr val="bg1">
                    <a:lumMod val="50000"/>
                  </a:schemeClr>
                </a:solidFill>
              </a:rPr>
              <a:t>Email: philipp.sischka@uni.lu</a:t>
            </a:r>
          </a:p>
        </p:txBody>
      </p:sp>
      <p:sp>
        <p:nvSpPr>
          <p:cNvPr id="2" name="Slide Number Placeholder 1"/>
          <p:cNvSpPr>
            <a:spLocks noGrp="1"/>
          </p:cNvSpPr>
          <p:nvPr>
            <p:ph type="sldNum" sz="quarter" idx="10"/>
          </p:nvPr>
        </p:nvSpPr>
        <p:spPr/>
        <p:txBody>
          <a:bodyPr/>
          <a:lstStyle/>
          <a:p>
            <a:fld id="{69CBF9F6-75D3-1B4A-A1AB-AF8E55766A5D}" type="slidenum">
              <a:rPr lang="en-US" smtClean="0"/>
              <a:pPr/>
              <a:t>16</a:t>
            </a:fld>
            <a:endParaRPr lang="en-US"/>
          </a:p>
        </p:txBody>
      </p:sp>
    </p:spTree>
    <p:extLst>
      <p:ext uri="{BB962C8B-B14F-4D97-AF65-F5344CB8AC3E}">
        <p14:creationId xmlns:p14="http://schemas.microsoft.com/office/powerpoint/2010/main" val="47358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8474" y="1672527"/>
            <a:ext cx="8561443" cy="4624728"/>
          </a:xfrm>
        </p:spPr>
        <p:txBody>
          <a:bodyPr>
            <a:noAutofit/>
          </a:bodyPr>
          <a:lstStyle/>
          <a:p>
            <a:pPr marL="361950" indent="-361950" algn="just">
              <a:spcBef>
                <a:spcPts val="0"/>
              </a:spcBef>
              <a:spcAft>
                <a:spcPts val="600"/>
              </a:spcAft>
              <a:buClr>
                <a:srgbClr val="1BA8E1"/>
              </a:buClr>
              <a:buNone/>
            </a:pPr>
            <a:r>
              <a:rPr lang="en-US" sz="1000" dirty="0" err="1"/>
              <a:t>Beine</a:t>
            </a:r>
            <a:r>
              <a:rPr lang="en-US" sz="1000" dirty="0"/>
              <a:t>, M., </a:t>
            </a:r>
            <a:r>
              <a:rPr lang="en-US" sz="1000" dirty="0" err="1"/>
              <a:t>Bertoli</a:t>
            </a:r>
            <a:r>
              <a:rPr lang="en-US" sz="1000" dirty="0"/>
              <a:t>, S., Chen, S., </a:t>
            </a:r>
            <a:r>
              <a:rPr lang="en-US" sz="1000" dirty="0" err="1"/>
              <a:t>D'Ambrosio</a:t>
            </a:r>
            <a:r>
              <a:rPr lang="en-US" sz="1000" dirty="0"/>
              <a:t>, C., </a:t>
            </a:r>
            <a:r>
              <a:rPr lang="en-US" sz="1000" dirty="0" err="1"/>
              <a:t>Docquier</a:t>
            </a:r>
            <a:r>
              <a:rPr lang="en-US" sz="1000" dirty="0"/>
              <a:t>, F., Dupuy., A. …, &amp; </a:t>
            </a:r>
            <a:r>
              <a:rPr lang="en-US" sz="1000" dirty="0" err="1"/>
              <a:t>Vergnat</a:t>
            </a:r>
            <a:r>
              <a:rPr lang="en-US" sz="1000" dirty="0"/>
              <a:t>, V. (2020). </a:t>
            </a:r>
            <a:r>
              <a:rPr lang="en-US" sz="1000" i="1" dirty="0"/>
              <a:t>Economic effects of Covid-19 in Luxembourg. First </a:t>
            </a:r>
            <a:r>
              <a:rPr lang="en-US" sz="1000" i="1" dirty="0" err="1"/>
              <a:t>RECOVid</a:t>
            </a:r>
            <a:r>
              <a:rPr lang="en-US" sz="1000" i="1" dirty="0"/>
              <a:t> working note with preliminary estimates</a:t>
            </a:r>
            <a:r>
              <a:rPr lang="en-US" sz="1000" dirty="0"/>
              <a:t>. Working note. Research Luxembourg. https://www.liser.lu/documents/RECOVID/RECOVid_working-note_full-1.pdf</a:t>
            </a:r>
          </a:p>
          <a:p>
            <a:pPr marL="361950" indent="-361950" algn="just">
              <a:spcBef>
                <a:spcPts val="0"/>
              </a:spcBef>
              <a:spcAft>
                <a:spcPts val="600"/>
              </a:spcAft>
              <a:buClr>
                <a:srgbClr val="1BA8E1"/>
              </a:buClr>
              <a:buNone/>
            </a:pPr>
            <a:r>
              <a:rPr lang="en-US" sz="1000" dirty="0" err="1"/>
              <a:t>Béland</a:t>
            </a:r>
            <a:r>
              <a:rPr lang="en-US" sz="1000" dirty="0"/>
              <a:t>, L.-P., Brodeur, A.,&amp; Wright, T. (2020). </a:t>
            </a:r>
            <a:r>
              <a:rPr lang="en-US" sz="1000" i="1" dirty="0"/>
              <a:t>The Short-Term Economic Consequences of COVID-19: Exposure to Disease, Remote Work and Government Response</a:t>
            </a:r>
            <a:r>
              <a:rPr lang="en-US" sz="1000" dirty="0"/>
              <a:t>. IZA Discussion Papers No. 13159. Institute of Labor Economics (IZA), Bonn. https://www.econstor.eu/bitstream/10419/216471/1/dp13159.pdf</a:t>
            </a:r>
          </a:p>
          <a:p>
            <a:pPr marL="361950" indent="-361950" algn="just">
              <a:spcBef>
                <a:spcPts val="0"/>
              </a:spcBef>
              <a:spcAft>
                <a:spcPts val="600"/>
              </a:spcAft>
              <a:buClr>
                <a:srgbClr val="1BA8E1"/>
              </a:buClr>
              <a:buNone/>
            </a:pPr>
            <a:r>
              <a:rPr lang="en-US" sz="1000" dirty="0" err="1"/>
              <a:t>Eurofound</a:t>
            </a:r>
            <a:r>
              <a:rPr lang="en-US" sz="1000" dirty="0"/>
              <a:t> (eds.) (2020). </a:t>
            </a:r>
            <a:r>
              <a:rPr lang="en-US" sz="1000" i="1" dirty="0"/>
              <a:t>Living, working and COVID-19: First findings, April 2020</a:t>
            </a:r>
            <a:r>
              <a:rPr lang="en-US" sz="1000" dirty="0"/>
              <a:t>. European Foundation for the Improvement of Living and Working Conditions. https://www.eurofound.europa.eu/topic/covid-19</a:t>
            </a:r>
          </a:p>
          <a:p>
            <a:pPr marL="361950" indent="-361950" algn="just">
              <a:spcBef>
                <a:spcPts val="0"/>
              </a:spcBef>
              <a:spcAft>
                <a:spcPts val="600"/>
              </a:spcAft>
              <a:buClr>
                <a:srgbClr val="1BA8E1"/>
              </a:buClr>
              <a:buNone/>
            </a:pPr>
            <a:r>
              <a:rPr lang="en-US" sz="1000" dirty="0"/>
              <a:t>Schaufeli, W. B., Bakker, A. B., &amp; </a:t>
            </a:r>
            <a:r>
              <a:rPr lang="en-US" sz="1000" dirty="0" err="1"/>
              <a:t>Salanova</a:t>
            </a:r>
            <a:r>
              <a:rPr lang="en-US" sz="1000" dirty="0"/>
              <a:t>, M. (2006). The measurement of work engagement with a short questionnaire: A cross-national study. </a:t>
            </a:r>
            <a:r>
              <a:rPr lang="en-US" sz="1000" i="1" dirty="0"/>
              <a:t>Educational and psychological measurement</a:t>
            </a:r>
            <a:r>
              <a:rPr lang="en-US" sz="1000" dirty="0"/>
              <a:t>, </a:t>
            </a:r>
            <a:r>
              <a:rPr lang="en-US" sz="1000" i="1" dirty="0"/>
              <a:t>66</a:t>
            </a:r>
            <a:r>
              <a:rPr lang="en-US" sz="1000" dirty="0"/>
              <a:t>(4), 701-716.</a:t>
            </a:r>
          </a:p>
          <a:p>
            <a:pPr marL="361950" indent="-361950" algn="just">
              <a:spcBef>
                <a:spcPts val="0"/>
              </a:spcBef>
              <a:spcAft>
                <a:spcPts val="600"/>
              </a:spcAft>
              <a:buClr>
                <a:srgbClr val="1BA8E1"/>
              </a:buClr>
              <a:buNone/>
            </a:pPr>
            <a:r>
              <a:rPr lang="en-US" sz="1000" dirty="0"/>
              <a:t>Sischka, P. E., Schmidt, A. F., &amp; Steffgen, G. (2021). </a:t>
            </a:r>
            <a:r>
              <a:rPr lang="en-US" sz="1000" i="1" dirty="0"/>
              <a:t>COVID-19 countermeasures at the workplace and psychological well-being and mental health - A nationally representative latent class analysis of Luxembourgish employees</a:t>
            </a:r>
            <a:r>
              <a:rPr lang="en-US" sz="1000" dirty="0"/>
              <a:t>. Manuscript submitted for publication.</a:t>
            </a:r>
          </a:p>
          <a:p>
            <a:pPr marL="361950" indent="-361950" algn="just">
              <a:spcBef>
                <a:spcPts val="0"/>
              </a:spcBef>
              <a:spcAft>
                <a:spcPts val="600"/>
              </a:spcAft>
              <a:buClr>
                <a:srgbClr val="1BA8E1"/>
              </a:buClr>
              <a:buNone/>
            </a:pPr>
            <a:r>
              <a:rPr lang="en-US" sz="1000" dirty="0"/>
              <a:t>Sischka, P. E., &amp; Steffgen, G. (2021a). Extended telecommuting due to COVID-19 and the impact on working life. In G. Mein, J. Pause (eds.), </a:t>
            </a:r>
            <a:r>
              <a:rPr lang="en-US" sz="1000" i="1" dirty="0"/>
              <a:t>Self and Society in the Corona Crisis. Perspectives from the Humanities and Social Sciences</a:t>
            </a:r>
            <a:r>
              <a:rPr lang="en-US" sz="1000" dirty="0"/>
              <a:t>. </a:t>
            </a:r>
            <a:r>
              <a:rPr lang="en-US" sz="1000" dirty="0" err="1"/>
              <a:t>Melusina</a:t>
            </a:r>
            <a:r>
              <a:rPr lang="en-US" sz="1000" dirty="0"/>
              <a:t> Press. https://www.melusinapress.lu/read/extended-telecommuting-due-to-covid-19-and-the-impact-on-working-life/section/f8b55206-2e74-4e9e-b4fa-3a6c22fa14fa</a:t>
            </a:r>
          </a:p>
          <a:p>
            <a:pPr marL="361950" indent="-361950" algn="just">
              <a:spcBef>
                <a:spcPts val="0"/>
              </a:spcBef>
              <a:spcAft>
                <a:spcPts val="600"/>
              </a:spcAft>
              <a:buClr>
                <a:srgbClr val="1BA8E1"/>
              </a:buClr>
              <a:buNone/>
            </a:pPr>
            <a:r>
              <a:rPr lang="en-US" sz="1000" dirty="0"/>
              <a:t>Sischka, P., &amp; Steffgen, G. (2021b). Quality of Work. </a:t>
            </a:r>
            <a:r>
              <a:rPr lang="en-US" sz="1000" dirty="0" err="1"/>
              <a:t>Forschungsbericht</a:t>
            </a:r>
            <a:r>
              <a:rPr lang="en-US" sz="1000" dirty="0"/>
              <a:t> </a:t>
            </a:r>
            <a:r>
              <a:rPr lang="en-US" sz="1000" dirty="0" err="1"/>
              <a:t>zur</a:t>
            </a:r>
            <a:r>
              <a:rPr lang="en-US" sz="1000" dirty="0"/>
              <a:t> </a:t>
            </a:r>
            <a:r>
              <a:rPr lang="en-US" sz="1000" dirty="0" err="1"/>
              <a:t>Erhebungswelle</a:t>
            </a:r>
            <a:r>
              <a:rPr lang="en-US" sz="1000" dirty="0"/>
              <a:t> 2020. Inside Research Report. Luxemburg: Universität Luxemburg. https://www.csl.lu/fr/telechargements/publications/7bff320ec2</a:t>
            </a:r>
          </a:p>
          <a:p>
            <a:pPr marL="361950" indent="-361950" algn="just">
              <a:spcBef>
                <a:spcPts val="0"/>
              </a:spcBef>
              <a:spcAft>
                <a:spcPts val="600"/>
              </a:spcAft>
              <a:buClr>
                <a:srgbClr val="1BA8E1"/>
              </a:buClr>
              <a:buNone/>
            </a:pPr>
            <a:r>
              <a:rPr lang="en-US" sz="1000" dirty="0" err="1"/>
              <a:t>Topp</a:t>
            </a:r>
            <a:r>
              <a:rPr lang="en-US" sz="1000" dirty="0"/>
              <a:t>, C. W., </a:t>
            </a:r>
            <a:r>
              <a:rPr lang="en-US" sz="1000" dirty="0" err="1"/>
              <a:t>Østergaard</a:t>
            </a:r>
            <a:r>
              <a:rPr lang="en-US" sz="1000" dirty="0"/>
              <a:t>, S. D., </a:t>
            </a:r>
            <a:r>
              <a:rPr lang="en-US" sz="1000" dirty="0" err="1"/>
              <a:t>Søndergaard</a:t>
            </a:r>
            <a:r>
              <a:rPr lang="en-US" sz="1000" dirty="0"/>
              <a:t>, S., &amp; </a:t>
            </a:r>
            <a:r>
              <a:rPr lang="en-US" sz="1000" dirty="0" err="1"/>
              <a:t>Bech</a:t>
            </a:r>
            <a:r>
              <a:rPr lang="en-US" sz="1000" dirty="0"/>
              <a:t>, P. (2015). The WHO-5 Well-Being Index: a systematic review of the literature. </a:t>
            </a:r>
            <a:r>
              <a:rPr lang="en-US" sz="1000" i="1" dirty="0"/>
              <a:t>Psychotherapy and psychosomatics</a:t>
            </a:r>
            <a:r>
              <a:rPr lang="en-US" sz="1000" dirty="0"/>
              <a:t>, </a:t>
            </a:r>
            <a:r>
              <a:rPr lang="en-US" sz="1000" i="1" dirty="0"/>
              <a:t>84</a:t>
            </a:r>
            <a:r>
              <a:rPr lang="en-US" sz="1000" dirty="0"/>
              <a:t>(3), 167-176.</a:t>
            </a:r>
          </a:p>
        </p:txBody>
      </p:sp>
      <p:sp>
        <p:nvSpPr>
          <p:cNvPr id="2" name="Slide Number Placeholder 1"/>
          <p:cNvSpPr>
            <a:spLocks noGrp="1"/>
          </p:cNvSpPr>
          <p:nvPr>
            <p:ph type="sldNum" sz="quarter" idx="10"/>
          </p:nvPr>
        </p:nvSpPr>
        <p:spPr/>
        <p:txBody>
          <a:bodyPr/>
          <a:lstStyle/>
          <a:p>
            <a:fld id="{69CBF9F6-75D3-1B4A-A1AB-AF8E55766A5D}" type="slidenum">
              <a:rPr lang="en-US" smtClean="0"/>
              <a:pPr/>
              <a:t>17</a:t>
            </a:fld>
            <a:endParaRPr lang="en-US" dirty="0"/>
          </a:p>
        </p:txBody>
      </p:sp>
      <p:sp>
        <p:nvSpPr>
          <p:cNvPr id="6" name="Text Placeholder 4"/>
          <p:cNvSpPr txBox="1">
            <a:spLocks/>
          </p:cNvSpPr>
          <p:nvPr/>
        </p:nvSpPr>
        <p:spPr>
          <a:xfrm>
            <a:off x="498474" y="286684"/>
            <a:ext cx="6130926"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fr-CH" sz="3200" b="1" dirty="0" err="1"/>
              <a:t>References</a:t>
            </a:r>
            <a:endParaRPr lang="lb-LU" sz="3200" b="1" dirty="0"/>
          </a:p>
        </p:txBody>
      </p:sp>
    </p:spTree>
    <p:extLst>
      <p:ext uri="{BB962C8B-B14F-4D97-AF65-F5344CB8AC3E}">
        <p14:creationId xmlns:p14="http://schemas.microsoft.com/office/powerpoint/2010/main" val="324342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8474" y="2019364"/>
            <a:ext cx="7912101" cy="4144963"/>
          </a:xfrm>
        </p:spPr>
        <p:txBody>
          <a:bodyPr>
            <a:noAutofit/>
          </a:bodyPr>
          <a:lstStyle/>
          <a:p>
            <a:pPr marL="0" indent="0" algn="ctr">
              <a:spcBef>
                <a:spcPts val="600"/>
              </a:spcBef>
              <a:spcAft>
                <a:spcPts val="600"/>
              </a:spcAft>
              <a:buClr>
                <a:srgbClr val="1BA8E1"/>
              </a:buClr>
              <a:buNone/>
            </a:pPr>
            <a:r>
              <a:rPr lang="de-DE" sz="4000" b="1" dirty="0">
                <a:solidFill>
                  <a:schemeClr val="tx1"/>
                </a:solidFill>
              </a:rPr>
              <a:t>Appendix</a:t>
            </a:r>
          </a:p>
        </p:txBody>
      </p:sp>
      <p:sp>
        <p:nvSpPr>
          <p:cNvPr id="2" name="Slide Number Placeholder 1"/>
          <p:cNvSpPr>
            <a:spLocks noGrp="1"/>
          </p:cNvSpPr>
          <p:nvPr>
            <p:ph type="sldNum" sz="quarter" idx="10"/>
          </p:nvPr>
        </p:nvSpPr>
        <p:spPr/>
        <p:txBody>
          <a:bodyPr/>
          <a:lstStyle/>
          <a:p>
            <a:fld id="{69CBF9F6-75D3-1B4A-A1AB-AF8E55766A5D}" type="slidenum">
              <a:rPr lang="en-US" smtClean="0"/>
              <a:pPr/>
              <a:t>18</a:t>
            </a:fld>
            <a:endParaRPr lang="en-US"/>
          </a:p>
        </p:txBody>
      </p:sp>
    </p:spTree>
    <p:extLst>
      <p:ext uri="{BB962C8B-B14F-4D97-AF65-F5344CB8AC3E}">
        <p14:creationId xmlns:p14="http://schemas.microsoft.com/office/powerpoint/2010/main" val="651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8473" y="1541844"/>
            <a:ext cx="8504125" cy="654602"/>
          </a:xfrm>
        </p:spPr>
        <p:txBody>
          <a:bodyPr>
            <a:noAutofit/>
          </a:bodyPr>
          <a:lstStyle/>
          <a:p>
            <a:pPr marL="0" lvl="0" indent="0" algn="just">
              <a:spcAft>
                <a:spcPts val="600"/>
              </a:spcAft>
              <a:buClr>
                <a:srgbClr val="DA1F28"/>
              </a:buClr>
              <a:buNone/>
            </a:pPr>
            <a:r>
              <a:rPr lang="en-GB" b="1" dirty="0" err="1">
                <a:solidFill>
                  <a:prstClr val="black"/>
                </a:solidFill>
              </a:rPr>
              <a:t>Erfassung</a:t>
            </a:r>
            <a:r>
              <a:rPr lang="en-GB" b="1" dirty="0">
                <a:solidFill>
                  <a:prstClr val="black"/>
                </a:solidFill>
              </a:rPr>
              <a:t> von </a:t>
            </a:r>
            <a:r>
              <a:rPr lang="en-US" b="1" dirty="0">
                <a:solidFill>
                  <a:prstClr val="black"/>
                </a:solidFill>
              </a:rPr>
              <a:t>Well-Being und </a:t>
            </a:r>
            <a:r>
              <a:rPr lang="en-US" b="1" dirty="0" err="1">
                <a:solidFill>
                  <a:prstClr val="black"/>
                </a:solidFill>
              </a:rPr>
              <a:t>psychischer</a:t>
            </a:r>
            <a:r>
              <a:rPr lang="en-US" b="1" dirty="0">
                <a:solidFill>
                  <a:prstClr val="black"/>
                </a:solidFill>
              </a:rPr>
              <a:t> Gesundheit</a:t>
            </a:r>
          </a:p>
        </p:txBody>
      </p:sp>
      <p:sp>
        <p:nvSpPr>
          <p:cNvPr id="2" name="Slide Number Placeholder 1"/>
          <p:cNvSpPr>
            <a:spLocks noGrp="1"/>
          </p:cNvSpPr>
          <p:nvPr>
            <p:ph type="sldNum" sz="quarter" idx="10"/>
          </p:nvPr>
        </p:nvSpPr>
        <p:spPr/>
        <p:txBody>
          <a:bodyPr/>
          <a:lstStyle/>
          <a:p>
            <a:fld id="{69CBF9F6-75D3-1B4A-A1AB-AF8E55766A5D}" type="slidenum">
              <a:rPr lang="en-US" smtClean="0"/>
              <a:pPr/>
              <a:t>19</a:t>
            </a:fld>
            <a:endParaRPr lang="en-US"/>
          </a:p>
        </p:txBody>
      </p:sp>
      <p:sp>
        <p:nvSpPr>
          <p:cNvPr id="5" name="Text Placeholder 4"/>
          <p:cNvSpPr txBox="1">
            <a:spLocks/>
          </p:cNvSpPr>
          <p:nvPr/>
        </p:nvSpPr>
        <p:spPr>
          <a:xfrm>
            <a:off x="498473" y="286684"/>
            <a:ext cx="8291565"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Appendix</a:t>
            </a:r>
          </a:p>
        </p:txBody>
      </p:sp>
      <p:graphicFrame>
        <p:nvGraphicFramePr>
          <p:cNvPr id="6" name="Table 6">
            <a:extLst>
              <a:ext uri="{FF2B5EF4-FFF2-40B4-BE49-F238E27FC236}">
                <a16:creationId xmlns:a16="http://schemas.microsoft.com/office/drawing/2014/main" id="{6BDBF0BA-C663-4C64-A702-B0506764499E}"/>
              </a:ext>
            </a:extLst>
          </p:cNvPr>
          <p:cNvGraphicFramePr>
            <a:graphicFrameLocks noGrp="1"/>
          </p:cNvGraphicFramePr>
          <p:nvPr/>
        </p:nvGraphicFramePr>
        <p:xfrm>
          <a:off x="173083" y="2130111"/>
          <a:ext cx="8797834" cy="3992880"/>
        </p:xfrm>
        <a:graphic>
          <a:graphicData uri="http://schemas.openxmlformats.org/drawingml/2006/table">
            <a:tbl>
              <a:tblPr firstRow="1" bandRow="1">
                <a:tableStyleId>{5940675A-B579-460E-94D1-54222C63F5DA}</a:tableStyleId>
              </a:tblPr>
              <a:tblGrid>
                <a:gridCol w="1806546">
                  <a:extLst>
                    <a:ext uri="{9D8B030D-6E8A-4147-A177-3AD203B41FA5}">
                      <a16:colId xmlns:a16="http://schemas.microsoft.com/office/drawing/2014/main" val="1674225490"/>
                    </a:ext>
                  </a:extLst>
                </a:gridCol>
                <a:gridCol w="546755">
                  <a:extLst>
                    <a:ext uri="{9D8B030D-6E8A-4147-A177-3AD203B41FA5}">
                      <a16:colId xmlns:a16="http://schemas.microsoft.com/office/drawing/2014/main" val="3442557944"/>
                    </a:ext>
                  </a:extLst>
                </a:gridCol>
                <a:gridCol w="1263191">
                  <a:extLst>
                    <a:ext uri="{9D8B030D-6E8A-4147-A177-3AD203B41FA5}">
                      <a16:colId xmlns:a16="http://schemas.microsoft.com/office/drawing/2014/main" val="4211321463"/>
                    </a:ext>
                  </a:extLst>
                </a:gridCol>
                <a:gridCol w="480767">
                  <a:extLst>
                    <a:ext uri="{9D8B030D-6E8A-4147-A177-3AD203B41FA5}">
                      <a16:colId xmlns:a16="http://schemas.microsoft.com/office/drawing/2014/main" val="144197207"/>
                    </a:ext>
                  </a:extLst>
                </a:gridCol>
                <a:gridCol w="2187019">
                  <a:extLst>
                    <a:ext uri="{9D8B030D-6E8A-4147-A177-3AD203B41FA5}">
                      <a16:colId xmlns:a16="http://schemas.microsoft.com/office/drawing/2014/main" val="1771161179"/>
                    </a:ext>
                  </a:extLst>
                </a:gridCol>
                <a:gridCol w="1222086">
                  <a:extLst>
                    <a:ext uri="{9D8B030D-6E8A-4147-A177-3AD203B41FA5}">
                      <a16:colId xmlns:a16="http://schemas.microsoft.com/office/drawing/2014/main" val="664593844"/>
                    </a:ext>
                  </a:extLst>
                </a:gridCol>
                <a:gridCol w="1291470">
                  <a:extLst>
                    <a:ext uri="{9D8B030D-6E8A-4147-A177-3AD203B41FA5}">
                      <a16:colId xmlns:a16="http://schemas.microsoft.com/office/drawing/2014/main" val="863739996"/>
                    </a:ext>
                  </a:extLst>
                </a:gridCol>
              </a:tblGrid>
              <a:tr h="0">
                <a:tc>
                  <a:txBody>
                    <a:bodyPr/>
                    <a:lstStyle/>
                    <a:p>
                      <a:r>
                        <a:rPr lang="de-DE" sz="1100" b="1" dirty="0"/>
                        <a:t>Messung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dirty="0"/>
                        <a:t># Items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dirty="0"/>
                        <a:t>Referenz</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dirty="0"/>
                        <a:t>Rel. (</a:t>
                      </a:r>
                      <a:r>
                        <a:rPr lang="el-GR" sz="1100" b="1" dirty="0">
                          <a:solidFill>
                            <a:prstClr val="black"/>
                          </a:solidFill>
                        </a:rPr>
                        <a:t>ω</a:t>
                      </a:r>
                      <a:r>
                        <a:rPr lang="de-DE" sz="1100" b="1" dirty="0"/>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b="1" dirty="0"/>
                        <a:t>Beispielitem</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de-DE" sz="1100" b="1" dirty="0"/>
                        <a:t>Antwortkategorien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sz="1200" dirty="0"/>
                    </a:p>
                  </a:txBody>
                  <a:tcPr/>
                </a:tc>
                <a:extLst>
                  <a:ext uri="{0D108BD9-81ED-4DB2-BD59-A6C34878D82A}">
                    <a16:rowId xmlns:a16="http://schemas.microsoft.com/office/drawing/2014/main" val="275302767"/>
                  </a:ext>
                </a:extLst>
              </a:tr>
              <a:tr h="0">
                <a:tc>
                  <a:txBody>
                    <a:bodyPr/>
                    <a:lstStyle/>
                    <a:p>
                      <a:pPr algn="l"/>
                      <a:r>
                        <a:rPr lang="de-DE" sz="1100" dirty="0"/>
                        <a:t>Generelles Wohlbefinden </a:t>
                      </a:r>
                      <a:br>
                        <a:rPr lang="de-DE" sz="1100" dirty="0"/>
                      </a:br>
                      <a:r>
                        <a:rPr lang="de-DE" sz="900" dirty="0"/>
                        <a:t>(WHO-5 Well-</a:t>
                      </a:r>
                      <a:r>
                        <a:rPr lang="de-DE" sz="900" dirty="0" err="1"/>
                        <a:t>Being</a:t>
                      </a:r>
                      <a:r>
                        <a:rPr lang="de-DE" sz="900" dirty="0"/>
                        <a:t> Index)</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Topp et al., 2015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t>.90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i="0" dirty="0">
                          <a:solidFill>
                            <a:prstClr val="black"/>
                          </a:solidFill>
                        </a:rPr>
                        <a:t>In den letzten zwei Wochen habe ich mich energisch und aktiv gefühlt.</a:t>
                      </a:r>
                      <a:endParaRPr lang="de-DE" sz="1100" i="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1 (= </a:t>
                      </a:r>
                      <a:r>
                        <a:rPr lang="de-DE" sz="1100" i="1" dirty="0"/>
                        <a:t>Zu keinem Zeitpunkt</a:t>
                      </a:r>
                      <a:r>
                        <a:rPr lang="en-US" sz="1100" dirty="0">
                          <a:solidFill>
                            <a:prstClr val="black"/>
                          </a:solidFill>
                        </a:rPr>
                        <a:t>)</a:t>
                      </a:r>
                      <a:endParaRPr lang="de-DE" sz="11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baseline="0" dirty="0"/>
                        <a:t>6 (= </a:t>
                      </a:r>
                      <a:r>
                        <a:rPr lang="de-DE" sz="1100" i="1" baseline="0" dirty="0"/>
                        <a:t>Die ganze Zeit</a:t>
                      </a:r>
                      <a:r>
                        <a:rPr lang="en-US" sz="1100" dirty="0">
                          <a:solidFill>
                            <a:prstClr val="black"/>
                          </a:solidFill>
                        </a:rPr>
                        <a:t>)</a:t>
                      </a:r>
                      <a:endParaRPr lang="de-DE" sz="11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01292872"/>
                  </a:ext>
                </a:extLst>
              </a:tr>
              <a:tr h="0">
                <a:tc>
                  <a:txBody>
                    <a:bodyPr/>
                    <a:lstStyle/>
                    <a:p>
                      <a:pPr indent="0" algn="l" hangingPunct="0">
                        <a:lnSpc>
                          <a:spcPct val="100000"/>
                        </a:lnSpc>
                        <a:spcAft>
                          <a:spcPts val="0"/>
                        </a:spcAft>
                      </a:pPr>
                      <a:r>
                        <a:rPr lang="en-US" sz="1100" dirty="0"/>
                        <a:t>Burnout</a:t>
                      </a:r>
                      <a:endParaRPr lang="de-DE" sz="1100" kern="1200" dirty="0">
                        <a:solidFill>
                          <a:schemeClr val="tx1"/>
                        </a:solidFill>
                        <a:effectLst/>
                        <a:latin typeface="+mn-lt"/>
                        <a:ea typeface="Times New Roman" panose="02020603050405020304" pitchFamily="18" charset="0"/>
                        <a:cs typeface="+mn-cs"/>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6</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err="1"/>
                        <a:t>QoW</a:t>
                      </a:r>
                      <a:endParaRPr lang="de-DE" sz="11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.85</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i="0" dirty="0">
                          <a:solidFill>
                            <a:prstClr val="black"/>
                          </a:solidFill>
                        </a:rPr>
                        <a:t>In welchem Maße </a:t>
                      </a:r>
                      <a:r>
                        <a:rPr lang="de-DE" sz="1100" i="0" dirty="0">
                          <a:solidFill>
                            <a:prstClr val="black"/>
                          </a:solidFill>
                        </a:rPr>
                        <a:t>ist ihre Arbeit emotional erschöpfend?</a:t>
                      </a:r>
                      <a:endParaRPr lang="nl-NL" sz="1100" i="0" dirty="0">
                        <a:solidFill>
                          <a:prstClr val="black"/>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1 (= </a:t>
                      </a:r>
                      <a:r>
                        <a:rPr lang="de-DE" sz="1100" i="1" dirty="0"/>
                        <a:t>in sehr geringem Maß</a:t>
                      </a:r>
                      <a:r>
                        <a:rPr lang="en-US" sz="1100" dirty="0">
                          <a:solidFill>
                            <a:prstClr val="black"/>
                          </a:solidFill>
                        </a:rPr>
                        <a:t>)</a:t>
                      </a:r>
                      <a:endParaRPr lang="de-DE" sz="11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dirty="0"/>
                        <a:t>5</a:t>
                      </a:r>
                      <a:r>
                        <a:rPr lang="de-DE" sz="1100" baseline="0" dirty="0"/>
                        <a:t> (= </a:t>
                      </a:r>
                      <a:r>
                        <a:rPr lang="de-DE" sz="1100" i="1" dirty="0"/>
                        <a:t>in sehr hohem Maß</a:t>
                      </a:r>
                      <a:r>
                        <a:rPr lang="en-US" sz="1100" dirty="0">
                          <a:solidFill>
                            <a:prstClr val="black"/>
                          </a:solidFill>
                        </a:rPr>
                        <a:t>)</a:t>
                      </a:r>
                      <a:endParaRPr lang="de-DE" sz="11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34235886"/>
                  </a:ext>
                </a:extLst>
              </a:tr>
              <a:tr h="0">
                <a:tc>
                  <a:txBody>
                    <a:bodyPr/>
                    <a:lstStyle/>
                    <a:p>
                      <a:pPr algn="l"/>
                      <a:r>
                        <a:rPr lang="de-DE" sz="1100" dirty="0"/>
                        <a:t>Vitalität </a:t>
                      </a:r>
                      <a:br>
                        <a:rPr lang="de-DE" sz="1100" dirty="0"/>
                      </a:br>
                      <a:r>
                        <a:rPr lang="de-DE" sz="900" dirty="0"/>
                        <a:t>(Subdimension von Arbeitsengagement)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sz="11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err="1"/>
                        <a:t>Schaufeli</a:t>
                      </a:r>
                      <a:r>
                        <a:rPr lang="de-DE" sz="1100" dirty="0"/>
                        <a:t> et al., 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t>.74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e-DE" sz="1100" i="0" dirty="0"/>
                        <a:t>Wie häufig freuen Sie sich auf Ihre Arbeit, wenn Sie morgens aufstehen?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solidFill>
                            <a:prstClr val="black"/>
                          </a:solidFill>
                        </a:rPr>
                        <a:t>1 (= </a:t>
                      </a:r>
                      <a:r>
                        <a:rPr lang="en-US" sz="1100" i="1" dirty="0" err="1">
                          <a:solidFill>
                            <a:prstClr val="black"/>
                          </a:solidFill>
                        </a:rPr>
                        <a:t>Nie</a:t>
                      </a:r>
                      <a:r>
                        <a:rPr lang="en-US" sz="1100" dirty="0">
                          <a:solidFill>
                            <a:prstClr val="black"/>
                          </a:solidFill>
                        </a:rPr>
                        <a:t>) </a:t>
                      </a:r>
                      <a:endParaRPr lang="de-DE"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100" dirty="0">
                          <a:solidFill>
                            <a:prstClr val="black"/>
                          </a:solidFill>
                        </a:rPr>
                        <a:t>5 (= </a:t>
                      </a:r>
                      <a:r>
                        <a:rPr lang="en-US" sz="1100" i="1" dirty="0">
                          <a:solidFill>
                            <a:prstClr val="black"/>
                          </a:solidFill>
                        </a:rPr>
                        <a:t>Fast </a:t>
                      </a:r>
                      <a:r>
                        <a:rPr lang="en-US" sz="1100" i="1" dirty="0" err="1">
                          <a:solidFill>
                            <a:prstClr val="black"/>
                          </a:solidFill>
                        </a:rPr>
                        <a:t>immer</a:t>
                      </a:r>
                      <a:r>
                        <a:rPr lang="en-US" sz="1100" dirty="0">
                          <a:solidFill>
                            <a:prstClr val="black"/>
                          </a:solidFill>
                        </a:rPr>
                        <a:t>)</a:t>
                      </a:r>
                      <a:endParaRPr lang="de-DE"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8532763"/>
                  </a:ext>
                </a:extLst>
              </a:tr>
              <a:tr h="0">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100" dirty="0" err="1"/>
                        <a:t>Arbeitszufriedenheit</a:t>
                      </a:r>
                      <a:endParaRPr lang="de-DE" sz="1100" kern="1200" dirty="0">
                        <a:solidFill>
                          <a:schemeClr val="tx1"/>
                        </a:solidFill>
                        <a:effectLst/>
                        <a:latin typeface="+mn-lt"/>
                        <a:ea typeface="Times New Roman" panose="02020603050405020304" pitchFamily="18" charset="0"/>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QoW</a:t>
                      </a:r>
                      <a:endParaRPr lang="de-DE" sz="11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.81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i="0" dirty="0">
                          <a:solidFill>
                            <a:prstClr val="black"/>
                          </a:solidFill>
                        </a:rPr>
                        <a:t>Wie zufrieden sind Sie gegenwärtig mit Ihrer Arbeit?</a:t>
                      </a:r>
                      <a:endParaRPr lang="nl-NL" sz="1100" i="0" dirty="0">
                        <a:solidFill>
                          <a:prstClr val="black"/>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prstClr val="black"/>
                          </a:solidFill>
                        </a:rPr>
                        <a:t>1 (= </a:t>
                      </a:r>
                      <a:r>
                        <a:rPr lang="en-US" sz="1100" i="1" dirty="0">
                          <a:solidFill>
                            <a:prstClr val="black"/>
                          </a:solidFill>
                        </a:rPr>
                        <a:t>in </a:t>
                      </a:r>
                      <a:r>
                        <a:rPr lang="en-US" sz="1100" i="1" dirty="0" err="1">
                          <a:solidFill>
                            <a:prstClr val="black"/>
                          </a:solidFill>
                        </a:rPr>
                        <a:t>sehr</a:t>
                      </a:r>
                      <a:r>
                        <a:rPr lang="en-US" sz="1100" i="1" dirty="0">
                          <a:solidFill>
                            <a:prstClr val="black"/>
                          </a:solidFill>
                        </a:rPr>
                        <a:t> </a:t>
                      </a:r>
                      <a:r>
                        <a:rPr lang="en-US" sz="1100" i="1" dirty="0" err="1">
                          <a:solidFill>
                            <a:prstClr val="black"/>
                          </a:solidFill>
                        </a:rPr>
                        <a:t>geringem</a:t>
                      </a:r>
                      <a:r>
                        <a:rPr lang="en-US" sz="1100" i="1" dirty="0">
                          <a:solidFill>
                            <a:prstClr val="black"/>
                          </a:solidFill>
                        </a:rPr>
                        <a:t> </a:t>
                      </a:r>
                      <a:r>
                        <a:rPr lang="en-US" sz="1100" i="1" dirty="0" err="1">
                          <a:solidFill>
                            <a:prstClr val="black"/>
                          </a:solidFill>
                        </a:rPr>
                        <a:t>Maß</a:t>
                      </a:r>
                      <a:r>
                        <a:rPr lang="en-US" sz="1100" i="1" dirty="0">
                          <a:solidFill>
                            <a:prstClr val="black"/>
                          </a:solidFill>
                        </a:rPr>
                        <a:t> </a:t>
                      </a:r>
                      <a:r>
                        <a:rPr lang="en-US" sz="1100" i="1" dirty="0" err="1">
                          <a:solidFill>
                            <a:prstClr val="black"/>
                          </a:solidFill>
                        </a:rPr>
                        <a:t>zufrieden</a:t>
                      </a:r>
                      <a:r>
                        <a:rPr lang="en-US" sz="1100" dirty="0">
                          <a:solidFill>
                            <a:prstClr val="black"/>
                          </a:solidFill>
                        </a:rPr>
                        <a:t>) </a:t>
                      </a:r>
                      <a:endParaRPr lang="de-DE" sz="11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prstClr val="black"/>
                          </a:solidFill>
                        </a:rPr>
                        <a:t>5 (= </a:t>
                      </a:r>
                      <a:r>
                        <a:rPr lang="de-DE" sz="1100" i="1" dirty="0">
                          <a:solidFill>
                            <a:prstClr val="black"/>
                          </a:solidFill>
                        </a:rPr>
                        <a:t>in sehr hohem Maß zufrieden</a:t>
                      </a:r>
                      <a:r>
                        <a:rPr lang="en-US" sz="1100" dirty="0">
                          <a:solidFill>
                            <a:prstClr val="black"/>
                          </a:solidFill>
                        </a:rPr>
                        <a:t>)</a:t>
                      </a:r>
                      <a:endParaRPr lang="de-DE" sz="11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9996019"/>
                  </a:ext>
                </a:extLst>
              </a:tr>
              <a:tr h="0">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de-DE" sz="1100" kern="1200" dirty="0">
                          <a:solidFill>
                            <a:schemeClr val="tx1"/>
                          </a:solidFill>
                          <a:effectLst/>
                          <a:latin typeface="+mn-lt"/>
                          <a:ea typeface="Times New Roman" panose="02020603050405020304" pitchFamily="18" charset="0"/>
                          <a:cs typeface="+mn-cs"/>
                        </a:rPr>
                        <a:t>Psychosomatische Beschwerden</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1100" b="0" i="0" u="none" strike="noStrike" kern="1200" cap="none" spc="0" normalizeH="0" baseline="0" noProof="0">
                          <a:ln>
                            <a:noFill/>
                          </a:ln>
                          <a:solidFill>
                            <a:prstClr val="black"/>
                          </a:solidFill>
                          <a:effectLst/>
                          <a:uLnTx/>
                          <a:uFillTx/>
                          <a:latin typeface="Arial"/>
                          <a:ea typeface="+mn-ea"/>
                          <a:cs typeface="+mn-cs"/>
                        </a:rPr>
                        <a:t>QoW</a:t>
                      </a:r>
                      <a:endParaRPr lang="de-DE" sz="11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.79</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i="0" dirty="0">
                          <a:solidFill>
                            <a:prstClr val="black"/>
                          </a:solidFill>
                        </a:rPr>
                        <a:t>Wie häufig hatten Sie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i="0" dirty="0">
                          <a:solidFill>
                            <a:prstClr val="black"/>
                          </a:solidFill>
                        </a:rPr>
                        <a:t>in den letzten 12 Monaten Kopfschmerzen?</a:t>
                      </a:r>
                      <a:endParaRPr lang="nl-NL" sz="1100" i="0" dirty="0">
                        <a:solidFill>
                          <a:prstClr val="black"/>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prstClr val="black"/>
                          </a:solidFill>
                        </a:rPr>
                        <a:t>1 (= </a:t>
                      </a:r>
                      <a:r>
                        <a:rPr lang="en-US" sz="1100" i="1" dirty="0" err="1">
                          <a:solidFill>
                            <a:prstClr val="black"/>
                          </a:solidFill>
                        </a:rPr>
                        <a:t>Nie</a:t>
                      </a:r>
                      <a:r>
                        <a:rPr lang="en-US" sz="1100" dirty="0">
                          <a:solidFill>
                            <a:prstClr val="black"/>
                          </a:solidFill>
                        </a:rPr>
                        <a:t>) </a:t>
                      </a:r>
                      <a:endParaRPr lang="de-DE" sz="11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a:solidFill>
                            <a:prstClr val="black"/>
                          </a:solidFill>
                        </a:rPr>
                        <a:t>5 (= </a:t>
                      </a:r>
                      <a:r>
                        <a:rPr lang="en-US" sz="1100" i="1" dirty="0">
                          <a:solidFill>
                            <a:prstClr val="black"/>
                          </a:solidFill>
                        </a:rPr>
                        <a:t>Fast </a:t>
                      </a:r>
                      <a:r>
                        <a:rPr lang="en-US" sz="1100" i="1" dirty="0" err="1">
                          <a:solidFill>
                            <a:prstClr val="black"/>
                          </a:solidFill>
                        </a:rPr>
                        <a:t>immer</a:t>
                      </a:r>
                      <a:r>
                        <a:rPr lang="en-US" sz="1100" dirty="0">
                          <a:solidFill>
                            <a:prstClr val="black"/>
                          </a:solidFill>
                        </a:rPr>
                        <a:t>)</a:t>
                      </a:r>
                      <a:endParaRPr lang="de-DE" sz="11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4807685"/>
                  </a:ext>
                </a:extLst>
              </a:tr>
              <a:tr h="0">
                <a:tc>
                  <a:txBody>
                    <a:bodyPr/>
                    <a:lstStyle/>
                    <a:p>
                      <a:pPr algn="l">
                        <a:spcAft>
                          <a:spcPts val="600"/>
                        </a:spcAft>
                        <a:buClr>
                          <a:schemeClr val="accent2"/>
                        </a:buClr>
                      </a:pPr>
                      <a:r>
                        <a:rPr lang="en-US" sz="1100" dirty="0"/>
                        <a:t>Angst </a:t>
                      </a:r>
                      <a:r>
                        <a:rPr lang="en-US" sz="1100" dirty="0" err="1"/>
                        <a:t>vor</a:t>
                      </a:r>
                      <a:r>
                        <a:rPr lang="en-US" sz="1100" dirty="0"/>
                        <a:t> Corona-</a:t>
                      </a:r>
                      <a:r>
                        <a:rPr lang="en-US" sz="1100" dirty="0" err="1"/>
                        <a:t>Infektion</a:t>
                      </a:r>
                      <a:endParaRPr lang="en-US" sz="11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de-DE" sz="1100" b="0" i="0" u="none" strike="noStrike" kern="1200" cap="none" spc="0" normalizeH="0" baseline="0" noProof="0" dirty="0" err="1">
                          <a:ln>
                            <a:noFill/>
                          </a:ln>
                          <a:solidFill>
                            <a:prstClr val="black"/>
                          </a:solidFill>
                          <a:effectLst/>
                          <a:uLnTx/>
                          <a:uFillTx/>
                          <a:latin typeface="Arial"/>
                          <a:ea typeface="+mn-ea"/>
                          <a:cs typeface="+mn-cs"/>
                        </a:rPr>
                        <a:t>QoW</a:t>
                      </a:r>
                      <a:endParaRPr lang="de-DE" sz="11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a:solidFill>
                            <a:prstClr val="black"/>
                          </a:solidFill>
                        </a:rPr>
                        <a:t>In welchem Maße haben Sie Angst sich in Ihrer aktuellen Arbeitssituation mit Covid-19 anzustecken?</a:t>
                      </a:r>
                      <a:endParaRPr lang="nl-NL" sz="1100" dirty="0">
                        <a:solidFill>
                          <a:prstClr val="black"/>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1 (= </a:t>
                      </a:r>
                      <a:r>
                        <a:rPr lang="de-DE" sz="1100" i="1" dirty="0"/>
                        <a:t>in sehr geringem Maß</a:t>
                      </a:r>
                      <a:r>
                        <a:rPr lang="en-US" sz="1100" dirty="0">
                          <a:solidFill>
                            <a:prstClr val="black"/>
                          </a:solidFill>
                        </a:rPr>
                        <a:t>)</a:t>
                      </a:r>
                      <a:endParaRPr lang="de-DE" sz="11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dirty="0"/>
                        <a:t>5</a:t>
                      </a:r>
                      <a:r>
                        <a:rPr lang="de-DE" sz="1100" baseline="0" dirty="0"/>
                        <a:t> (= </a:t>
                      </a:r>
                      <a:r>
                        <a:rPr lang="de-DE" sz="1100" i="1" baseline="0" dirty="0"/>
                        <a:t>in sehr hohem Maß</a:t>
                      </a:r>
                      <a:r>
                        <a:rPr lang="en-US" sz="1100" dirty="0">
                          <a:solidFill>
                            <a:prstClr val="black"/>
                          </a:solidFill>
                        </a:rPr>
                        <a:t>)</a:t>
                      </a:r>
                      <a:endParaRPr lang="de-DE" sz="11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7996793"/>
                  </a:ext>
                </a:extLst>
              </a:tr>
            </a:tbl>
          </a:graphicData>
        </a:graphic>
      </p:graphicFrame>
    </p:spTree>
    <p:extLst>
      <p:ext uri="{BB962C8B-B14F-4D97-AF65-F5344CB8AC3E}">
        <p14:creationId xmlns:p14="http://schemas.microsoft.com/office/powerpoint/2010/main" val="357066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CBF9F6-75D3-1B4A-A1AB-AF8E55766A5D}" type="slidenum">
              <a:rPr lang="en-US" smtClean="0"/>
              <a:pPr/>
              <a:t>2</a:t>
            </a:fld>
            <a:endParaRPr lang="en-US"/>
          </a:p>
        </p:txBody>
      </p:sp>
      <p:sp>
        <p:nvSpPr>
          <p:cNvPr id="6" name="Text Placeholder 4"/>
          <p:cNvSpPr txBox="1">
            <a:spLocks/>
          </p:cNvSpPr>
          <p:nvPr/>
        </p:nvSpPr>
        <p:spPr>
          <a:xfrm>
            <a:off x="498473" y="286684"/>
            <a:ext cx="8291565"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COVID-19 noch aktuell?</a:t>
            </a:r>
          </a:p>
        </p:txBody>
      </p:sp>
      <p:pic>
        <p:nvPicPr>
          <p:cNvPr id="8" name="Grafik 7">
            <a:extLst>
              <a:ext uri="{FF2B5EF4-FFF2-40B4-BE49-F238E27FC236}">
                <a16:creationId xmlns:a16="http://schemas.microsoft.com/office/drawing/2014/main" id="{118DE50F-0A14-4873-8E77-6F6E524EEBC3}"/>
              </a:ext>
            </a:extLst>
          </p:cNvPr>
          <p:cNvPicPr>
            <a:picLocks noChangeAspect="1"/>
          </p:cNvPicPr>
          <p:nvPr/>
        </p:nvPicPr>
        <p:blipFill>
          <a:blip r:embed="rId3"/>
          <a:stretch>
            <a:fillRect/>
          </a:stretch>
        </p:blipFill>
        <p:spPr>
          <a:xfrm>
            <a:off x="2260945" y="1510839"/>
            <a:ext cx="3195687" cy="2006218"/>
          </a:xfrm>
          <a:prstGeom prst="rect">
            <a:avLst/>
          </a:prstGeom>
        </p:spPr>
      </p:pic>
      <p:pic>
        <p:nvPicPr>
          <p:cNvPr id="10" name="Grafik 9">
            <a:extLst>
              <a:ext uri="{FF2B5EF4-FFF2-40B4-BE49-F238E27FC236}">
                <a16:creationId xmlns:a16="http://schemas.microsoft.com/office/drawing/2014/main" id="{B12DB35B-58B8-4397-B29D-5C9EE73BA9B4}"/>
              </a:ext>
            </a:extLst>
          </p:cNvPr>
          <p:cNvPicPr>
            <a:picLocks noChangeAspect="1"/>
          </p:cNvPicPr>
          <p:nvPr/>
        </p:nvPicPr>
        <p:blipFill>
          <a:blip r:embed="rId4"/>
          <a:stretch>
            <a:fillRect/>
          </a:stretch>
        </p:blipFill>
        <p:spPr>
          <a:xfrm>
            <a:off x="4673624" y="4102015"/>
            <a:ext cx="3948112" cy="1662112"/>
          </a:xfrm>
          <a:prstGeom prst="rect">
            <a:avLst/>
          </a:prstGeom>
        </p:spPr>
      </p:pic>
      <p:pic>
        <p:nvPicPr>
          <p:cNvPr id="12" name="Grafik 11">
            <a:extLst>
              <a:ext uri="{FF2B5EF4-FFF2-40B4-BE49-F238E27FC236}">
                <a16:creationId xmlns:a16="http://schemas.microsoft.com/office/drawing/2014/main" id="{8153D9DA-647F-4CCD-BC0E-C432D172203A}"/>
              </a:ext>
            </a:extLst>
          </p:cNvPr>
          <p:cNvPicPr>
            <a:picLocks noChangeAspect="1"/>
          </p:cNvPicPr>
          <p:nvPr/>
        </p:nvPicPr>
        <p:blipFill>
          <a:blip r:embed="rId5"/>
          <a:stretch>
            <a:fillRect/>
          </a:stretch>
        </p:blipFill>
        <p:spPr>
          <a:xfrm>
            <a:off x="443922" y="2990869"/>
            <a:ext cx="2898939" cy="2920381"/>
          </a:xfrm>
          <a:prstGeom prst="rect">
            <a:avLst/>
          </a:prstGeom>
        </p:spPr>
      </p:pic>
      <p:pic>
        <p:nvPicPr>
          <p:cNvPr id="14" name="Grafik 13">
            <a:extLst>
              <a:ext uri="{FF2B5EF4-FFF2-40B4-BE49-F238E27FC236}">
                <a16:creationId xmlns:a16="http://schemas.microsoft.com/office/drawing/2014/main" id="{D01AFD58-46B2-4DAB-A469-771CDFF5BB46}"/>
              </a:ext>
            </a:extLst>
          </p:cNvPr>
          <p:cNvPicPr>
            <a:picLocks noChangeAspect="1"/>
          </p:cNvPicPr>
          <p:nvPr/>
        </p:nvPicPr>
        <p:blipFill>
          <a:blip r:embed="rId6"/>
          <a:stretch>
            <a:fillRect/>
          </a:stretch>
        </p:blipFill>
        <p:spPr>
          <a:xfrm>
            <a:off x="4644255" y="1297017"/>
            <a:ext cx="3948112" cy="2284377"/>
          </a:xfrm>
          <a:prstGeom prst="rect">
            <a:avLst/>
          </a:prstGeom>
        </p:spPr>
      </p:pic>
      <p:pic>
        <p:nvPicPr>
          <p:cNvPr id="16" name="Grafik 15">
            <a:extLst>
              <a:ext uri="{FF2B5EF4-FFF2-40B4-BE49-F238E27FC236}">
                <a16:creationId xmlns:a16="http://schemas.microsoft.com/office/drawing/2014/main" id="{7375973D-24F3-4F98-B847-860227554EC4}"/>
              </a:ext>
            </a:extLst>
          </p:cNvPr>
          <p:cNvPicPr>
            <a:picLocks noChangeAspect="1"/>
          </p:cNvPicPr>
          <p:nvPr/>
        </p:nvPicPr>
        <p:blipFill>
          <a:blip r:embed="rId7"/>
          <a:stretch>
            <a:fillRect/>
          </a:stretch>
        </p:blipFill>
        <p:spPr>
          <a:xfrm>
            <a:off x="469457" y="1477507"/>
            <a:ext cx="4174798" cy="1209679"/>
          </a:xfrm>
          <a:prstGeom prst="rect">
            <a:avLst/>
          </a:prstGeom>
        </p:spPr>
      </p:pic>
      <p:pic>
        <p:nvPicPr>
          <p:cNvPr id="18" name="Grafik 17">
            <a:extLst>
              <a:ext uri="{FF2B5EF4-FFF2-40B4-BE49-F238E27FC236}">
                <a16:creationId xmlns:a16="http://schemas.microsoft.com/office/drawing/2014/main" id="{800144A0-F838-4DB5-B325-7FE3A61A483A}"/>
              </a:ext>
            </a:extLst>
          </p:cNvPr>
          <p:cNvPicPr>
            <a:picLocks noChangeAspect="1"/>
          </p:cNvPicPr>
          <p:nvPr/>
        </p:nvPicPr>
        <p:blipFill>
          <a:blip r:embed="rId8"/>
          <a:stretch>
            <a:fillRect/>
          </a:stretch>
        </p:blipFill>
        <p:spPr>
          <a:xfrm>
            <a:off x="3343023" y="2520783"/>
            <a:ext cx="3948112" cy="2786369"/>
          </a:xfrm>
          <a:prstGeom prst="rect">
            <a:avLst/>
          </a:prstGeom>
        </p:spPr>
      </p:pic>
      <p:pic>
        <p:nvPicPr>
          <p:cNvPr id="20" name="Grafik 19">
            <a:extLst>
              <a:ext uri="{FF2B5EF4-FFF2-40B4-BE49-F238E27FC236}">
                <a16:creationId xmlns:a16="http://schemas.microsoft.com/office/drawing/2014/main" id="{5FE3BFD7-05B5-469C-9CC0-09D09238B788}"/>
              </a:ext>
            </a:extLst>
          </p:cNvPr>
          <p:cNvPicPr>
            <a:picLocks noChangeAspect="1"/>
          </p:cNvPicPr>
          <p:nvPr/>
        </p:nvPicPr>
        <p:blipFill>
          <a:blip r:embed="rId9"/>
          <a:stretch>
            <a:fillRect/>
          </a:stretch>
        </p:blipFill>
        <p:spPr>
          <a:xfrm>
            <a:off x="1897979" y="4542032"/>
            <a:ext cx="4424215" cy="1679070"/>
          </a:xfrm>
          <a:prstGeom prst="rect">
            <a:avLst/>
          </a:prstGeom>
        </p:spPr>
      </p:pic>
    </p:spTree>
    <p:extLst>
      <p:ext uri="{BB962C8B-B14F-4D97-AF65-F5344CB8AC3E}">
        <p14:creationId xmlns:p14="http://schemas.microsoft.com/office/powerpoint/2010/main" val="138098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4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7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16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210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140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CBF9F6-75D3-1B4A-A1AB-AF8E55766A5D}" type="slidenum">
              <a:rPr lang="en-US" smtClean="0"/>
              <a:pPr/>
              <a:t>20</a:t>
            </a:fld>
            <a:endParaRPr lang="en-US"/>
          </a:p>
        </p:txBody>
      </p:sp>
      <p:sp>
        <p:nvSpPr>
          <p:cNvPr id="14" name="Text Placeholder 4"/>
          <p:cNvSpPr txBox="1">
            <a:spLocks/>
          </p:cNvSpPr>
          <p:nvPr/>
        </p:nvSpPr>
        <p:spPr>
          <a:xfrm>
            <a:off x="498473" y="286684"/>
            <a:ext cx="8448881"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Appendix</a:t>
            </a:r>
          </a:p>
        </p:txBody>
      </p:sp>
      <p:pic>
        <p:nvPicPr>
          <p:cNvPr id="4" name="Grafik 3">
            <a:extLst>
              <a:ext uri="{FF2B5EF4-FFF2-40B4-BE49-F238E27FC236}">
                <a16:creationId xmlns:a16="http://schemas.microsoft.com/office/drawing/2014/main" id="{9B706C9A-BD0A-4522-9E79-2F1DCB04E88A}"/>
              </a:ext>
            </a:extLst>
          </p:cNvPr>
          <p:cNvPicPr>
            <a:picLocks noChangeAspect="1"/>
          </p:cNvPicPr>
          <p:nvPr/>
        </p:nvPicPr>
        <p:blipFill>
          <a:blip r:embed="rId3"/>
          <a:stretch>
            <a:fillRect/>
          </a:stretch>
        </p:blipFill>
        <p:spPr>
          <a:xfrm>
            <a:off x="0" y="1529299"/>
            <a:ext cx="9144000" cy="4350847"/>
          </a:xfrm>
          <a:prstGeom prst="rect">
            <a:avLst/>
          </a:prstGeom>
        </p:spPr>
      </p:pic>
    </p:spTree>
    <p:extLst>
      <p:ext uri="{BB962C8B-B14F-4D97-AF65-F5344CB8AC3E}">
        <p14:creationId xmlns:p14="http://schemas.microsoft.com/office/powerpoint/2010/main" val="143893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CBF9F6-75D3-1B4A-A1AB-AF8E55766A5D}" type="slidenum">
              <a:rPr lang="en-US" smtClean="0"/>
              <a:pPr/>
              <a:t>21</a:t>
            </a:fld>
            <a:endParaRPr lang="en-US"/>
          </a:p>
        </p:txBody>
      </p:sp>
      <p:sp>
        <p:nvSpPr>
          <p:cNvPr id="14" name="Text Placeholder 4"/>
          <p:cNvSpPr txBox="1">
            <a:spLocks/>
          </p:cNvSpPr>
          <p:nvPr/>
        </p:nvSpPr>
        <p:spPr>
          <a:xfrm>
            <a:off x="498473" y="286684"/>
            <a:ext cx="8448881"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Appendix</a:t>
            </a:r>
          </a:p>
        </p:txBody>
      </p:sp>
      <p:pic>
        <p:nvPicPr>
          <p:cNvPr id="4" name="Grafik 3">
            <a:extLst>
              <a:ext uri="{FF2B5EF4-FFF2-40B4-BE49-F238E27FC236}">
                <a16:creationId xmlns:a16="http://schemas.microsoft.com/office/drawing/2014/main" id="{7C2BAD84-3255-4FCD-9F1D-0F0816095552}"/>
              </a:ext>
            </a:extLst>
          </p:cNvPr>
          <p:cNvPicPr>
            <a:picLocks noChangeAspect="1"/>
          </p:cNvPicPr>
          <p:nvPr/>
        </p:nvPicPr>
        <p:blipFill>
          <a:blip r:embed="rId3"/>
          <a:stretch>
            <a:fillRect/>
          </a:stretch>
        </p:blipFill>
        <p:spPr>
          <a:xfrm>
            <a:off x="284161" y="1485822"/>
            <a:ext cx="8154233" cy="5158269"/>
          </a:xfrm>
          <a:prstGeom prst="rect">
            <a:avLst/>
          </a:prstGeom>
        </p:spPr>
      </p:pic>
    </p:spTree>
    <p:extLst>
      <p:ext uri="{BB962C8B-B14F-4D97-AF65-F5344CB8AC3E}">
        <p14:creationId xmlns:p14="http://schemas.microsoft.com/office/powerpoint/2010/main" val="135034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CBF9F6-75D3-1B4A-A1AB-AF8E55766A5D}" type="slidenum">
              <a:rPr lang="en-US" smtClean="0"/>
              <a:pPr/>
              <a:t>22</a:t>
            </a:fld>
            <a:endParaRPr lang="en-US"/>
          </a:p>
        </p:txBody>
      </p:sp>
      <p:sp>
        <p:nvSpPr>
          <p:cNvPr id="14" name="Text Placeholder 4"/>
          <p:cNvSpPr txBox="1">
            <a:spLocks/>
          </p:cNvSpPr>
          <p:nvPr/>
        </p:nvSpPr>
        <p:spPr>
          <a:xfrm>
            <a:off x="498473" y="286684"/>
            <a:ext cx="8448881"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Appendix</a:t>
            </a:r>
          </a:p>
        </p:txBody>
      </p:sp>
      <p:pic>
        <p:nvPicPr>
          <p:cNvPr id="5" name="Grafik 4">
            <a:extLst>
              <a:ext uri="{FF2B5EF4-FFF2-40B4-BE49-F238E27FC236}">
                <a16:creationId xmlns:a16="http://schemas.microsoft.com/office/drawing/2014/main" id="{574335EC-4878-4C96-BB74-B07BC69CD30F}"/>
              </a:ext>
            </a:extLst>
          </p:cNvPr>
          <p:cNvPicPr>
            <a:picLocks noChangeAspect="1"/>
          </p:cNvPicPr>
          <p:nvPr/>
        </p:nvPicPr>
        <p:blipFill>
          <a:blip r:embed="rId3"/>
          <a:stretch>
            <a:fillRect/>
          </a:stretch>
        </p:blipFill>
        <p:spPr>
          <a:xfrm>
            <a:off x="52387" y="2184416"/>
            <a:ext cx="9039225" cy="2790825"/>
          </a:xfrm>
          <a:prstGeom prst="rect">
            <a:avLst/>
          </a:prstGeom>
        </p:spPr>
      </p:pic>
    </p:spTree>
    <p:extLst>
      <p:ext uri="{BB962C8B-B14F-4D97-AF65-F5344CB8AC3E}">
        <p14:creationId xmlns:p14="http://schemas.microsoft.com/office/powerpoint/2010/main" val="2811237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CBF9F6-75D3-1B4A-A1AB-AF8E55766A5D}" type="slidenum">
              <a:rPr lang="en-US" smtClean="0"/>
              <a:pPr/>
              <a:t>23</a:t>
            </a:fld>
            <a:endParaRPr lang="en-US"/>
          </a:p>
        </p:txBody>
      </p:sp>
      <p:sp>
        <p:nvSpPr>
          <p:cNvPr id="14" name="Text Placeholder 4"/>
          <p:cNvSpPr txBox="1">
            <a:spLocks/>
          </p:cNvSpPr>
          <p:nvPr/>
        </p:nvSpPr>
        <p:spPr>
          <a:xfrm>
            <a:off x="498473" y="286684"/>
            <a:ext cx="8448881"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Appendix</a:t>
            </a:r>
          </a:p>
        </p:txBody>
      </p:sp>
      <p:pic>
        <p:nvPicPr>
          <p:cNvPr id="11" name="Grafik 10">
            <a:extLst>
              <a:ext uri="{FF2B5EF4-FFF2-40B4-BE49-F238E27FC236}">
                <a16:creationId xmlns:a16="http://schemas.microsoft.com/office/drawing/2014/main" id="{DB50988D-1F60-4F80-99C8-7986CEC83357}"/>
              </a:ext>
            </a:extLst>
          </p:cNvPr>
          <p:cNvPicPr>
            <a:picLocks noChangeAspect="1"/>
          </p:cNvPicPr>
          <p:nvPr/>
        </p:nvPicPr>
        <p:blipFill>
          <a:blip r:embed="rId3"/>
          <a:stretch>
            <a:fillRect/>
          </a:stretch>
        </p:blipFill>
        <p:spPr>
          <a:xfrm>
            <a:off x="150290" y="1489435"/>
            <a:ext cx="8843420" cy="4586466"/>
          </a:xfrm>
          <a:prstGeom prst="rect">
            <a:avLst/>
          </a:prstGeom>
        </p:spPr>
      </p:pic>
      <p:sp>
        <p:nvSpPr>
          <p:cNvPr id="5" name="TextBox 7">
            <a:extLst>
              <a:ext uri="{FF2B5EF4-FFF2-40B4-BE49-F238E27FC236}">
                <a16:creationId xmlns:a16="http://schemas.microsoft.com/office/drawing/2014/main" id="{345E2998-2139-40B4-9287-ADCE474371A0}"/>
              </a:ext>
            </a:extLst>
          </p:cNvPr>
          <p:cNvSpPr txBox="1"/>
          <p:nvPr/>
        </p:nvSpPr>
        <p:spPr>
          <a:xfrm>
            <a:off x="5112153" y="213908"/>
            <a:ext cx="3470666" cy="830997"/>
          </a:xfrm>
          <a:prstGeom prst="rect">
            <a:avLst/>
          </a:prstGeom>
          <a:solidFill>
            <a:schemeClr val="bg1">
              <a:alpha val="82000"/>
            </a:schemeClr>
          </a:solidFill>
          <a:ln>
            <a:solidFill>
              <a:schemeClr val="tx1"/>
            </a:solidFill>
          </a:ln>
        </p:spPr>
        <p:txBody>
          <a:bodyPr wrap="square" rtlCol="0">
            <a:spAutoFit/>
          </a:bodyPr>
          <a:lstStyle/>
          <a:p>
            <a:r>
              <a:rPr lang="en-US" sz="1200" b="1" dirty="0">
                <a:solidFill>
                  <a:srgbClr val="FF0000"/>
                </a:solidFill>
              </a:rPr>
              <a:t>Die </a:t>
            </a:r>
            <a:r>
              <a:rPr lang="en-US" sz="1200" b="1" dirty="0" err="1">
                <a:solidFill>
                  <a:srgbClr val="FF0000"/>
                </a:solidFill>
              </a:rPr>
              <a:t>stärksten</a:t>
            </a:r>
            <a:r>
              <a:rPr lang="en-US" sz="1200" b="1" dirty="0">
                <a:solidFill>
                  <a:srgbClr val="FF0000"/>
                </a:solidFill>
              </a:rPr>
              <a:t> </a:t>
            </a:r>
            <a:r>
              <a:rPr lang="en-US" sz="1200" b="1" dirty="0" err="1">
                <a:solidFill>
                  <a:srgbClr val="FF0000"/>
                </a:solidFill>
              </a:rPr>
              <a:t>Prädiktoren</a:t>
            </a:r>
            <a:r>
              <a:rPr lang="en-US" sz="1200" b="1" dirty="0">
                <a:solidFill>
                  <a:srgbClr val="FF0000"/>
                </a:solidFill>
              </a:rPr>
              <a:t> </a:t>
            </a:r>
            <a:r>
              <a:rPr lang="en-US" sz="1200" b="1" dirty="0" err="1">
                <a:solidFill>
                  <a:srgbClr val="FF0000"/>
                </a:solidFill>
              </a:rPr>
              <a:t>sind</a:t>
            </a:r>
            <a:r>
              <a:rPr lang="en-US" sz="1200" b="1" dirty="0">
                <a:solidFill>
                  <a:srgbClr val="FF0000"/>
                </a:solidFill>
              </a:rPr>
              <a:t>:</a:t>
            </a:r>
          </a:p>
          <a:p>
            <a:pPr marL="171450" indent="-171450">
              <a:buFont typeface="Arial" panose="020B0604020202020204" pitchFamily="34" charset="0"/>
              <a:buChar char="•"/>
            </a:pPr>
            <a:r>
              <a:rPr lang="en-US" sz="1200" b="1" dirty="0" err="1">
                <a:solidFill>
                  <a:srgbClr val="FF0000"/>
                </a:solidFill>
              </a:rPr>
              <a:t>Arbeiten</a:t>
            </a:r>
            <a:r>
              <a:rPr lang="en-US" sz="1200" b="1" dirty="0">
                <a:solidFill>
                  <a:srgbClr val="FF0000"/>
                </a:solidFill>
              </a:rPr>
              <a:t> </a:t>
            </a:r>
            <a:r>
              <a:rPr lang="en-US" sz="1200" b="1" dirty="0" err="1">
                <a:solidFill>
                  <a:srgbClr val="FF0000"/>
                </a:solidFill>
              </a:rPr>
              <a:t>im</a:t>
            </a:r>
            <a:r>
              <a:rPr lang="en-US" sz="1200" b="1" dirty="0">
                <a:solidFill>
                  <a:srgbClr val="FF0000"/>
                </a:solidFill>
              </a:rPr>
              <a:t> </a:t>
            </a:r>
            <a:r>
              <a:rPr lang="en-US" sz="1200" b="1" dirty="0" err="1">
                <a:solidFill>
                  <a:srgbClr val="FF0000"/>
                </a:solidFill>
              </a:rPr>
              <a:t>Gesundheitswesen</a:t>
            </a:r>
            <a:r>
              <a:rPr lang="en-US" sz="1200" b="1" dirty="0">
                <a:solidFill>
                  <a:srgbClr val="FF0000"/>
                </a:solidFill>
              </a:rPr>
              <a:t> (ja/</a:t>
            </a:r>
            <a:r>
              <a:rPr lang="en-US" sz="1200" b="1" dirty="0" err="1">
                <a:solidFill>
                  <a:srgbClr val="FF0000"/>
                </a:solidFill>
              </a:rPr>
              <a:t>nein</a:t>
            </a:r>
            <a:r>
              <a:rPr lang="en-US" sz="1200" b="1" dirty="0">
                <a:solidFill>
                  <a:srgbClr val="FF0000"/>
                </a:solidFill>
              </a:rPr>
              <a:t>)</a:t>
            </a:r>
          </a:p>
          <a:p>
            <a:pPr marL="171450" indent="-171450">
              <a:buFont typeface="Arial" panose="020B0604020202020204" pitchFamily="34" charset="0"/>
              <a:buChar char="•"/>
            </a:pPr>
            <a:r>
              <a:rPr lang="en-US" sz="1200" b="1" dirty="0" err="1">
                <a:solidFill>
                  <a:srgbClr val="FF0000"/>
                </a:solidFill>
              </a:rPr>
              <a:t>Bildung</a:t>
            </a:r>
            <a:endParaRPr lang="en-US" sz="1200" b="1" dirty="0">
              <a:solidFill>
                <a:srgbClr val="FF0000"/>
              </a:solidFill>
            </a:endParaRPr>
          </a:p>
          <a:p>
            <a:pPr marL="171450" indent="-171450">
              <a:buFont typeface="Arial" panose="020B0604020202020204" pitchFamily="34" charset="0"/>
              <a:buChar char="•"/>
            </a:pPr>
            <a:r>
              <a:rPr lang="en-US" sz="1200" b="1" dirty="0" err="1">
                <a:solidFill>
                  <a:srgbClr val="FF0000"/>
                </a:solidFill>
              </a:rPr>
              <a:t>Arbeiten</a:t>
            </a:r>
            <a:r>
              <a:rPr lang="en-US" sz="1200" b="1" dirty="0">
                <a:solidFill>
                  <a:srgbClr val="FF0000"/>
                </a:solidFill>
              </a:rPr>
              <a:t> </a:t>
            </a:r>
            <a:r>
              <a:rPr lang="en-US" sz="1200" b="1" dirty="0" err="1">
                <a:solidFill>
                  <a:srgbClr val="FF0000"/>
                </a:solidFill>
              </a:rPr>
              <a:t>im</a:t>
            </a:r>
            <a:r>
              <a:rPr lang="en-US" sz="1200" b="1" dirty="0">
                <a:solidFill>
                  <a:srgbClr val="FF0000"/>
                </a:solidFill>
              </a:rPr>
              <a:t> </a:t>
            </a:r>
            <a:r>
              <a:rPr lang="en-US" sz="1200" b="1" dirty="0" err="1">
                <a:solidFill>
                  <a:srgbClr val="FF0000"/>
                </a:solidFill>
              </a:rPr>
              <a:t>Dienstleistungsbereich</a:t>
            </a:r>
            <a:endParaRPr lang="en-US" sz="1200" b="1" dirty="0">
              <a:solidFill>
                <a:srgbClr val="FF0000"/>
              </a:solidFill>
            </a:endParaRPr>
          </a:p>
        </p:txBody>
      </p:sp>
      <p:sp>
        <p:nvSpPr>
          <p:cNvPr id="8" name="Rectangle 1">
            <a:extLst>
              <a:ext uri="{FF2B5EF4-FFF2-40B4-BE49-F238E27FC236}">
                <a16:creationId xmlns:a16="http://schemas.microsoft.com/office/drawing/2014/main" id="{70E61ECA-A397-41D0-9399-60CB044543F6}"/>
              </a:ext>
            </a:extLst>
          </p:cNvPr>
          <p:cNvSpPr>
            <a:spLocks noChangeArrowheads="1"/>
          </p:cNvSpPr>
          <p:nvPr/>
        </p:nvSpPr>
        <p:spPr bwMode="auto">
          <a:xfrm>
            <a:off x="284162" y="6253050"/>
            <a:ext cx="84331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900" b="0" i="1"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Notes</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 </a:t>
            </a:r>
            <a:r>
              <a:rPr kumimoji="0" lang="en-US" altLang="de-DE" sz="900" b="0" i="1"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p</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&lt; .05; ** </a:t>
            </a:r>
            <a:r>
              <a:rPr kumimoji="0" lang="en-US" altLang="de-DE" sz="900" b="0" i="1"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p</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&lt; .01; *** </a:t>
            </a:r>
            <a:r>
              <a:rPr kumimoji="0" lang="en-US" altLang="de-DE" sz="900" b="0" i="1"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p</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&lt; .001; </a:t>
            </a:r>
            <a:r>
              <a:rPr kumimoji="0" lang="en-US" altLang="de-DE" sz="900" b="0" i="0" u="none" strike="noStrike" cap="none" normalizeH="0" baseline="30000" dirty="0" bmk="_Hlk70501934">
                <a:ln>
                  <a:noFill/>
                </a:ln>
                <a:solidFill>
                  <a:schemeClr val="tx1"/>
                </a:solidFill>
                <a:effectLst/>
                <a:latin typeface="Arial" panose="020B0604020202020204" pitchFamily="34" charset="0"/>
                <a:ea typeface="Times New Roman" panose="02020603050405020304" pitchFamily="18" charset="0"/>
              </a:rPr>
              <a:t>a</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these parameters were fixed to avoid singularity of the information matrix that were caused by empty cells in the joint distribution of the (latent) class variable and the predictor variables. SE: Standard Error of the coefficient; OR: Odds Ratio; Gender: 0 = male, 1 = female; Healthcare setting: 0 = no, 1 = yes; Class 1: Medium level of countermeasures; Class 2: High level of countermeasures low distance; Class 3: High level of countermeasures; Class 4:  Low level of countermeasures; Class 5:  Permanent telecommuting.</a:t>
            </a:r>
            <a:endParaRPr kumimoji="0" lang="en-US" altLang="de-DE" sz="9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608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8474" y="1541844"/>
            <a:ext cx="8157846" cy="3407228"/>
          </a:xfrm>
        </p:spPr>
        <p:txBody>
          <a:bodyPr>
            <a:noAutofit/>
          </a:bodyPr>
          <a:lstStyle/>
          <a:p>
            <a:pPr marL="0" indent="0">
              <a:spcAft>
                <a:spcPts val="600"/>
              </a:spcAft>
              <a:buClr>
                <a:srgbClr val="DA1F28"/>
              </a:buClr>
              <a:buNone/>
            </a:pPr>
            <a:r>
              <a:rPr lang="de-DE" b="1" dirty="0">
                <a:solidFill>
                  <a:prstClr val="black"/>
                </a:solidFill>
              </a:rPr>
              <a:t>COVID-19 und das (Arbeits-)leben</a:t>
            </a:r>
            <a:endParaRPr lang="en-GB" b="1" dirty="0">
              <a:solidFill>
                <a:prstClr val="black"/>
              </a:solidFill>
            </a:endParaRPr>
          </a:p>
          <a:p>
            <a:pPr>
              <a:spcAft>
                <a:spcPts val="600"/>
              </a:spcAft>
              <a:buClr>
                <a:srgbClr val="DA1F28"/>
              </a:buClr>
            </a:pPr>
            <a:r>
              <a:rPr lang="de-DE" dirty="0"/>
              <a:t>Die COVID-19-Pandemie hat das (Arbeits-)leben der Menschen auf der ganzen Welt massiv verändert</a:t>
            </a:r>
          </a:p>
          <a:p>
            <a:pPr>
              <a:spcAft>
                <a:spcPts val="600"/>
              </a:spcAft>
              <a:buClr>
                <a:srgbClr val="DA1F28"/>
              </a:buClr>
            </a:pPr>
            <a:r>
              <a:rPr lang="de-DE" dirty="0"/>
              <a:t>Ganz grob können drei Gruppen von ArbeitnehmerInnen unterschieden werden</a:t>
            </a:r>
          </a:p>
          <a:p>
            <a:pPr lvl="1">
              <a:spcAft>
                <a:spcPts val="600"/>
              </a:spcAft>
              <a:buClr>
                <a:srgbClr val="DA1F28"/>
              </a:buClr>
            </a:pPr>
            <a:r>
              <a:rPr lang="de-DE" dirty="0"/>
              <a:t>die Ihren</a:t>
            </a:r>
            <a:r>
              <a:rPr lang="de-DE" dirty="0">
                <a:solidFill>
                  <a:prstClr val="black"/>
                </a:solidFill>
                <a:sym typeface="Wingdings" panose="05000000000000000000" pitchFamily="2" charset="2"/>
              </a:rPr>
              <a:t> Arbeitsplatz verloren haben</a:t>
            </a:r>
          </a:p>
          <a:p>
            <a:pPr lvl="1">
              <a:spcAft>
                <a:spcPts val="600"/>
              </a:spcAft>
              <a:buClr>
                <a:srgbClr val="DA1F28"/>
              </a:buClr>
            </a:pPr>
            <a:r>
              <a:rPr lang="de-DE" dirty="0"/>
              <a:t>die </a:t>
            </a:r>
            <a:r>
              <a:rPr lang="de-DE" dirty="0">
                <a:solidFill>
                  <a:prstClr val="black"/>
                </a:solidFill>
                <a:sym typeface="Wingdings" panose="05000000000000000000" pitchFamily="2" charset="2"/>
              </a:rPr>
              <a:t>permanent im Homeoffice arbeiten</a:t>
            </a:r>
          </a:p>
          <a:p>
            <a:pPr lvl="1">
              <a:spcAft>
                <a:spcPts val="600"/>
              </a:spcAft>
              <a:buClr>
                <a:srgbClr val="DA1F28"/>
              </a:buClr>
            </a:pPr>
            <a:r>
              <a:rPr lang="de-DE" dirty="0"/>
              <a:t>die </a:t>
            </a:r>
            <a:r>
              <a:rPr lang="de-DE" dirty="0">
                <a:solidFill>
                  <a:prstClr val="black"/>
                </a:solidFill>
                <a:sym typeface="Wingdings" panose="05000000000000000000" pitchFamily="2" charset="2"/>
              </a:rPr>
              <a:t>weiterhin vor Ort arbeiten (müssen)</a:t>
            </a:r>
          </a:p>
        </p:txBody>
      </p:sp>
      <p:sp>
        <p:nvSpPr>
          <p:cNvPr id="2" name="Slide Number Placeholder 1"/>
          <p:cNvSpPr>
            <a:spLocks noGrp="1"/>
          </p:cNvSpPr>
          <p:nvPr>
            <p:ph type="sldNum" sz="quarter" idx="10"/>
          </p:nvPr>
        </p:nvSpPr>
        <p:spPr/>
        <p:txBody>
          <a:bodyPr/>
          <a:lstStyle/>
          <a:p>
            <a:fld id="{69CBF9F6-75D3-1B4A-A1AB-AF8E55766A5D}" type="slidenum">
              <a:rPr lang="en-US" smtClean="0"/>
              <a:pPr/>
              <a:t>3</a:t>
            </a:fld>
            <a:endParaRPr lang="en-US"/>
          </a:p>
        </p:txBody>
      </p:sp>
      <p:sp>
        <p:nvSpPr>
          <p:cNvPr id="6" name="Text Placeholder 4"/>
          <p:cNvSpPr txBox="1">
            <a:spLocks/>
          </p:cNvSpPr>
          <p:nvPr/>
        </p:nvSpPr>
        <p:spPr>
          <a:xfrm>
            <a:off x="498473" y="286684"/>
            <a:ext cx="8291565"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COVID-19 Situation in Luxemburg</a:t>
            </a:r>
          </a:p>
        </p:txBody>
      </p:sp>
      <p:pic>
        <p:nvPicPr>
          <p:cNvPr id="3" name="Grafik 2">
            <a:extLst>
              <a:ext uri="{FF2B5EF4-FFF2-40B4-BE49-F238E27FC236}">
                <a16:creationId xmlns:a16="http://schemas.microsoft.com/office/drawing/2014/main" id="{B61A058B-3BD5-4A40-A190-0B8C590A21E6}"/>
              </a:ext>
            </a:extLst>
          </p:cNvPr>
          <p:cNvPicPr>
            <a:picLocks noChangeAspect="1"/>
          </p:cNvPicPr>
          <p:nvPr/>
        </p:nvPicPr>
        <p:blipFill>
          <a:blip r:embed="rId3"/>
          <a:stretch>
            <a:fillRect/>
          </a:stretch>
        </p:blipFill>
        <p:spPr>
          <a:xfrm>
            <a:off x="5414598" y="3369251"/>
            <a:ext cx="1340374" cy="753960"/>
          </a:xfrm>
          <a:prstGeom prst="rect">
            <a:avLst/>
          </a:prstGeom>
        </p:spPr>
      </p:pic>
      <p:pic>
        <p:nvPicPr>
          <p:cNvPr id="5" name="Grafik 4">
            <a:extLst>
              <a:ext uri="{FF2B5EF4-FFF2-40B4-BE49-F238E27FC236}">
                <a16:creationId xmlns:a16="http://schemas.microsoft.com/office/drawing/2014/main" id="{C95E0F65-BFDE-4575-B0CE-78EDE327081B}"/>
              </a:ext>
            </a:extLst>
          </p:cNvPr>
          <p:cNvPicPr>
            <a:picLocks noChangeAspect="1"/>
          </p:cNvPicPr>
          <p:nvPr/>
        </p:nvPicPr>
        <p:blipFill>
          <a:blip r:embed="rId4"/>
          <a:stretch>
            <a:fillRect/>
          </a:stretch>
        </p:blipFill>
        <p:spPr>
          <a:xfrm>
            <a:off x="6954226" y="3694014"/>
            <a:ext cx="1901348" cy="858393"/>
          </a:xfrm>
          <a:prstGeom prst="rect">
            <a:avLst/>
          </a:prstGeom>
        </p:spPr>
      </p:pic>
      <p:pic>
        <p:nvPicPr>
          <p:cNvPr id="7" name="Grafik 6">
            <a:extLst>
              <a:ext uri="{FF2B5EF4-FFF2-40B4-BE49-F238E27FC236}">
                <a16:creationId xmlns:a16="http://schemas.microsoft.com/office/drawing/2014/main" id="{67CE84B0-E870-4DB4-AFA8-E0AE24B0DE3A}"/>
              </a:ext>
            </a:extLst>
          </p:cNvPr>
          <p:cNvPicPr>
            <a:picLocks noChangeAspect="1"/>
          </p:cNvPicPr>
          <p:nvPr/>
        </p:nvPicPr>
        <p:blipFill>
          <a:blip r:embed="rId5"/>
          <a:stretch>
            <a:fillRect/>
          </a:stretch>
        </p:blipFill>
        <p:spPr>
          <a:xfrm>
            <a:off x="5414598" y="4608406"/>
            <a:ext cx="1781925" cy="1001807"/>
          </a:xfrm>
          <a:prstGeom prst="rect">
            <a:avLst/>
          </a:prstGeom>
        </p:spPr>
      </p:pic>
      <p:sp>
        <p:nvSpPr>
          <p:cNvPr id="8" name="Rectangle 1">
            <a:extLst>
              <a:ext uri="{FF2B5EF4-FFF2-40B4-BE49-F238E27FC236}">
                <a16:creationId xmlns:a16="http://schemas.microsoft.com/office/drawing/2014/main" id="{0E1B5015-410B-4E48-BF81-9593CB67EC77}"/>
              </a:ext>
            </a:extLst>
          </p:cNvPr>
          <p:cNvSpPr>
            <a:spLocks noChangeArrowheads="1"/>
          </p:cNvSpPr>
          <p:nvPr/>
        </p:nvSpPr>
        <p:spPr bwMode="auto">
          <a:xfrm>
            <a:off x="284162" y="6443599"/>
            <a:ext cx="764378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Beine</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et al., 2020; </a:t>
            </a:r>
            <a:r>
              <a:rPr kumimoji="0" lang="en-US"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Béland</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et al., 2020; </a:t>
            </a:r>
            <a:r>
              <a:rPr kumimoji="0" lang="en-US"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Eurofound</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2020; </a:t>
            </a:r>
            <a:r>
              <a:rPr kumimoji="0" lang="it-IT"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Sischka &amp; Steffgen, 2021a.</a:t>
            </a:r>
          </a:p>
        </p:txBody>
      </p:sp>
    </p:spTree>
    <p:extLst>
      <p:ext uri="{BB962C8B-B14F-4D97-AF65-F5344CB8AC3E}">
        <p14:creationId xmlns:p14="http://schemas.microsoft.com/office/powerpoint/2010/main" val="369678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8474" y="1541843"/>
            <a:ext cx="8157846" cy="4737123"/>
          </a:xfrm>
        </p:spPr>
        <p:txBody>
          <a:bodyPr>
            <a:noAutofit/>
          </a:bodyPr>
          <a:lstStyle/>
          <a:p>
            <a:pPr marL="0" indent="0">
              <a:spcAft>
                <a:spcPts val="600"/>
              </a:spcAft>
              <a:buClr>
                <a:srgbClr val="DA1F28"/>
              </a:buClr>
              <a:buNone/>
            </a:pPr>
            <a:r>
              <a:rPr lang="de-DE" b="1" dirty="0">
                <a:solidFill>
                  <a:prstClr val="black"/>
                </a:solidFill>
              </a:rPr>
              <a:t>COVID-19 Maßnahmen in Organisationen</a:t>
            </a:r>
          </a:p>
          <a:p>
            <a:pPr>
              <a:spcAft>
                <a:spcPts val="600"/>
              </a:spcAft>
              <a:buClr>
                <a:srgbClr val="DA1F28"/>
              </a:buClr>
            </a:pPr>
            <a:r>
              <a:rPr lang="de-DE" dirty="0">
                <a:solidFill>
                  <a:prstClr val="black"/>
                </a:solidFill>
              </a:rPr>
              <a:t>Empfohlene (organisationale) Schutzmaßnahmen der Weltgesund-</a:t>
            </a:r>
            <a:r>
              <a:rPr lang="de-DE" dirty="0" err="1">
                <a:solidFill>
                  <a:prstClr val="black"/>
                </a:solidFill>
              </a:rPr>
              <a:t>heitsorganisation</a:t>
            </a:r>
            <a:r>
              <a:rPr lang="de-DE" dirty="0">
                <a:solidFill>
                  <a:prstClr val="black"/>
                </a:solidFill>
              </a:rPr>
              <a:t> </a:t>
            </a:r>
            <a:r>
              <a:rPr lang="de-DE" sz="1600" dirty="0">
                <a:solidFill>
                  <a:prstClr val="black"/>
                </a:solidFill>
              </a:rPr>
              <a:t>(WHO, 2020) </a:t>
            </a:r>
          </a:p>
          <a:p>
            <a:pPr lvl="1">
              <a:spcAft>
                <a:spcPts val="600"/>
              </a:spcAft>
              <a:buClr>
                <a:srgbClr val="DA1F28"/>
              </a:buClr>
            </a:pPr>
            <a:r>
              <a:rPr lang="de-DE" dirty="0">
                <a:solidFill>
                  <a:prstClr val="black"/>
                </a:solidFill>
              </a:rPr>
              <a:t>ArbeitnehmerInnen über COVID-19 und persönliche Schutzmaßnahmen </a:t>
            </a:r>
            <a:r>
              <a:rPr lang="de-DE" i="1" dirty="0">
                <a:solidFill>
                  <a:prstClr val="black"/>
                </a:solidFill>
              </a:rPr>
              <a:t>informieren</a:t>
            </a:r>
          </a:p>
          <a:p>
            <a:pPr lvl="1">
              <a:spcAft>
                <a:spcPts val="600"/>
              </a:spcAft>
              <a:buClr>
                <a:srgbClr val="DA1F28"/>
              </a:buClr>
            </a:pPr>
            <a:r>
              <a:rPr lang="de-DE" dirty="0">
                <a:solidFill>
                  <a:prstClr val="black"/>
                </a:solidFill>
              </a:rPr>
              <a:t>Ermöglichen das </a:t>
            </a:r>
            <a:r>
              <a:rPr lang="de-DE" i="1" dirty="0">
                <a:solidFill>
                  <a:prstClr val="black"/>
                </a:solidFill>
              </a:rPr>
              <a:t>Abstand</a:t>
            </a:r>
            <a:r>
              <a:rPr lang="de-DE" dirty="0">
                <a:solidFill>
                  <a:prstClr val="black"/>
                </a:solidFill>
              </a:rPr>
              <a:t> eingehalten werden kann</a:t>
            </a:r>
          </a:p>
          <a:p>
            <a:pPr lvl="1">
              <a:spcAft>
                <a:spcPts val="600"/>
              </a:spcAft>
              <a:buClr>
                <a:srgbClr val="DA1F28"/>
              </a:buClr>
            </a:pPr>
            <a:r>
              <a:rPr lang="de-DE" dirty="0">
                <a:solidFill>
                  <a:prstClr val="black"/>
                </a:solidFill>
              </a:rPr>
              <a:t>Regelmäßiges </a:t>
            </a:r>
            <a:r>
              <a:rPr lang="de-DE" i="1" dirty="0">
                <a:solidFill>
                  <a:prstClr val="black"/>
                </a:solidFill>
              </a:rPr>
              <a:t>Desinfizieren</a:t>
            </a:r>
            <a:r>
              <a:rPr lang="de-DE" dirty="0">
                <a:solidFill>
                  <a:prstClr val="black"/>
                </a:solidFill>
              </a:rPr>
              <a:t> der Arbeitsplätze</a:t>
            </a:r>
          </a:p>
          <a:p>
            <a:pPr lvl="1">
              <a:spcAft>
                <a:spcPts val="600"/>
              </a:spcAft>
              <a:buClr>
                <a:srgbClr val="DA1F28"/>
              </a:buClr>
            </a:pPr>
            <a:r>
              <a:rPr lang="de-DE" dirty="0">
                <a:solidFill>
                  <a:prstClr val="black"/>
                </a:solidFill>
              </a:rPr>
              <a:t>Arbeitsbereiche </a:t>
            </a:r>
            <a:r>
              <a:rPr lang="de-DE" i="1" dirty="0">
                <a:solidFill>
                  <a:prstClr val="black"/>
                </a:solidFill>
              </a:rPr>
              <a:t>gut belüften</a:t>
            </a:r>
          </a:p>
          <a:p>
            <a:pPr lvl="1">
              <a:spcAft>
                <a:spcPts val="600"/>
              </a:spcAft>
              <a:buClr>
                <a:srgbClr val="DA1F28"/>
              </a:buClr>
            </a:pPr>
            <a:r>
              <a:rPr lang="de-DE" dirty="0">
                <a:solidFill>
                  <a:prstClr val="black"/>
                </a:solidFill>
              </a:rPr>
              <a:t>Anweisen das </a:t>
            </a:r>
            <a:r>
              <a:rPr lang="de-DE" i="1" dirty="0">
                <a:solidFill>
                  <a:prstClr val="black"/>
                </a:solidFill>
              </a:rPr>
              <a:t>Gesichtsmasken</a:t>
            </a:r>
            <a:r>
              <a:rPr lang="de-DE" dirty="0">
                <a:solidFill>
                  <a:prstClr val="black"/>
                </a:solidFill>
              </a:rPr>
              <a:t> getragen werden</a:t>
            </a:r>
          </a:p>
          <a:p>
            <a:pPr lvl="1">
              <a:spcAft>
                <a:spcPts val="600"/>
              </a:spcAft>
              <a:buClr>
                <a:srgbClr val="DA1F28"/>
              </a:buClr>
            </a:pPr>
            <a:r>
              <a:rPr lang="de-DE" i="1" dirty="0">
                <a:solidFill>
                  <a:prstClr val="black"/>
                </a:solidFill>
              </a:rPr>
              <a:t>Schutzkleidung</a:t>
            </a:r>
            <a:r>
              <a:rPr lang="de-DE" dirty="0">
                <a:solidFill>
                  <a:prstClr val="black"/>
                </a:solidFill>
              </a:rPr>
              <a:t> zur Verfügung stellen (bei besonderem Expositionsrisiko)</a:t>
            </a:r>
          </a:p>
          <a:p>
            <a:pPr lvl="1">
              <a:spcAft>
                <a:spcPts val="600"/>
              </a:spcAft>
              <a:buClr>
                <a:srgbClr val="DA1F28"/>
              </a:buClr>
            </a:pPr>
            <a:r>
              <a:rPr lang="de-DE" dirty="0">
                <a:solidFill>
                  <a:prstClr val="black"/>
                </a:solidFill>
              </a:rPr>
              <a:t>Bei (selbst leichten) Symptomen </a:t>
            </a:r>
            <a:r>
              <a:rPr lang="de-DE" i="1" dirty="0">
                <a:solidFill>
                  <a:prstClr val="black"/>
                </a:solidFill>
              </a:rPr>
              <a:t>Krankschreibung</a:t>
            </a:r>
            <a:r>
              <a:rPr lang="de-DE" dirty="0">
                <a:solidFill>
                  <a:prstClr val="black"/>
                </a:solidFill>
              </a:rPr>
              <a:t> ermöglichen</a:t>
            </a:r>
          </a:p>
          <a:p>
            <a:pPr lvl="1">
              <a:spcAft>
                <a:spcPts val="600"/>
              </a:spcAft>
              <a:buClr>
                <a:srgbClr val="DA1F28"/>
              </a:buClr>
            </a:pPr>
            <a:endParaRPr lang="de-DE" dirty="0">
              <a:solidFill>
                <a:prstClr val="black"/>
              </a:solidFill>
            </a:endParaRPr>
          </a:p>
          <a:p>
            <a:pPr lvl="1">
              <a:spcAft>
                <a:spcPts val="600"/>
              </a:spcAft>
              <a:buClr>
                <a:srgbClr val="DA1F28"/>
              </a:buClr>
            </a:pPr>
            <a:endParaRPr lang="de-DE" dirty="0">
              <a:solidFill>
                <a:prstClr val="black"/>
              </a:solidFill>
            </a:endParaRPr>
          </a:p>
        </p:txBody>
      </p:sp>
      <p:sp>
        <p:nvSpPr>
          <p:cNvPr id="2" name="Slide Number Placeholder 1"/>
          <p:cNvSpPr>
            <a:spLocks noGrp="1"/>
          </p:cNvSpPr>
          <p:nvPr>
            <p:ph type="sldNum" sz="quarter" idx="10"/>
          </p:nvPr>
        </p:nvSpPr>
        <p:spPr/>
        <p:txBody>
          <a:bodyPr/>
          <a:lstStyle/>
          <a:p>
            <a:fld id="{69CBF9F6-75D3-1B4A-A1AB-AF8E55766A5D}" type="slidenum">
              <a:rPr lang="en-US" smtClean="0"/>
              <a:pPr/>
              <a:t>4</a:t>
            </a:fld>
            <a:endParaRPr lang="en-US"/>
          </a:p>
        </p:txBody>
      </p:sp>
      <p:sp>
        <p:nvSpPr>
          <p:cNvPr id="6" name="Text Placeholder 4"/>
          <p:cNvSpPr txBox="1">
            <a:spLocks/>
          </p:cNvSpPr>
          <p:nvPr/>
        </p:nvSpPr>
        <p:spPr>
          <a:xfrm>
            <a:off x="498473" y="286684"/>
            <a:ext cx="8291565"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COVID-19 Situation in Luxemburg</a:t>
            </a:r>
          </a:p>
        </p:txBody>
      </p:sp>
    </p:spTree>
    <p:extLst>
      <p:ext uri="{BB962C8B-B14F-4D97-AF65-F5344CB8AC3E}">
        <p14:creationId xmlns:p14="http://schemas.microsoft.com/office/powerpoint/2010/main" val="39926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8474" y="1541844"/>
            <a:ext cx="8157846" cy="4210028"/>
          </a:xfrm>
        </p:spPr>
        <p:txBody>
          <a:bodyPr>
            <a:noAutofit/>
          </a:bodyPr>
          <a:lstStyle/>
          <a:p>
            <a:pPr marL="0" indent="0">
              <a:spcAft>
                <a:spcPts val="600"/>
              </a:spcAft>
              <a:buClr>
                <a:srgbClr val="DA1F28"/>
              </a:buClr>
              <a:buNone/>
            </a:pPr>
            <a:r>
              <a:rPr lang="en-GB" b="1" dirty="0" err="1">
                <a:solidFill>
                  <a:prstClr val="black"/>
                </a:solidFill>
              </a:rPr>
              <a:t>Relevante</a:t>
            </a:r>
            <a:r>
              <a:rPr lang="en-GB" b="1" dirty="0">
                <a:solidFill>
                  <a:prstClr val="black"/>
                </a:solidFill>
              </a:rPr>
              <a:t> </a:t>
            </a:r>
            <a:r>
              <a:rPr lang="en-GB" b="1" dirty="0" err="1">
                <a:solidFill>
                  <a:prstClr val="black"/>
                </a:solidFill>
              </a:rPr>
              <a:t>Fragestellungen</a:t>
            </a:r>
            <a:endParaRPr lang="en-GB" b="1" dirty="0">
              <a:solidFill>
                <a:prstClr val="black"/>
              </a:solidFill>
            </a:endParaRPr>
          </a:p>
          <a:p>
            <a:pPr marL="457200" indent="-457200">
              <a:spcAft>
                <a:spcPts val="600"/>
              </a:spcAft>
              <a:buClr>
                <a:srgbClr val="DA1F28"/>
              </a:buClr>
              <a:buSzPct val="100000"/>
              <a:buFont typeface="+mj-lt"/>
              <a:buAutoNum type="arabicPeriod"/>
            </a:pPr>
            <a:r>
              <a:rPr lang="de-DE" dirty="0">
                <a:solidFill>
                  <a:prstClr val="black"/>
                </a:solidFill>
              </a:rPr>
              <a:t>Lassen sich unterschiedliche Profile von Schutzmaßnahmen in  Organisationen nachweisen?</a:t>
            </a:r>
          </a:p>
          <a:p>
            <a:pPr marL="457200" indent="-457200">
              <a:spcAft>
                <a:spcPts val="600"/>
              </a:spcAft>
              <a:buClr>
                <a:srgbClr val="DA1F28"/>
              </a:buClr>
              <a:buSzPct val="100000"/>
              <a:buFont typeface="+mj-lt"/>
              <a:buAutoNum type="arabicPeriod"/>
            </a:pPr>
            <a:r>
              <a:rPr lang="de-DE" dirty="0">
                <a:solidFill>
                  <a:prstClr val="black"/>
                </a:solidFill>
              </a:rPr>
              <a:t>Inwieweit sind ArbeitnehmerInnen-Gruppen durch organisationale Schutzmaßnahmen unterschiedlich stark geschützt?</a:t>
            </a:r>
          </a:p>
          <a:p>
            <a:pPr marL="457200" indent="-457200">
              <a:spcAft>
                <a:spcPts val="600"/>
              </a:spcAft>
              <a:buClr>
                <a:srgbClr val="DA1F28"/>
              </a:buClr>
              <a:buSzPct val="100000"/>
              <a:buFont typeface="+mj-lt"/>
              <a:buAutoNum type="arabicPeriod"/>
            </a:pPr>
            <a:r>
              <a:rPr lang="de-DE" dirty="0">
                <a:solidFill>
                  <a:prstClr val="black"/>
                </a:solidFill>
              </a:rPr>
              <a:t>Inwieweit weist das Ausmaß der organisationalen Schutzmaßnahmen dann einen Zusammenhang mit unterschiedlichen Aspekten der psychischen Gesundheit auf?</a:t>
            </a:r>
            <a:endParaRPr lang="en-GB" dirty="0">
              <a:solidFill>
                <a:prstClr val="black"/>
              </a:solidFill>
            </a:endParaRPr>
          </a:p>
        </p:txBody>
      </p:sp>
      <p:sp>
        <p:nvSpPr>
          <p:cNvPr id="2" name="Slide Number Placeholder 1"/>
          <p:cNvSpPr>
            <a:spLocks noGrp="1"/>
          </p:cNvSpPr>
          <p:nvPr>
            <p:ph type="sldNum" sz="quarter" idx="10"/>
          </p:nvPr>
        </p:nvSpPr>
        <p:spPr/>
        <p:txBody>
          <a:bodyPr/>
          <a:lstStyle/>
          <a:p>
            <a:fld id="{69CBF9F6-75D3-1B4A-A1AB-AF8E55766A5D}" type="slidenum">
              <a:rPr lang="en-US" smtClean="0"/>
              <a:pPr/>
              <a:t>5</a:t>
            </a:fld>
            <a:endParaRPr lang="en-US"/>
          </a:p>
        </p:txBody>
      </p:sp>
      <p:sp>
        <p:nvSpPr>
          <p:cNvPr id="6" name="Text Placeholder 4"/>
          <p:cNvSpPr txBox="1">
            <a:spLocks/>
          </p:cNvSpPr>
          <p:nvPr/>
        </p:nvSpPr>
        <p:spPr>
          <a:xfrm>
            <a:off x="498473" y="286684"/>
            <a:ext cx="8291565"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COVID-19 Situation in Luxemburg</a:t>
            </a:r>
          </a:p>
        </p:txBody>
      </p:sp>
      <p:sp>
        <p:nvSpPr>
          <p:cNvPr id="5" name="Rectangle 1">
            <a:extLst>
              <a:ext uri="{FF2B5EF4-FFF2-40B4-BE49-F238E27FC236}">
                <a16:creationId xmlns:a16="http://schemas.microsoft.com/office/drawing/2014/main" id="{19589E0F-1A8B-43AE-BD52-1633E3D93C82}"/>
              </a:ext>
            </a:extLst>
          </p:cNvPr>
          <p:cNvSpPr>
            <a:spLocks noChangeArrowheads="1"/>
          </p:cNvSpPr>
          <p:nvPr/>
        </p:nvSpPr>
        <p:spPr bwMode="auto">
          <a:xfrm>
            <a:off x="284162" y="6443599"/>
            <a:ext cx="764378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Sischka et al., 2021.</a:t>
            </a:r>
          </a:p>
        </p:txBody>
      </p:sp>
    </p:spTree>
    <p:extLst>
      <p:ext uri="{BB962C8B-B14F-4D97-AF65-F5344CB8AC3E}">
        <p14:creationId xmlns:p14="http://schemas.microsoft.com/office/powerpoint/2010/main" val="39291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8474" y="1541844"/>
            <a:ext cx="8172190" cy="4624728"/>
          </a:xfrm>
        </p:spPr>
        <p:txBody>
          <a:bodyPr>
            <a:noAutofit/>
          </a:bodyPr>
          <a:lstStyle/>
          <a:p>
            <a:pPr marL="0" lvl="0" indent="0">
              <a:spcAft>
                <a:spcPts val="600"/>
              </a:spcAft>
              <a:buClr>
                <a:srgbClr val="DA1F28"/>
              </a:buClr>
              <a:buNone/>
            </a:pPr>
            <a:r>
              <a:rPr lang="de-DE" b="1" dirty="0">
                <a:solidFill>
                  <a:prstClr val="black"/>
                </a:solidFill>
              </a:rPr>
              <a:t>Befragung und Teilnehmer</a:t>
            </a:r>
          </a:p>
          <a:p>
            <a:pPr>
              <a:spcAft>
                <a:spcPts val="600"/>
              </a:spcAft>
              <a:buClr>
                <a:schemeClr val="accent2"/>
              </a:buClr>
            </a:pPr>
            <a:r>
              <a:rPr lang="de-DE" dirty="0"/>
              <a:t>Daten des Quality </a:t>
            </a:r>
            <a:r>
              <a:rPr lang="de-DE" dirty="0" err="1"/>
              <a:t>of</a:t>
            </a:r>
            <a:r>
              <a:rPr lang="de-DE" dirty="0"/>
              <a:t> Work Survey 2020 </a:t>
            </a:r>
            <a:r>
              <a:rPr lang="de-DE" sz="1600" dirty="0"/>
              <a:t>(Sischka &amp; Steffgen, 2021b)</a:t>
            </a:r>
          </a:p>
          <a:p>
            <a:pPr lvl="1">
              <a:spcBef>
                <a:spcPts val="0"/>
              </a:spcBef>
              <a:spcAft>
                <a:spcPts val="600"/>
              </a:spcAft>
              <a:buClr>
                <a:schemeClr val="accent2"/>
              </a:buClr>
            </a:pPr>
            <a:r>
              <a:rPr lang="de-DE" dirty="0"/>
              <a:t>Repräsentative Befragung (CAPI/CAWI) von luxemburgischen ArbeitnehmerInnen zu ihrer Arbeitssituation</a:t>
            </a:r>
          </a:p>
          <a:p>
            <a:pPr lvl="1">
              <a:spcBef>
                <a:spcPts val="0"/>
              </a:spcBef>
              <a:spcAft>
                <a:spcPts val="600"/>
              </a:spcAft>
              <a:buClr>
                <a:schemeClr val="accent2"/>
              </a:buClr>
            </a:pPr>
            <a:r>
              <a:rPr lang="de-DE" dirty="0"/>
              <a:t>Schwerpunkt 2020: Arbeitssituation in Zeiten von COVID-19</a:t>
            </a:r>
          </a:p>
          <a:p>
            <a:pPr>
              <a:spcAft>
                <a:spcPts val="600"/>
              </a:spcAft>
              <a:buClr>
                <a:schemeClr val="accent2"/>
              </a:buClr>
            </a:pPr>
            <a:r>
              <a:rPr lang="de-DE" dirty="0"/>
              <a:t>Teilnehmer: 2364 Arbeitnehmer</a:t>
            </a:r>
          </a:p>
          <a:p>
            <a:pPr lvl="1">
              <a:spcBef>
                <a:spcPts val="0"/>
              </a:spcBef>
              <a:spcAft>
                <a:spcPts val="600"/>
              </a:spcAft>
              <a:buClr>
                <a:schemeClr val="accent2"/>
              </a:buClr>
            </a:pPr>
            <a:r>
              <a:rPr lang="de-DE" dirty="0"/>
              <a:t>Wohnland: 54.7% in Luxemburg, 23.3% in Frankreich, 11% in Deutschland, 10.9% in Belgien</a:t>
            </a:r>
          </a:p>
          <a:p>
            <a:pPr lvl="1">
              <a:spcBef>
                <a:spcPts val="0"/>
              </a:spcBef>
              <a:spcAft>
                <a:spcPts val="600"/>
              </a:spcAft>
              <a:buClr>
                <a:schemeClr val="accent2"/>
              </a:buClr>
            </a:pPr>
            <a:r>
              <a:rPr lang="de-DE" dirty="0"/>
              <a:t>41.2% Frauen</a:t>
            </a:r>
          </a:p>
          <a:p>
            <a:pPr lvl="1">
              <a:spcBef>
                <a:spcPts val="0"/>
              </a:spcBef>
              <a:spcAft>
                <a:spcPts val="600"/>
              </a:spcAft>
              <a:buClr>
                <a:schemeClr val="accent2"/>
              </a:buClr>
            </a:pPr>
            <a:r>
              <a:rPr lang="de-DE" dirty="0"/>
              <a:t>Alter: 17 bis 67 Jahre</a:t>
            </a:r>
          </a:p>
        </p:txBody>
      </p:sp>
      <p:sp>
        <p:nvSpPr>
          <p:cNvPr id="2" name="Slide Number Placeholder 1"/>
          <p:cNvSpPr>
            <a:spLocks noGrp="1"/>
          </p:cNvSpPr>
          <p:nvPr>
            <p:ph type="sldNum" sz="quarter" idx="10"/>
          </p:nvPr>
        </p:nvSpPr>
        <p:spPr/>
        <p:txBody>
          <a:bodyPr/>
          <a:lstStyle/>
          <a:p>
            <a:fld id="{69CBF9F6-75D3-1B4A-A1AB-AF8E55766A5D}" type="slidenum">
              <a:rPr lang="en-US" smtClean="0"/>
              <a:pPr/>
              <a:t>6</a:t>
            </a:fld>
            <a:endParaRPr lang="en-US"/>
          </a:p>
        </p:txBody>
      </p:sp>
      <p:sp>
        <p:nvSpPr>
          <p:cNvPr id="5" name="Text Placeholder 4"/>
          <p:cNvSpPr txBox="1">
            <a:spLocks/>
          </p:cNvSpPr>
          <p:nvPr/>
        </p:nvSpPr>
        <p:spPr>
          <a:xfrm>
            <a:off x="498473" y="286684"/>
            <a:ext cx="8291565"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Methode</a:t>
            </a:r>
          </a:p>
        </p:txBody>
      </p:sp>
    </p:spTree>
    <p:extLst>
      <p:ext uri="{BB962C8B-B14F-4D97-AF65-F5344CB8AC3E}">
        <p14:creationId xmlns:p14="http://schemas.microsoft.com/office/powerpoint/2010/main" val="409331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8474" y="1541844"/>
            <a:ext cx="8157846" cy="616894"/>
          </a:xfrm>
        </p:spPr>
        <p:txBody>
          <a:bodyPr>
            <a:noAutofit/>
          </a:bodyPr>
          <a:lstStyle/>
          <a:p>
            <a:pPr marL="0" indent="0" algn="just">
              <a:spcAft>
                <a:spcPts val="600"/>
              </a:spcAft>
              <a:buClr>
                <a:srgbClr val="DA1F28"/>
              </a:buClr>
              <a:buNone/>
            </a:pPr>
            <a:r>
              <a:rPr lang="en-GB" b="1" dirty="0">
                <a:solidFill>
                  <a:prstClr val="black"/>
                </a:solidFill>
              </a:rPr>
              <a:t>Die COVID-19 </a:t>
            </a:r>
            <a:r>
              <a:rPr lang="en-GB" b="1" dirty="0" err="1">
                <a:solidFill>
                  <a:prstClr val="black"/>
                </a:solidFill>
              </a:rPr>
              <a:t>Pandemie</a:t>
            </a:r>
            <a:r>
              <a:rPr lang="en-GB" b="1" dirty="0">
                <a:solidFill>
                  <a:prstClr val="black"/>
                </a:solidFill>
              </a:rPr>
              <a:t> in Luxemburg </a:t>
            </a:r>
            <a:r>
              <a:rPr lang="en-GB" b="1" dirty="0" err="1">
                <a:solidFill>
                  <a:prstClr val="black"/>
                </a:solidFill>
              </a:rPr>
              <a:t>während</a:t>
            </a:r>
            <a:r>
              <a:rPr lang="en-GB" b="1" dirty="0">
                <a:solidFill>
                  <a:prstClr val="black"/>
                </a:solidFill>
              </a:rPr>
              <a:t> der </a:t>
            </a:r>
            <a:r>
              <a:rPr lang="en-GB" b="1" dirty="0" err="1">
                <a:solidFill>
                  <a:prstClr val="black"/>
                </a:solidFill>
              </a:rPr>
              <a:t>Befragung</a:t>
            </a:r>
            <a:endParaRPr lang="en-GB" b="1" dirty="0">
              <a:solidFill>
                <a:prstClr val="black"/>
              </a:solidFill>
            </a:endParaRPr>
          </a:p>
        </p:txBody>
      </p:sp>
      <p:sp>
        <p:nvSpPr>
          <p:cNvPr id="2" name="Slide Number Placeholder 1"/>
          <p:cNvSpPr>
            <a:spLocks noGrp="1"/>
          </p:cNvSpPr>
          <p:nvPr>
            <p:ph type="sldNum" sz="quarter" idx="10"/>
          </p:nvPr>
        </p:nvSpPr>
        <p:spPr/>
        <p:txBody>
          <a:bodyPr/>
          <a:lstStyle/>
          <a:p>
            <a:fld id="{69CBF9F6-75D3-1B4A-A1AB-AF8E55766A5D}" type="slidenum">
              <a:rPr lang="en-US" smtClean="0"/>
              <a:pPr/>
              <a:t>7</a:t>
            </a:fld>
            <a:endParaRPr lang="en-US"/>
          </a:p>
        </p:txBody>
      </p:sp>
      <p:sp>
        <p:nvSpPr>
          <p:cNvPr id="6" name="Text Placeholder 4"/>
          <p:cNvSpPr txBox="1">
            <a:spLocks/>
          </p:cNvSpPr>
          <p:nvPr/>
        </p:nvSpPr>
        <p:spPr>
          <a:xfrm>
            <a:off x="498473" y="286684"/>
            <a:ext cx="8291565"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Methode</a:t>
            </a:r>
          </a:p>
        </p:txBody>
      </p:sp>
      <p:pic>
        <p:nvPicPr>
          <p:cNvPr id="5" name="Grafik 4">
            <a:extLst>
              <a:ext uri="{FF2B5EF4-FFF2-40B4-BE49-F238E27FC236}">
                <a16:creationId xmlns:a16="http://schemas.microsoft.com/office/drawing/2014/main" id="{0F0423E2-F97D-4EC2-98FD-19CFB65E49CF}"/>
              </a:ext>
            </a:extLst>
          </p:cNvPr>
          <p:cNvPicPr>
            <a:picLocks noChangeAspect="1"/>
          </p:cNvPicPr>
          <p:nvPr/>
        </p:nvPicPr>
        <p:blipFill>
          <a:blip r:embed="rId3"/>
          <a:stretch>
            <a:fillRect/>
          </a:stretch>
        </p:blipFill>
        <p:spPr>
          <a:xfrm>
            <a:off x="498474" y="2024248"/>
            <a:ext cx="7401188" cy="4184851"/>
          </a:xfrm>
          <a:prstGeom prst="rect">
            <a:avLst/>
          </a:prstGeom>
        </p:spPr>
      </p:pic>
      <p:sp>
        <p:nvSpPr>
          <p:cNvPr id="7" name="Rectangle 1">
            <a:extLst>
              <a:ext uri="{FF2B5EF4-FFF2-40B4-BE49-F238E27FC236}">
                <a16:creationId xmlns:a16="http://schemas.microsoft.com/office/drawing/2014/main" id="{873DA238-614F-4FC3-B483-27767F232563}"/>
              </a:ext>
            </a:extLst>
          </p:cNvPr>
          <p:cNvSpPr>
            <a:spLocks noChangeArrowheads="1"/>
          </p:cNvSpPr>
          <p:nvPr/>
        </p:nvSpPr>
        <p:spPr bwMode="auto">
          <a:xfrm>
            <a:off x="284162" y="6443599"/>
            <a:ext cx="764378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900" b="0" i="1"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Notes</a:t>
            </a:r>
            <a:r>
              <a:rPr kumimoji="0" lang="en-US"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a:t>
            </a:r>
            <a:r>
              <a:rPr kumimoji="0" lang="it-IT"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hlinkClick r:id="rId4"/>
              </a:rPr>
              <a:t>https://covid19.public.lu/fr/graph.html</a:t>
            </a:r>
            <a:r>
              <a:rPr kumimoji="0" lang="it-IT"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a:t>
            </a:r>
            <a:r>
              <a:rPr kumimoji="0" lang="it-IT"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zuletzt</a:t>
            </a:r>
            <a:r>
              <a:rPr kumimoji="0" lang="it-IT"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a:t>
            </a:r>
            <a:r>
              <a:rPr kumimoji="0" lang="it-IT" altLang="de-DE" sz="900" b="0" i="0" u="none" strike="noStrike" cap="none" normalizeH="0" baseline="0" dirty="0" err="1" bmk="_Hlk70501934">
                <a:ln>
                  <a:noFill/>
                </a:ln>
                <a:solidFill>
                  <a:schemeClr val="tx1"/>
                </a:solidFill>
                <a:effectLst/>
                <a:latin typeface="Arial" panose="020B0604020202020204" pitchFamily="34" charset="0"/>
                <a:ea typeface="Times New Roman" panose="02020603050405020304" pitchFamily="18" charset="0"/>
              </a:rPr>
              <a:t>abgerufen</a:t>
            </a:r>
            <a:r>
              <a:rPr kumimoji="0" lang="it-IT" altLang="de-DE" sz="900" b="0" i="0" u="none" strike="noStrike" cap="none" normalizeH="0" baseline="0" dirty="0" bmk="_Hlk70501934">
                <a:ln>
                  <a:noFill/>
                </a:ln>
                <a:solidFill>
                  <a:schemeClr val="tx1"/>
                </a:solidFill>
                <a:effectLst/>
                <a:latin typeface="Arial" panose="020B0604020202020204" pitchFamily="34" charset="0"/>
                <a:ea typeface="Times New Roman" panose="02020603050405020304" pitchFamily="18" charset="0"/>
              </a:rPr>
              <a:t>: 12.11.2021.</a:t>
            </a:r>
          </a:p>
        </p:txBody>
      </p:sp>
      <p:grpSp>
        <p:nvGrpSpPr>
          <p:cNvPr id="8" name="Group 7">
            <a:extLst>
              <a:ext uri="{FF2B5EF4-FFF2-40B4-BE49-F238E27FC236}">
                <a16:creationId xmlns:a16="http://schemas.microsoft.com/office/drawing/2014/main" id="{B350A4B4-25FF-4B29-819D-295D51D80393}"/>
              </a:ext>
            </a:extLst>
          </p:cNvPr>
          <p:cNvGrpSpPr/>
          <p:nvPr/>
        </p:nvGrpSpPr>
        <p:grpSpPr>
          <a:xfrm>
            <a:off x="2019327" y="4193730"/>
            <a:ext cx="1423788" cy="636978"/>
            <a:chOff x="2019327" y="4193730"/>
            <a:chExt cx="1423788" cy="636978"/>
          </a:xfrm>
        </p:grpSpPr>
        <p:grpSp>
          <p:nvGrpSpPr>
            <p:cNvPr id="16" name="Gruppieren 15">
              <a:extLst>
                <a:ext uri="{FF2B5EF4-FFF2-40B4-BE49-F238E27FC236}">
                  <a16:creationId xmlns:a16="http://schemas.microsoft.com/office/drawing/2014/main" id="{9722FC0F-ABD7-446B-9B1E-108DD87D6B56}"/>
                </a:ext>
              </a:extLst>
            </p:cNvPr>
            <p:cNvGrpSpPr/>
            <p:nvPr/>
          </p:nvGrpSpPr>
          <p:grpSpPr>
            <a:xfrm>
              <a:off x="2019327" y="4193730"/>
              <a:ext cx="1423788" cy="389268"/>
              <a:chOff x="2019327" y="4193730"/>
              <a:chExt cx="1423788" cy="389268"/>
            </a:xfrm>
          </p:grpSpPr>
          <p:grpSp>
            <p:nvGrpSpPr>
              <p:cNvPr id="14" name="Gruppieren 13">
                <a:extLst>
                  <a:ext uri="{FF2B5EF4-FFF2-40B4-BE49-F238E27FC236}">
                    <a16:creationId xmlns:a16="http://schemas.microsoft.com/office/drawing/2014/main" id="{16F482AF-2265-4C1D-A162-165CC8BF260E}"/>
                  </a:ext>
                </a:extLst>
              </p:cNvPr>
              <p:cNvGrpSpPr/>
              <p:nvPr/>
            </p:nvGrpSpPr>
            <p:grpSpPr>
              <a:xfrm>
                <a:off x="2047187" y="4294694"/>
                <a:ext cx="1344550" cy="288304"/>
                <a:chOff x="2047187" y="4294694"/>
                <a:chExt cx="1344550" cy="288304"/>
              </a:xfrm>
            </p:grpSpPr>
            <p:cxnSp>
              <p:nvCxnSpPr>
                <p:cNvPr id="10" name="Gerader Verbinder 9">
                  <a:extLst>
                    <a:ext uri="{FF2B5EF4-FFF2-40B4-BE49-F238E27FC236}">
                      <a16:creationId xmlns:a16="http://schemas.microsoft.com/office/drawing/2014/main" id="{21F4926E-A808-4BCC-A5E5-DDC64DE2F98D}"/>
                    </a:ext>
                  </a:extLst>
                </p:cNvPr>
                <p:cNvCxnSpPr/>
                <p:nvPr/>
              </p:nvCxnSpPr>
              <p:spPr>
                <a:xfrm>
                  <a:off x="2055043" y="4430598"/>
                  <a:ext cx="1332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Gerader Verbinder 10">
                  <a:extLst>
                    <a:ext uri="{FF2B5EF4-FFF2-40B4-BE49-F238E27FC236}">
                      <a16:creationId xmlns:a16="http://schemas.microsoft.com/office/drawing/2014/main" id="{D6B4B20C-BFC0-423B-9C7D-D9637F53E8FA}"/>
                    </a:ext>
                  </a:extLst>
                </p:cNvPr>
                <p:cNvCxnSpPr>
                  <a:cxnSpLocks/>
                </p:cNvCxnSpPr>
                <p:nvPr/>
              </p:nvCxnSpPr>
              <p:spPr>
                <a:xfrm>
                  <a:off x="2047187" y="4311191"/>
                  <a:ext cx="0" cy="271807"/>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Gerader Verbinder 12">
                  <a:extLst>
                    <a:ext uri="{FF2B5EF4-FFF2-40B4-BE49-F238E27FC236}">
                      <a16:creationId xmlns:a16="http://schemas.microsoft.com/office/drawing/2014/main" id="{6235537B-685C-4C42-890C-5E53CC3B724A}"/>
                    </a:ext>
                  </a:extLst>
                </p:cNvPr>
                <p:cNvCxnSpPr>
                  <a:cxnSpLocks/>
                </p:cNvCxnSpPr>
                <p:nvPr/>
              </p:nvCxnSpPr>
              <p:spPr>
                <a:xfrm>
                  <a:off x="3391737" y="4294694"/>
                  <a:ext cx="0" cy="271807"/>
                </a:xfrm>
                <a:prstGeom prst="line">
                  <a:avLst/>
                </a:prstGeom>
              </p:spPr>
              <p:style>
                <a:lnRef idx="2">
                  <a:schemeClr val="accent2"/>
                </a:lnRef>
                <a:fillRef idx="0">
                  <a:schemeClr val="accent2"/>
                </a:fillRef>
                <a:effectRef idx="1">
                  <a:schemeClr val="accent2"/>
                </a:effectRef>
                <a:fontRef idx="minor">
                  <a:schemeClr val="tx1"/>
                </a:fontRef>
              </p:style>
            </p:cxnSp>
          </p:grpSp>
          <p:sp>
            <p:nvSpPr>
              <p:cNvPr id="15" name="Textfeld 14">
                <a:extLst>
                  <a:ext uri="{FF2B5EF4-FFF2-40B4-BE49-F238E27FC236}">
                    <a16:creationId xmlns:a16="http://schemas.microsoft.com/office/drawing/2014/main" id="{C5678020-88BD-472B-8085-D3F3CB164D57}"/>
                  </a:ext>
                </a:extLst>
              </p:cNvPr>
              <p:cNvSpPr txBox="1"/>
              <p:nvPr/>
            </p:nvSpPr>
            <p:spPr>
              <a:xfrm>
                <a:off x="2019327" y="4193730"/>
                <a:ext cx="1423788" cy="246221"/>
              </a:xfrm>
              <a:prstGeom prst="rect">
                <a:avLst/>
              </a:prstGeom>
              <a:noFill/>
            </p:spPr>
            <p:txBody>
              <a:bodyPr wrap="none" rtlCol="0">
                <a:spAutoFit/>
              </a:bodyPr>
              <a:lstStyle/>
              <a:p>
                <a:r>
                  <a:rPr lang="de-DE" sz="1000" dirty="0" err="1"/>
                  <a:t>QoW</a:t>
                </a:r>
                <a:r>
                  <a:rPr lang="de-DE" sz="1000" dirty="0"/>
                  <a:t> 2020-Befragung</a:t>
                </a:r>
              </a:p>
            </p:txBody>
          </p:sp>
        </p:grpSp>
        <p:sp>
          <p:nvSpPr>
            <p:cNvPr id="3" name="Rectangle 2">
              <a:extLst>
                <a:ext uri="{FF2B5EF4-FFF2-40B4-BE49-F238E27FC236}">
                  <a16:creationId xmlns:a16="http://schemas.microsoft.com/office/drawing/2014/main" id="{683696E6-AE9B-416A-829E-F4BDD00C90BB}"/>
                </a:ext>
              </a:extLst>
            </p:cNvPr>
            <p:cNvSpPr/>
            <p:nvPr/>
          </p:nvSpPr>
          <p:spPr>
            <a:xfrm>
              <a:off x="2105546" y="4430598"/>
              <a:ext cx="1051530" cy="400110"/>
            </a:xfrm>
            <a:prstGeom prst="rect">
              <a:avLst/>
            </a:prstGeom>
          </p:spPr>
          <p:txBody>
            <a:bodyPr wrap="square">
              <a:spAutoFit/>
            </a:bodyPr>
            <a:lstStyle/>
            <a:p>
              <a:pPr marL="0" lvl="1">
                <a:spcBef>
                  <a:spcPts val="0"/>
                </a:spcBef>
                <a:spcAft>
                  <a:spcPts val="600"/>
                </a:spcAft>
                <a:buClr>
                  <a:schemeClr val="accent2"/>
                </a:buClr>
              </a:pPr>
              <a:r>
                <a:rPr lang="de-DE" sz="1000" dirty="0"/>
                <a:t>09.06.2020 bis 05.10.2020</a:t>
              </a:r>
            </a:p>
          </p:txBody>
        </p:sp>
      </p:grpSp>
    </p:spTree>
    <p:extLst>
      <p:ext uri="{BB962C8B-B14F-4D97-AF65-F5344CB8AC3E}">
        <p14:creationId xmlns:p14="http://schemas.microsoft.com/office/powerpoint/2010/main" val="89531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9CBF9F6-75D3-1B4A-A1AB-AF8E55766A5D}" type="slidenum">
              <a:rPr lang="en-US" smtClean="0"/>
              <a:pPr/>
              <a:t>8</a:t>
            </a:fld>
            <a:endParaRPr lang="en-US"/>
          </a:p>
        </p:txBody>
      </p:sp>
      <p:sp>
        <p:nvSpPr>
          <p:cNvPr id="6" name="Text Placeholder 4"/>
          <p:cNvSpPr txBox="1">
            <a:spLocks/>
          </p:cNvSpPr>
          <p:nvPr/>
        </p:nvSpPr>
        <p:spPr>
          <a:xfrm>
            <a:off x="498473" y="286684"/>
            <a:ext cx="8291565"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Methode</a:t>
            </a:r>
          </a:p>
        </p:txBody>
      </p:sp>
      <p:sp>
        <p:nvSpPr>
          <p:cNvPr id="3" name="Rechteck 2">
            <a:extLst>
              <a:ext uri="{FF2B5EF4-FFF2-40B4-BE49-F238E27FC236}">
                <a16:creationId xmlns:a16="http://schemas.microsoft.com/office/drawing/2014/main" id="{7792E10D-A84F-4BC8-B941-9CD29B1F9D19}"/>
              </a:ext>
            </a:extLst>
          </p:cNvPr>
          <p:cNvSpPr/>
          <p:nvPr/>
        </p:nvSpPr>
        <p:spPr>
          <a:xfrm>
            <a:off x="593889" y="6278967"/>
            <a:ext cx="7659373" cy="461665"/>
          </a:xfrm>
          <a:prstGeom prst="rect">
            <a:avLst/>
          </a:prstGeom>
        </p:spPr>
        <p:txBody>
          <a:bodyPr wrap="square">
            <a:spAutoFit/>
          </a:bodyPr>
          <a:lstStyle/>
          <a:p>
            <a:pPr marL="0" lvl="1" algn="just">
              <a:spcBef>
                <a:spcPts val="0"/>
              </a:spcBef>
              <a:spcAft>
                <a:spcPts val="600"/>
              </a:spcAft>
              <a:buClr>
                <a:srgbClr val="DA1F28"/>
              </a:buClr>
            </a:pPr>
            <a:r>
              <a:rPr lang="en-US" sz="1200" dirty="0" err="1">
                <a:solidFill>
                  <a:prstClr val="black"/>
                </a:solidFill>
              </a:rPr>
              <a:t>Antwortkategorien</a:t>
            </a:r>
            <a:r>
              <a:rPr lang="en-US" sz="1200" dirty="0">
                <a:solidFill>
                  <a:prstClr val="black"/>
                </a:solidFill>
              </a:rPr>
              <a:t>: (1) </a:t>
            </a:r>
            <a:r>
              <a:rPr lang="en-US" sz="1200" i="1" dirty="0">
                <a:solidFill>
                  <a:prstClr val="black"/>
                </a:solidFill>
              </a:rPr>
              <a:t>in </a:t>
            </a:r>
            <a:r>
              <a:rPr lang="en-US" sz="1200" i="1" dirty="0" err="1">
                <a:solidFill>
                  <a:prstClr val="black"/>
                </a:solidFill>
              </a:rPr>
              <a:t>sehr</a:t>
            </a:r>
            <a:r>
              <a:rPr lang="en-US" sz="1200" i="1" dirty="0">
                <a:solidFill>
                  <a:prstClr val="black"/>
                </a:solidFill>
              </a:rPr>
              <a:t> </a:t>
            </a:r>
            <a:r>
              <a:rPr lang="en-US" sz="1200" i="1" dirty="0" err="1">
                <a:solidFill>
                  <a:prstClr val="black"/>
                </a:solidFill>
              </a:rPr>
              <a:t>geringem</a:t>
            </a:r>
            <a:r>
              <a:rPr lang="en-US" sz="1200" i="1" dirty="0">
                <a:solidFill>
                  <a:prstClr val="black"/>
                </a:solidFill>
              </a:rPr>
              <a:t> </a:t>
            </a:r>
            <a:r>
              <a:rPr lang="en-US" sz="1200" i="1" dirty="0" err="1">
                <a:solidFill>
                  <a:prstClr val="black"/>
                </a:solidFill>
              </a:rPr>
              <a:t>Maß</a:t>
            </a:r>
            <a:r>
              <a:rPr lang="en-US" sz="1200" dirty="0">
                <a:solidFill>
                  <a:prstClr val="black"/>
                </a:solidFill>
              </a:rPr>
              <a:t>, (2) </a:t>
            </a:r>
            <a:r>
              <a:rPr lang="en-US" sz="1200" i="1" dirty="0">
                <a:solidFill>
                  <a:prstClr val="black"/>
                </a:solidFill>
              </a:rPr>
              <a:t>in </a:t>
            </a:r>
            <a:r>
              <a:rPr lang="en-US" sz="1200" i="1" dirty="0" err="1">
                <a:solidFill>
                  <a:prstClr val="black"/>
                </a:solidFill>
              </a:rPr>
              <a:t>geringem</a:t>
            </a:r>
            <a:r>
              <a:rPr lang="en-US" sz="1200" i="1" dirty="0">
                <a:solidFill>
                  <a:prstClr val="black"/>
                </a:solidFill>
              </a:rPr>
              <a:t> </a:t>
            </a:r>
            <a:r>
              <a:rPr lang="en-US" sz="1200" i="1" dirty="0" err="1">
                <a:solidFill>
                  <a:prstClr val="black"/>
                </a:solidFill>
              </a:rPr>
              <a:t>Maß</a:t>
            </a:r>
            <a:r>
              <a:rPr lang="en-US" sz="1200" dirty="0">
                <a:solidFill>
                  <a:prstClr val="black"/>
                </a:solidFill>
              </a:rPr>
              <a:t>, (3) </a:t>
            </a:r>
            <a:r>
              <a:rPr lang="en-US" sz="1200" i="1" dirty="0">
                <a:solidFill>
                  <a:prstClr val="black"/>
                </a:solidFill>
              </a:rPr>
              <a:t>in </a:t>
            </a:r>
            <a:r>
              <a:rPr lang="en-US" sz="1200" i="1" dirty="0" err="1">
                <a:solidFill>
                  <a:prstClr val="black"/>
                </a:solidFill>
              </a:rPr>
              <a:t>mittlerem</a:t>
            </a:r>
            <a:r>
              <a:rPr lang="en-US" sz="1200" i="1" dirty="0">
                <a:solidFill>
                  <a:prstClr val="black"/>
                </a:solidFill>
              </a:rPr>
              <a:t> </a:t>
            </a:r>
            <a:r>
              <a:rPr lang="en-US" sz="1200" i="1" dirty="0" err="1">
                <a:solidFill>
                  <a:prstClr val="black"/>
                </a:solidFill>
              </a:rPr>
              <a:t>Maß</a:t>
            </a:r>
            <a:r>
              <a:rPr lang="en-US" sz="1200" dirty="0">
                <a:solidFill>
                  <a:prstClr val="black"/>
                </a:solidFill>
              </a:rPr>
              <a:t>, (4) </a:t>
            </a:r>
            <a:r>
              <a:rPr lang="en-US" sz="1200" i="1" dirty="0">
                <a:solidFill>
                  <a:prstClr val="black"/>
                </a:solidFill>
              </a:rPr>
              <a:t>in </a:t>
            </a:r>
            <a:r>
              <a:rPr lang="en-US" sz="1200" i="1" dirty="0" err="1">
                <a:solidFill>
                  <a:prstClr val="black"/>
                </a:solidFill>
              </a:rPr>
              <a:t>hohem</a:t>
            </a:r>
            <a:r>
              <a:rPr lang="en-US" sz="1200" i="1" dirty="0">
                <a:solidFill>
                  <a:prstClr val="black"/>
                </a:solidFill>
              </a:rPr>
              <a:t> </a:t>
            </a:r>
            <a:r>
              <a:rPr lang="en-US" sz="1200" i="1" dirty="0" err="1">
                <a:solidFill>
                  <a:prstClr val="black"/>
                </a:solidFill>
              </a:rPr>
              <a:t>Maß</a:t>
            </a:r>
            <a:r>
              <a:rPr lang="en-US" sz="1200" dirty="0">
                <a:solidFill>
                  <a:prstClr val="black"/>
                </a:solidFill>
              </a:rPr>
              <a:t>, (5) </a:t>
            </a:r>
            <a:r>
              <a:rPr lang="en-US" sz="1200" i="1" dirty="0">
                <a:solidFill>
                  <a:prstClr val="black"/>
                </a:solidFill>
              </a:rPr>
              <a:t>in </a:t>
            </a:r>
            <a:r>
              <a:rPr lang="en-US" sz="1200" i="1" dirty="0" err="1">
                <a:solidFill>
                  <a:prstClr val="black"/>
                </a:solidFill>
              </a:rPr>
              <a:t>sehr</a:t>
            </a:r>
            <a:r>
              <a:rPr lang="en-US" sz="1200" i="1" dirty="0">
                <a:solidFill>
                  <a:prstClr val="black"/>
                </a:solidFill>
              </a:rPr>
              <a:t> </a:t>
            </a:r>
            <a:r>
              <a:rPr lang="en-US" sz="1200" i="1" dirty="0" err="1">
                <a:solidFill>
                  <a:prstClr val="black"/>
                </a:solidFill>
              </a:rPr>
              <a:t>hohem</a:t>
            </a:r>
            <a:r>
              <a:rPr lang="en-US" sz="1200" i="1" dirty="0">
                <a:solidFill>
                  <a:prstClr val="black"/>
                </a:solidFill>
              </a:rPr>
              <a:t> </a:t>
            </a:r>
            <a:r>
              <a:rPr lang="en-US" sz="1200" i="1" dirty="0" err="1">
                <a:solidFill>
                  <a:prstClr val="black"/>
                </a:solidFill>
              </a:rPr>
              <a:t>Maß</a:t>
            </a:r>
            <a:r>
              <a:rPr lang="en-US" sz="1200" dirty="0">
                <a:solidFill>
                  <a:prstClr val="black"/>
                </a:solidFill>
              </a:rPr>
              <a:t>.</a:t>
            </a:r>
            <a:endParaRPr lang="en-GB" sz="1200" dirty="0">
              <a:solidFill>
                <a:prstClr val="black"/>
              </a:solidFill>
            </a:endParaRPr>
          </a:p>
        </p:txBody>
      </p:sp>
      <p:sp>
        <p:nvSpPr>
          <p:cNvPr id="8" name="Textfeld 7">
            <a:extLst>
              <a:ext uri="{FF2B5EF4-FFF2-40B4-BE49-F238E27FC236}">
                <a16:creationId xmlns:a16="http://schemas.microsoft.com/office/drawing/2014/main" id="{2817F11C-7DBA-4BE2-B02D-D69C72EF8B43}"/>
              </a:ext>
            </a:extLst>
          </p:cNvPr>
          <p:cNvSpPr txBox="1"/>
          <p:nvPr/>
        </p:nvSpPr>
        <p:spPr>
          <a:xfrm>
            <a:off x="202018" y="2041371"/>
            <a:ext cx="8941981" cy="3816429"/>
          </a:xfrm>
          <a:prstGeom prst="rect">
            <a:avLst/>
          </a:prstGeom>
          <a:noFill/>
        </p:spPr>
        <p:txBody>
          <a:bodyPr wrap="square">
            <a:spAutoFit/>
          </a:bodyPr>
          <a:lstStyle/>
          <a:p>
            <a:r>
              <a:rPr lang="de-DE" dirty="0"/>
              <a:t>Der Arbeitgeber kann verschiedene Maßnahmen ergreifen, um seine Arbeitnehmer-Innen und Arbeitnehmer vor dem Corona-Virus zu schützen. In welchem Maße treffen die folgenden Aussagen zu Covid19-Schutzmaßnahmen in Ihrer Organisation zu?</a:t>
            </a:r>
          </a:p>
          <a:p>
            <a:endParaRPr lang="de-DE" sz="800" dirty="0"/>
          </a:p>
          <a:p>
            <a:pPr marL="342900" indent="-342900">
              <a:buFont typeface="+mj-lt"/>
              <a:buAutoNum type="arabicParenBoth"/>
            </a:pPr>
            <a:r>
              <a:rPr lang="de-DE" dirty="0">
                <a:effectLst/>
                <a:latin typeface="+mj-lt"/>
                <a:ea typeface="Times New Roman" panose="02020603050405020304" pitchFamily="18" charset="0"/>
              </a:rPr>
              <a:t>Der Arbeitgeber informiert ausreichend über COVID-19 und Schutzmaßnahmen.</a:t>
            </a:r>
          </a:p>
          <a:p>
            <a:pPr marL="342900" indent="-342900">
              <a:buFont typeface="+mj-lt"/>
              <a:buAutoNum type="arabicParenBoth"/>
            </a:pPr>
            <a:r>
              <a:rPr lang="de-DE" dirty="0">
                <a:effectLst/>
                <a:latin typeface="+mj-lt"/>
                <a:ea typeface="Times New Roman" panose="02020603050405020304" pitchFamily="18" charset="0"/>
              </a:rPr>
              <a:t>Auf der Arbeit kann ich immer den nötigen Abstand von mindestens 2 Metern zu anderen Personen wahren.</a:t>
            </a:r>
          </a:p>
          <a:p>
            <a:pPr marL="342900" indent="-342900">
              <a:buFont typeface="+mj-lt"/>
              <a:buAutoNum type="arabicParenBoth"/>
            </a:pPr>
            <a:r>
              <a:rPr lang="de-DE" dirty="0">
                <a:ea typeface="Times New Roman" panose="02020603050405020304" pitchFamily="18" charset="0"/>
              </a:rPr>
              <a:t>Der Arbeitsbereich wird regelmäßig desinfiziert (z.B. Schreibtisch/Telefon/Tastatur).</a:t>
            </a:r>
          </a:p>
          <a:p>
            <a:pPr marL="342900" indent="-342900">
              <a:buFont typeface="+mj-lt"/>
              <a:buAutoNum type="arabicParenBoth"/>
            </a:pPr>
            <a:r>
              <a:rPr lang="de-DE" dirty="0">
                <a:ea typeface="Times New Roman" panose="02020603050405020304" pitchFamily="18" charset="0"/>
              </a:rPr>
              <a:t>Es besteht jederzeit die Möglichkeit sich die Hände zu desinfizieren.</a:t>
            </a:r>
          </a:p>
          <a:p>
            <a:pPr marL="342900" indent="-342900">
              <a:buFont typeface="+mj-lt"/>
              <a:buAutoNum type="arabicParenBoth"/>
            </a:pPr>
            <a:r>
              <a:rPr lang="de-DE" dirty="0">
                <a:ea typeface="Times New Roman" panose="02020603050405020304" pitchFamily="18" charset="0"/>
              </a:rPr>
              <a:t>Arbeitsbereiche mit mehreren Personen sind gut belüftet.</a:t>
            </a:r>
          </a:p>
          <a:p>
            <a:pPr marL="342900" indent="-342900">
              <a:buFont typeface="+mj-lt"/>
              <a:buAutoNum type="arabicParenBoth"/>
            </a:pPr>
            <a:r>
              <a:rPr lang="de-DE" dirty="0">
                <a:ea typeface="Times New Roman" panose="02020603050405020304" pitchFamily="18" charset="0"/>
              </a:rPr>
              <a:t>Auf der Arbeit tragen alle Gesichtsmasken.</a:t>
            </a:r>
          </a:p>
          <a:p>
            <a:pPr marL="342900" indent="-342900">
              <a:buFont typeface="+mj-lt"/>
              <a:buAutoNum type="arabicParenBoth"/>
            </a:pPr>
            <a:r>
              <a:rPr lang="de-DE" dirty="0">
                <a:ea typeface="Times New Roman" panose="02020603050405020304" pitchFamily="18" charset="0"/>
              </a:rPr>
              <a:t>Mein Arbeitgeber stellt Schutzkleidung zur Verfügung.</a:t>
            </a:r>
          </a:p>
          <a:p>
            <a:pPr marL="342900" indent="-342900">
              <a:buFont typeface="+mj-lt"/>
              <a:buAutoNum type="arabicParenBoth"/>
            </a:pPr>
            <a:r>
              <a:rPr lang="de-DE" dirty="0"/>
              <a:t>Der Arbeitgeber sorgt dafür, dass sich Arbeitnehmer auch bei leichten Erkältungs-symptomen (z.B. leichter Husten, leichtes Fieber) krankschreiben lassen.</a:t>
            </a:r>
          </a:p>
        </p:txBody>
      </p:sp>
      <p:sp>
        <p:nvSpPr>
          <p:cNvPr id="7" name="Content Placeholder 2">
            <a:extLst>
              <a:ext uri="{FF2B5EF4-FFF2-40B4-BE49-F238E27FC236}">
                <a16:creationId xmlns:a16="http://schemas.microsoft.com/office/drawing/2014/main" id="{55432959-4C44-42A2-B941-EB973DF51F23}"/>
              </a:ext>
            </a:extLst>
          </p:cNvPr>
          <p:cNvSpPr txBox="1">
            <a:spLocks/>
          </p:cNvSpPr>
          <p:nvPr/>
        </p:nvSpPr>
        <p:spPr>
          <a:xfrm>
            <a:off x="498474" y="1541844"/>
            <a:ext cx="8172190" cy="401604"/>
          </a:xfrm>
          <a:prstGeom prst="rect">
            <a:avLst/>
          </a:prstGeom>
        </p:spPr>
        <p:txBody>
          <a:bodyPr vert="horz" lIns="91440" tIns="45720" rIns="91440" bIns="45720" rtlCol="0">
            <a:noAutofit/>
          </a:bodyPr>
          <a:lstStyle>
            <a:lvl1pPr marL="228600" indent="-228600" algn="l" defTabSz="914400" rtl="0" eaLnBrk="1" latinLnBrk="0" hangingPunct="1">
              <a:spcBef>
                <a:spcPts val="600"/>
              </a:spcBef>
              <a:buClr>
                <a:srgbClr val="E03739"/>
              </a:buClr>
              <a:buSzPct val="75000"/>
              <a:buFont typeface="Wingdings" pitchFamily="2" charset="2"/>
              <a:buChar char="n"/>
              <a:defRPr sz="2000" kern="1200">
                <a:solidFill>
                  <a:schemeClr val="tx1"/>
                </a:solidFill>
                <a:latin typeface="+mn-lt"/>
                <a:ea typeface="+mn-ea"/>
                <a:cs typeface="+mn-cs"/>
              </a:defRPr>
            </a:lvl1pPr>
            <a:lvl2pPr marL="457200" indent="-228600" algn="l" defTabSz="914400" rtl="0" eaLnBrk="1" latinLnBrk="0" hangingPunct="1">
              <a:spcBef>
                <a:spcPts val="600"/>
              </a:spcBef>
              <a:buClr>
                <a:srgbClr val="E03739"/>
              </a:buClr>
              <a:buSzPct val="75000"/>
              <a:buFont typeface="Wingdings" pitchFamily="2" charset="2"/>
              <a:buChar char="n"/>
              <a:defRPr sz="1800" kern="1200">
                <a:solidFill>
                  <a:schemeClr val="tx1"/>
                </a:solidFill>
                <a:latin typeface="+mn-lt"/>
                <a:ea typeface="+mn-ea"/>
                <a:cs typeface="+mn-cs"/>
              </a:defRPr>
            </a:lvl2pPr>
            <a:lvl3pPr marL="685800" indent="-228600" algn="l" defTabSz="914400" rtl="0" eaLnBrk="1" latinLnBrk="0" hangingPunct="1">
              <a:spcBef>
                <a:spcPts val="600"/>
              </a:spcBef>
              <a:buClr>
                <a:srgbClr val="E03739"/>
              </a:buClr>
              <a:buSzPct val="75000"/>
              <a:buFont typeface="Wingdings" pitchFamily="2" charset="2"/>
              <a:buChar char="n"/>
              <a:defRPr sz="1800" kern="1200">
                <a:solidFill>
                  <a:schemeClr val="tx1"/>
                </a:solidFill>
                <a:latin typeface="+mn-lt"/>
                <a:ea typeface="+mn-ea"/>
                <a:cs typeface="+mn-cs"/>
              </a:defRPr>
            </a:lvl3pPr>
            <a:lvl4pPr marL="914400" indent="-228600" algn="l" defTabSz="914400" rtl="0" eaLnBrk="1" latinLnBrk="0" hangingPunct="1">
              <a:spcBef>
                <a:spcPts val="600"/>
              </a:spcBef>
              <a:buClr>
                <a:srgbClr val="E03739"/>
              </a:buClr>
              <a:buSzPct val="75000"/>
              <a:buFont typeface="Wingdings" pitchFamily="2" charset="2"/>
              <a:buChar char="n"/>
              <a:defRPr sz="1800" kern="1200">
                <a:solidFill>
                  <a:schemeClr val="tx1"/>
                </a:solidFill>
                <a:latin typeface="+mn-lt"/>
                <a:ea typeface="+mn-ea"/>
                <a:cs typeface="+mn-cs"/>
              </a:defRPr>
            </a:lvl4pPr>
            <a:lvl5pPr marL="1143000" indent="-228600" algn="l" defTabSz="914400" rtl="0" eaLnBrk="1" latinLnBrk="0" hangingPunct="1">
              <a:spcBef>
                <a:spcPts val="600"/>
              </a:spcBef>
              <a:buClr>
                <a:srgbClr val="E03739"/>
              </a:buClr>
              <a:buSzPct val="75000"/>
              <a:buFont typeface="Wingdings" pitchFamily="2" charset="2"/>
              <a:buChar char="n"/>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600"/>
              </a:spcAft>
              <a:buClr>
                <a:srgbClr val="DA1F28"/>
              </a:buClr>
              <a:buNone/>
            </a:pPr>
            <a:r>
              <a:rPr lang="en-GB" b="1" dirty="0" err="1">
                <a:solidFill>
                  <a:prstClr val="black"/>
                </a:solidFill>
              </a:rPr>
              <a:t>Erfassung</a:t>
            </a:r>
            <a:r>
              <a:rPr lang="en-GB" b="1" dirty="0">
                <a:solidFill>
                  <a:prstClr val="black"/>
                </a:solidFill>
              </a:rPr>
              <a:t> der COVID-19 </a:t>
            </a:r>
            <a:r>
              <a:rPr lang="en-GB" b="1" dirty="0" err="1">
                <a:solidFill>
                  <a:prstClr val="black"/>
                </a:solidFill>
              </a:rPr>
              <a:t>Maßnahmen</a:t>
            </a:r>
            <a:r>
              <a:rPr lang="en-GB" b="1" dirty="0">
                <a:solidFill>
                  <a:prstClr val="black"/>
                </a:solidFill>
              </a:rPr>
              <a:t> in </a:t>
            </a:r>
            <a:r>
              <a:rPr lang="en-GB" b="1" dirty="0" err="1">
                <a:solidFill>
                  <a:prstClr val="black"/>
                </a:solidFill>
              </a:rPr>
              <a:t>Organisationen</a:t>
            </a:r>
            <a:endParaRPr lang="en-GB" b="1" dirty="0">
              <a:solidFill>
                <a:prstClr val="black"/>
              </a:solidFill>
            </a:endParaRPr>
          </a:p>
        </p:txBody>
      </p:sp>
    </p:spTree>
    <p:extLst>
      <p:ext uri="{BB962C8B-B14F-4D97-AF65-F5344CB8AC3E}">
        <p14:creationId xmlns:p14="http://schemas.microsoft.com/office/powerpoint/2010/main" val="149972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8474" y="1541844"/>
            <a:ext cx="8172190" cy="4624728"/>
          </a:xfrm>
        </p:spPr>
        <p:txBody>
          <a:bodyPr>
            <a:noAutofit/>
          </a:bodyPr>
          <a:lstStyle/>
          <a:p>
            <a:pPr marL="0" indent="0">
              <a:spcAft>
                <a:spcPts val="600"/>
              </a:spcAft>
              <a:buClr>
                <a:srgbClr val="DA1F28"/>
              </a:buClr>
              <a:buNone/>
            </a:pPr>
            <a:r>
              <a:rPr lang="en-GB" b="1" dirty="0" err="1">
                <a:solidFill>
                  <a:prstClr val="black"/>
                </a:solidFill>
              </a:rPr>
              <a:t>Erfassung</a:t>
            </a:r>
            <a:r>
              <a:rPr lang="en-GB" b="1" dirty="0">
                <a:solidFill>
                  <a:prstClr val="black"/>
                </a:solidFill>
              </a:rPr>
              <a:t> von </a:t>
            </a:r>
            <a:r>
              <a:rPr lang="en-US" b="1" dirty="0" err="1">
                <a:solidFill>
                  <a:prstClr val="black"/>
                </a:solidFill>
              </a:rPr>
              <a:t>psychischer</a:t>
            </a:r>
            <a:r>
              <a:rPr lang="en-US" b="1" dirty="0">
                <a:solidFill>
                  <a:prstClr val="black"/>
                </a:solidFill>
              </a:rPr>
              <a:t> Gesundheit</a:t>
            </a:r>
            <a:endParaRPr lang="de-DE" b="1" dirty="0">
              <a:solidFill>
                <a:prstClr val="black"/>
              </a:solidFill>
            </a:endParaRPr>
          </a:p>
          <a:p>
            <a:pPr>
              <a:spcAft>
                <a:spcPts val="600"/>
              </a:spcAft>
              <a:buClr>
                <a:schemeClr val="accent2"/>
              </a:buClr>
            </a:pPr>
            <a:r>
              <a:rPr lang="de-DE" dirty="0"/>
              <a:t>Generelles Wohlbefinden (+)</a:t>
            </a:r>
          </a:p>
          <a:p>
            <a:pPr>
              <a:spcAft>
                <a:spcPts val="600"/>
              </a:spcAft>
              <a:buClr>
                <a:schemeClr val="accent2"/>
              </a:buClr>
            </a:pPr>
            <a:r>
              <a:rPr lang="de-DE" dirty="0"/>
              <a:t>Arbeitszufriedenheit (+)</a:t>
            </a:r>
          </a:p>
          <a:p>
            <a:pPr>
              <a:spcAft>
                <a:spcPts val="600"/>
              </a:spcAft>
              <a:buClr>
                <a:schemeClr val="accent2"/>
              </a:buClr>
            </a:pPr>
            <a:r>
              <a:rPr lang="de-DE" dirty="0"/>
              <a:t>Vitalität (+)</a:t>
            </a:r>
          </a:p>
          <a:p>
            <a:pPr>
              <a:spcAft>
                <a:spcPts val="600"/>
              </a:spcAft>
              <a:buClr>
                <a:schemeClr val="accent2"/>
              </a:buClr>
            </a:pPr>
            <a:r>
              <a:rPr lang="de-DE" dirty="0"/>
              <a:t>Burnout (-)</a:t>
            </a:r>
          </a:p>
          <a:p>
            <a:pPr>
              <a:spcAft>
                <a:spcPts val="600"/>
              </a:spcAft>
              <a:buClr>
                <a:schemeClr val="accent2"/>
              </a:buClr>
            </a:pPr>
            <a:r>
              <a:rPr lang="de-DE" dirty="0"/>
              <a:t>Psychosomatische Beschwerden </a:t>
            </a:r>
            <a:r>
              <a:rPr lang="de-DE" sz="1600" dirty="0"/>
              <a:t>(Kopfschmerzen etc.) </a:t>
            </a:r>
            <a:r>
              <a:rPr lang="de-DE" dirty="0"/>
              <a:t>(-)</a:t>
            </a:r>
          </a:p>
          <a:p>
            <a:pPr>
              <a:spcAft>
                <a:spcPts val="600"/>
              </a:spcAft>
              <a:buClr>
                <a:schemeClr val="accent2"/>
              </a:buClr>
            </a:pPr>
            <a:r>
              <a:rPr lang="de-DE" dirty="0"/>
              <a:t>Angst vor Corona-Infektion (-)</a:t>
            </a:r>
          </a:p>
        </p:txBody>
      </p:sp>
      <p:sp>
        <p:nvSpPr>
          <p:cNvPr id="2" name="Slide Number Placeholder 1"/>
          <p:cNvSpPr>
            <a:spLocks noGrp="1"/>
          </p:cNvSpPr>
          <p:nvPr>
            <p:ph type="sldNum" sz="quarter" idx="10"/>
          </p:nvPr>
        </p:nvSpPr>
        <p:spPr/>
        <p:txBody>
          <a:bodyPr/>
          <a:lstStyle/>
          <a:p>
            <a:fld id="{69CBF9F6-75D3-1B4A-A1AB-AF8E55766A5D}" type="slidenum">
              <a:rPr lang="en-US" smtClean="0"/>
              <a:pPr/>
              <a:t>9</a:t>
            </a:fld>
            <a:endParaRPr lang="en-US"/>
          </a:p>
        </p:txBody>
      </p:sp>
      <p:sp>
        <p:nvSpPr>
          <p:cNvPr id="5" name="Text Placeholder 4"/>
          <p:cNvSpPr txBox="1">
            <a:spLocks/>
          </p:cNvSpPr>
          <p:nvPr/>
        </p:nvSpPr>
        <p:spPr>
          <a:xfrm>
            <a:off x="498473" y="286684"/>
            <a:ext cx="8291565" cy="843795"/>
          </a:xfrm>
          <a:prstGeom prst="rect">
            <a:avLst/>
          </a:prstGeom>
        </p:spPr>
        <p:txBody>
          <a:bodyPr vert="horz" lIns="91440" tIns="45720" rIns="91440" bIns="45720" rtlCol="0">
            <a:noAutofit/>
          </a:bodyPr>
          <a:lstStyle>
            <a:lvl1pPr marL="0" indent="0" algn="l" defTabSz="914400" rtl="0" eaLnBrk="1" latinLnBrk="0" hangingPunct="1">
              <a:spcBef>
                <a:spcPts val="2000"/>
              </a:spcBef>
              <a:buClr>
                <a:schemeClr val="accent1"/>
              </a:buClr>
              <a:buSzPct val="75000"/>
              <a:buFont typeface="Wingdings" pitchFamily="2" charset="2"/>
              <a:buNone/>
              <a:defRPr sz="1400" kern="1200">
                <a:solidFill>
                  <a:srgbClr val="FFFFFF"/>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de-DE" sz="3200" b="1" dirty="0"/>
              <a:t>Methode</a:t>
            </a:r>
          </a:p>
        </p:txBody>
      </p:sp>
    </p:spTree>
    <p:extLst>
      <p:ext uri="{BB962C8B-B14F-4D97-AF65-F5344CB8AC3E}">
        <p14:creationId xmlns:p14="http://schemas.microsoft.com/office/powerpoint/2010/main" val="5619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ImageCreateDate xmlns="41D49E40-7AA3-4CC5-AB3B-2A82668DF533" xsi:nil="true"/>
    <PublishingStartDate xmlns="http://schemas.microsoft.com/sharepoint/v3" xsi:nil="true"/>
    <wic_System_Copyright xmlns="http://schemas.microsoft.com/sharepoint/v3/fields" xsi:nil="true"/>
    <TaxCatchAll xmlns="a6c533f7-61db-40a9-92cc-7bf39d0de398"/>
    <o606121503634f60aadbd34f286ff3d9 xmlns="a6c533f7-61db-40a9-92cc-7bf39d0de398">
      <Terms xmlns="http://schemas.microsoft.com/office/infopath/2007/PartnerControls"/>
    </o606121503634f60aadbd34f286ff3d9>
    <a60e8a9bb7a5498084be0308f3b51622 xmlns="a6c533f7-61db-40a9-92cc-7bf39d0de398">
      <Terms xmlns="http://schemas.microsoft.com/office/infopath/2007/PartnerControls"/>
    </a60e8a9bb7a5498084be0308f3b51622>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E65E026D70FD5C40BD50F07AFDA50A9F" ma:contentTypeVersion="2" ma:contentTypeDescription="Upload an image." ma:contentTypeScope="" ma:versionID="67115d42c7de8647f2770c88be440fdd">
  <xsd:schema xmlns:xsd="http://www.w3.org/2001/XMLSchema" xmlns:xs="http://www.w3.org/2001/XMLSchema" xmlns:p="http://schemas.microsoft.com/office/2006/metadata/properties" xmlns:ns1="http://schemas.microsoft.com/sharepoint/v3" xmlns:ns2="41D49E40-7AA3-4CC5-AB3B-2A82668DF533" xmlns:ns3="http://schemas.microsoft.com/sharepoint/v3/fields" xmlns:ns4="a6c533f7-61db-40a9-92cc-7bf39d0de398" targetNamespace="http://schemas.microsoft.com/office/2006/metadata/properties" ma:root="true" ma:fieldsID="863a5f75aff430996642719c276c10d4" ns1:_="" ns2:_="" ns3:_="" ns4:_="">
    <xsd:import namespace="http://schemas.microsoft.com/sharepoint/v3"/>
    <xsd:import namespace="41D49E40-7AA3-4CC5-AB3B-2A82668DF533"/>
    <xsd:import namespace="http://schemas.microsoft.com/sharepoint/v3/fields"/>
    <xsd:import namespace="a6c533f7-61db-40a9-92cc-7bf39d0de39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o606121503634f60aadbd34f286ff3d9" minOccurs="0"/>
                <xsd:element ref="ns4:TaxCatchAll" minOccurs="0"/>
                <xsd:element ref="ns4:TaxCatchAllLabel" minOccurs="0"/>
                <xsd:element ref="ns4:a60e8a9bb7a5498084be0308f3b5162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D49E40-7AA3-4CC5-AB3B-2A82668DF53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533f7-61db-40a9-92cc-7bf39d0de398" elementFormDefault="qualified">
    <xsd:import namespace="http://schemas.microsoft.com/office/2006/documentManagement/types"/>
    <xsd:import namespace="http://schemas.microsoft.com/office/infopath/2007/PartnerControls"/>
    <xsd:element name="o606121503634f60aadbd34f286ff3d9" ma:index="29" nillable="true" ma:taxonomy="true" ma:internalName="o606121503634f60aadbd34f286ff3d9" ma:taxonomyFieldName="Document_x0020_Category" ma:displayName="Document Category" ma:default="" ma:fieldId="{86061215-0363-4f60-aadb-d34f286ff3d9}" ma:taxonomyMulti="true" ma:sspId="ceefa7fb-4336-4fa1-9d81-8bd6ad6a0761" ma:termSetId="8467628b-cc19-41c8-84de-1e197b3524fe" ma:anchorId="00000000-0000-0000-0000-000000000000" ma:open="false" ma:isKeyword="false">
      <xsd:complexType>
        <xsd:sequence>
          <xsd:element ref="pc:Terms" minOccurs="0" maxOccurs="1"/>
        </xsd:sequence>
      </xsd:complexType>
    </xsd:element>
    <xsd:element name="TaxCatchAll" ma:index="30" nillable="true" ma:displayName="Taxonomy Catch All Column" ma:hidden="true" ma:list="{88da9af2-fc06-457f-9f9b-54ea4b8c2f8e}" ma:internalName="TaxCatchAll" ma:showField="CatchAllData" ma:web="a6c533f7-61db-40a9-92cc-7bf39d0de398">
      <xsd:complexType>
        <xsd:complexContent>
          <xsd:extension base="dms:MultiChoiceLookup">
            <xsd:sequence>
              <xsd:element name="Value" type="dms:Lookup" maxOccurs="unbounded" minOccurs="0" nillable="true"/>
            </xsd:sequence>
          </xsd:extension>
        </xsd:complexContent>
      </xsd:complexType>
    </xsd:element>
    <xsd:element name="TaxCatchAllLabel" ma:index="31" nillable="true" ma:displayName="Taxonomy Catch All Column1" ma:hidden="true" ma:list="{88da9af2-fc06-457f-9f9b-54ea4b8c2f8e}" ma:internalName="TaxCatchAllLabel" ma:readOnly="true" ma:showField="CatchAllDataLabel" ma:web="a6c533f7-61db-40a9-92cc-7bf39d0de398">
      <xsd:complexType>
        <xsd:complexContent>
          <xsd:extension base="dms:MultiChoiceLookup">
            <xsd:sequence>
              <xsd:element name="Value" type="dms:Lookup" maxOccurs="unbounded" minOccurs="0" nillable="true"/>
            </xsd:sequence>
          </xsd:extension>
        </xsd:complexContent>
      </xsd:complexType>
    </xsd:element>
    <xsd:element name="a60e8a9bb7a5498084be0308f3b51622" ma:index="33" nillable="true" ma:taxonomy="true" ma:internalName="a60e8a9bb7a5498084be0308f3b51622" ma:taxonomyFieldName="The_x0020_University" ma:displayName="The University" ma:default="" ma:fieldId="{a60e8a9b-b7a5-4980-84be-0308f3b51622}" ma:taxonomyMulti="true" ma:sspId="ceefa7fb-4336-4fa1-9d81-8bd6ad6a0761" ma:termSetId="d027352d-354c-4edb-9a10-0a26093ac2d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976E0C-8215-40D6-A041-3FBC0CDBABCB}">
  <ds:schemaRefs>
    <ds:schemaRef ds:uri="http://schemas.microsoft.com/sharepoint/v3/contenttype/forms"/>
  </ds:schemaRefs>
</ds:datastoreItem>
</file>

<file path=customXml/itemProps2.xml><?xml version="1.0" encoding="utf-8"?>
<ds:datastoreItem xmlns:ds="http://schemas.openxmlformats.org/officeDocument/2006/customXml" ds:itemID="{DFD7C780-E998-4678-BEB0-327A05A1EB2A}">
  <ds:schemaRefs>
    <ds:schemaRef ds:uri="http://purl.org/dc/terms/"/>
    <ds:schemaRef ds:uri="http://schemas.microsoft.com/office/2006/documentManagement/types"/>
    <ds:schemaRef ds:uri="http://purl.org/dc/elements/1.1/"/>
    <ds:schemaRef ds:uri="41D49E40-7AA3-4CC5-AB3B-2A82668DF533"/>
    <ds:schemaRef ds:uri="http://schemas.microsoft.com/sharepoint/v3"/>
    <ds:schemaRef ds:uri="a6c533f7-61db-40a9-92cc-7bf39d0de398"/>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2E2EDE19-4871-4E26-979F-338C480B1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D49E40-7AA3-4CC5-AB3B-2A82668DF533"/>
    <ds:schemaRef ds:uri="http://schemas.microsoft.com/sharepoint/v3/fields"/>
    <ds:schemaRef ds:uri="a6c533f7-61db-40a9-92cc-7bf39d0de3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Advantage.thmx</Template>
  <TotalTime>0</TotalTime>
  <Words>1734</Words>
  <Application>Microsoft Office PowerPoint</Application>
  <PresentationFormat>Bildschirmpräsentation (4:3)</PresentationFormat>
  <Paragraphs>229</Paragraphs>
  <Slides>23</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Gill Sans Light</vt:lpstr>
      <vt:lpstr>Times New Roman</vt:lpstr>
      <vt:lpstr>Wingdings</vt:lpstr>
      <vt:lpstr>Advantage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 Belval</dc:title>
  <dc:creator>Philipp Sischka</dc:creator>
  <cp:lastModifiedBy>Philipp Sischka</cp:lastModifiedBy>
  <cp:revision>917</cp:revision>
  <cp:lastPrinted>2017-06-06T07:56:09Z</cp:lastPrinted>
  <dcterms:created xsi:type="dcterms:W3CDTF">2014-11-26T14:02:34Z</dcterms:created>
  <dcterms:modified xsi:type="dcterms:W3CDTF">2021-11-16T08:52:38Z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0x0101009148F5A04DDD49CBA7127AADA5FB792B00AADE34325A8B49CDA8BB4DB53328F21400E65E026D70FD5C40BD50F07AFDA50A9F</vt:lpwstr>
  </property>
</Properties>
</file>